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766" r:id="rId2"/>
    <p:sldId id="257" r:id="rId3"/>
    <p:sldId id="270" r:id="rId4"/>
    <p:sldId id="259" r:id="rId5"/>
    <p:sldId id="260" r:id="rId6"/>
    <p:sldId id="267" r:id="rId7"/>
    <p:sldId id="261" r:id="rId8"/>
    <p:sldId id="262" r:id="rId9"/>
    <p:sldId id="269" r:id="rId10"/>
    <p:sldId id="266" r:id="rId11"/>
    <p:sldId id="765" r:id="rId12"/>
    <p:sldId id="265" r:id="rId13"/>
    <p:sldId id="272" r:id="rId14"/>
    <p:sldId id="268" r:id="rId15"/>
    <p:sldId id="271" r:id="rId16"/>
    <p:sldId id="736" r:id="rId17"/>
    <p:sldId id="737" r:id="rId18"/>
    <p:sldId id="738" r:id="rId19"/>
    <p:sldId id="739" r:id="rId20"/>
    <p:sldId id="742" r:id="rId21"/>
    <p:sldId id="258" r:id="rId22"/>
    <p:sldId id="768" r:id="rId23"/>
    <p:sldId id="769" r:id="rId24"/>
    <p:sldId id="761" r:id="rId25"/>
    <p:sldId id="762" r:id="rId26"/>
    <p:sldId id="277" r:id="rId27"/>
    <p:sldId id="278" r:id="rId28"/>
    <p:sldId id="279" r:id="rId29"/>
    <p:sldId id="280" r:id="rId30"/>
    <p:sldId id="397" r:id="rId31"/>
    <p:sldId id="276" r:id="rId32"/>
    <p:sldId id="373" r:id="rId33"/>
    <p:sldId id="263" r:id="rId34"/>
    <p:sldId id="388" r:id="rId35"/>
    <p:sldId id="394" r:id="rId36"/>
    <p:sldId id="395" r:id="rId37"/>
    <p:sldId id="389" r:id="rId38"/>
    <p:sldId id="390" r:id="rId39"/>
    <p:sldId id="392" r:id="rId40"/>
    <p:sldId id="393" r:id="rId41"/>
    <p:sldId id="764" r:id="rId42"/>
    <p:sldId id="284" r:id="rId43"/>
    <p:sldId id="285" r:id="rId44"/>
    <p:sldId id="264" r:id="rId45"/>
    <p:sldId id="396" r:id="rId46"/>
    <p:sldId id="281" r:id="rId47"/>
    <p:sldId id="767" r:id="rId48"/>
  </p:sldIdLst>
  <p:sldSz cx="9144000" cy="5143500" type="screen16x9"/>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de Boer" initials="TdB" lastIdx="1" clrIdx="0"/>
  <p:cmAuthor id="2" name="Anne Koch" initials="AK" lastIdx="6" clrIdx="1">
    <p:extLst>
      <p:ext uri="{19B8F6BF-5375-455C-9EA6-DF929625EA0E}">
        <p15:presenceInfo xmlns:p15="http://schemas.microsoft.com/office/powerpoint/2012/main" userId="S::anne.koch@plant-for-the-planet.org::25fc53f0-87fb-49cc-8733-150a75e44777" providerId="AD"/>
      </p:ext>
    </p:extLst>
  </p:cmAuthor>
  <p:cmAuthor id="3" name="Finkbeiner, Franziska" initials="FF" lastIdx="2" clrIdx="2">
    <p:extLst>
      <p:ext uri="{19B8F6BF-5375-455C-9EA6-DF929625EA0E}">
        <p15:presenceInfo xmlns:p15="http://schemas.microsoft.com/office/powerpoint/2012/main" userId="S::qtnvfj1@ucl.ac.uk::eb1fec0f-a8ca-4feb-a2af-969eab12da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0F2"/>
    <a:srgbClr val="EDEDEF"/>
    <a:srgbClr val="E6E6E4"/>
    <a:srgbClr val="696969"/>
    <a:srgbClr val="4E8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7" autoAdjust="0"/>
    <p:restoredTop sz="95226" autoAdjust="0"/>
  </p:normalViewPr>
  <p:slideViewPr>
    <p:cSldViewPr showGuides="1">
      <p:cViewPr varScale="1">
        <p:scale>
          <a:sx n="57" d="100"/>
          <a:sy n="57" d="100"/>
        </p:scale>
        <p:origin x="90" y="53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074751E3-D8E5-4F53-80C2-EEEB52FCAAEB}" type="datetimeFigureOut">
              <a:rPr lang="de-DE" smtClean="0"/>
              <a:t>18.02.2021</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ABE2A96-9548-4F65-8C1F-2BBF1F7936AA}" type="slidenum">
              <a:rPr lang="de-DE" smtClean="0"/>
              <a:t>‹Nr.›</a:t>
            </a:fld>
            <a:endParaRPr lang="de-DE"/>
          </a:p>
        </p:txBody>
      </p:sp>
    </p:spTree>
    <p:extLst>
      <p:ext uri="{BB962C8B-B14F-4D97-AF65-F5344CB8AC3E}">
        <p14:creationId xmlns:p14="http://schemas.microsoft.com/office/powerpoint/2010/main" val="13770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Hallo! Mein Name ist XY, ich bin XX Jahre alt und seit XX Jahren Botschafter*in für Klimagerechtigkeit bei Plant-for-the-Planet. </a:t>
            </a:r>
          </a:p>
          <a:p>
            <a:r>
              <a:rPr lang="de-DE" dirty="0"/>
              <a:t>Ich halte Vorträge, um für unsere Zukunft zu kämpfen. </a:t>
            </a:r>
          </a:p>
          <a:p>
            <a:endParaRPr lang="de-DE" dirty="0"/>
          </a:p>
        </p:txBody>
      </p:sp>
      <p:sp>
        <p:nvSpPr>
          <p:cNvPr id="4" name="Foliennummernplatzhalter 3"/>
          <p:cNvSpPr>
            <a:spLocks noGrp="1"/>
          </p:cNvSpPr>
          <p:nvPr>
            <p:ph type="sldNum" sz="quarter" idx="5"/>
          </p:nvPr>
        </p:nvSpPr>
        <p:spPr/>
        <p:txBody>
          <a:bodyPr/>
          <a:lstStyle/>
          <a:p>
            <a:fld id="{BABE2A96-9548-4F65-8C1F-2BBF1F7936AA}" type="slidenum">
              <a:rPr lang="de-DE" smtClean="0"/>
              <a:t>1</a:t>
            </a:fld>
            <a:endParaRPr lang="de-DE"/>
          </a:p>
        </p:txBody>
      </p:sp>
    </p:spTree>
    <p:extLst>
      <p:ext uri="{BB962C8B-B14F-4D97-AF65-F5344CB8AC3E}">
        <p14:creationId xmlns:p14="http://schemas.microsoft.com/office/powerpoint/2010/main" val="4121389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baseline="0" dirty="0">
                <a:solidFill>
                  <a:schemeClr val="tx1"/>
                </a:solidFill>
                <a:latin typeface="+mn-lt"/>
                <a:ea typeface="+mn-ea"/>
                <a:cs typeface="+mn-cs"/>
              </a:rPr>
              <a:t>Um dem entgegenzuwirken hat die Politik die Plus-Zwei-Grad-Celsius-Grenze festgelegt. Vielleicht habt ihr davon schon mal gehört. Das heißt, dass man versucht den Temperaturanstieg bis 2050 auf plus 2°C zu begrenzen.</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Wir haben nämlich noch ein größeres Problem als die bereits auftretenden Wetterextreme.</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Wenn der Temperaturanstieg einen bestimmten Wert überschreitet, dann kommt es auf der Erde zu plötzlichen Veränderungen, die nicht mehr umkehrbar sind. Diese nennt man dann </a:t>
            </a:r>
            <a:r>
              <a:rPr lang="de-DE" sz="1200" b="1" kern="1200" baseline="0" dirty="0">
                <a:solidFill>
                  <a:schemeClr val="tx1"/>
                </a:solidFill>
                <a:latin typeface="+mn-lt"/>
                <a:ea typeface="+mn-ea"/>
                <a:cs typeface="+mn-cs"/>
              </a:rPr>
              <a:t>Kipppunkte. </a:t>
            </a:r>
            <a:r>
              <a:rPr lang="de-DE" sz="1200" kern="1200" baseline="0" dirty="0">
                <a:solidFill>
                  <a:schemeClr val="tx1"/>
                </a:solidFill>
                <a:latin typeface="+mn-lt"/>
                <a:ea typeface="+mn-ea"/>
                <a:cs typeface="+mn-cs"/>
              </a:rPr>
              <a:t>Kipppunkte sind daher wie eine Zeitmaschine in die Zukunft. Sie beschleunigen den Klimawandel und lassen sich, einmal angestoßen, nicht mehr umkehren.</a:t>
            </a:r>
          </a:p>
          <a:p>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Dazu gehört zum Beispiel das Auftauen der Permafrostböden in Sibirien und Alaska. Permafrost bedeutet, dass der Boden immer gefroren ist, auch im Sommer. In ihm ist sehr viel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gespeichert. Wenn er wegen höherer Temperaturen schmilzt, wird dieses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freigesetzt. Es ist also noch mehr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in der Atmosphäre, was wieder zu höheren Temperaturen führt, welche wiederum das Auftauen des Permafrostbodens beschleunigen. Es ist also wahnsinnig gefährlich wenn wir immer mehr Kippunkte auslösen, die die Klimakrise immer weiter vorantreiben.</a:t>
            </a:r>
            <a:br>
              <a:rPr lang="en-GB" dirty="0"/>
            </a:br>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10</a:t>
            </a:fld>
            <a:endParaRPr lang="de-DE"/>
          </a:p>
        </p:txBody>
      </p:sp>
    </p:spTree>
    <p:extLst>
      <p:ext uri="{BB962C8B-B14F-4D97-AF65-F5344CB8AC3E}">
        <p14:creationId xmlns:p14="http://schemas.microsoft.com/office/powerpoint/2010/main" val="46628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734580" y="5440698"/>
            <a:ext cx="5879929" cy="5156403"/>
          </a:xfrm>
          <a:prstGeom prst="rect">
            <a:avLst/>
          </a:prstGeom>
          <a:noFill/>
          <a:ln>
            <a:noFill/>
          </a:ln>
        </p:spPr>
        <p:txBody>
          <a:bodyPr lIns="101024" tIns="101024" rIns="101024" bIns="101024" anchor="ctr" anchorCtr="0">
            <a:noAutofit/>
          </a:bodyPr>
          <a:lstStyle/>
          <a:p>
            <a:r>
              <a:rPr lang="de-DE" sz="1200" dirty="0"/>
              <a:t>Jetzt wollen wir</a:t>
            </a:r>
            <a:r>
              <a:rPr lang="de-DE" sz="1200" baseline="0" dirty="0"/>
              <a:t> uns mal einen ganz bestimmten Punkt auf der Erde angucken, den Nordpol und knapp darunter das Grönlandeis. Hat jemand von euch eine Idee, was der wichtigste Unterschied zwischen diesen beiden Eisflächen ist – also zwischen Nordpol- und Grönlandeis? </a:t>
            </a:r>
            <a:r>
              <a:rPr lang="de-DE" sz="1200" i="1" baseline="0" dirty="0"/>
              <a:t>(Antworten des Publikums abwarten)</a:t>
            </a:r>
          </a:p>
          <a:p>
            <a:endParaRPr lang="de-DE" sz="1200" baseline="0" dirty="0"/>
          </a:p>
          <a:p>
            <a:r>
              <a:rPr lang="de-DE" sz="1200" baseline="0" dirty="0"/>
              <a:t>Der erste große Unterschied ist, dass das Nordpoleis im Wasser schwimmt, während das Grönlandeis auf dem Land liegt. Unter dem arktischen Eis ist also kein Land, unter dem Grönlandeis schon. </a:t>
            </a:r>
          </a:p>
          <a:p>
            <a:r>
              <a:rPr lang="de-DE" sz="1200" baseline="0" dirty="0"/>
              <a:t>Der zweite große Unterschied ist die Dicke des Eises. </a:t>
            </a:r>
          </a:p>
          <a:p>
            <a:endParaRPr lang="de-DE" sz="1200" baseline="0" dirty="0"/>
          </a:p>
          <a:p>
            <a:r>
              <a:rPr lang="de-DE" sz="1200" b="1" i="1" baseline="0" dirty="0">
                <a:solidFill>
                  <a:srgbClr val="FF0000"/>
                </a:solidFill>
              </a:rPr>
              <a:t>Hat jemand eine Idee, wie dick das arktische Eis ist? </a:t>
            </a:r>
          </a:p>
          <a:p>
            <a:endParaRPr lang="de-DE" sz="1200" baseline="0" dirty="0"/>
          </a:p>
          <a:p>
            <a:r>
              <a:rPr lang="de-DE" sz="1200" baseline="0" dirty="0"/>
              <a:t>Es ist ungefähr zwei bis drei Meter dick. </a:t>
            </a:r>
          </a:p>
          <a:p>
            <a:endParaRPr lang="de-DE" sz="1200" baseline="0" dirty="0"/>
          </a:p>
          <a:p>
            <a:r>
              <a:rPr lang="de-DE" sz="1200" b="1" i="1" baseline="0" dirty="0"/>
              <a:t>Und weiß jemand, wie dick das Grönlandeis ist? </a:t>
            </a:r>
          </a:p>
          <a:p>
            <a:endParaRPr lang="de-DE" sz="1200" baseline="0" dirty="0"/>
          </a:p>
          <a:p>
            <a:r>
              <a:rPr lang="de-DE" sz="1200" baseline="0" dirty="0"/>
              <a:t>Das ist ungefähr 2000 bis 3000 Meter dick – also 2 bis 3 Kilometer!</a:t>
            </a:r>
          </a:p>
          <a:p>
            <a:endParaRPr lang="de-DE" sz="1200" baseline="0" dirty="0"/>
          </a:p>
          <a:p>
            <a:r>
              <a:rPr lang="de-DE" sz="1200" baseline="0" dirty="0"/>
              <a:t>Also: Weil das arktische Eis so dünn ist und im Wasser schwimmt, steigt der Meerwasserspiegel nicht an, würde es komplett schmelzen. Wenn aber das Grönlandeis schmilzt, steigt der Meerwasserspiegel gewaltig an. </a:t>
            </a:r>
            <a:r>
              <a:rPr lang="de-DE" sz="1200" b="1" baseline="0" dirty="0"/>
              <a:t>Und zwar um sieben Meter. </a:t>
            </a:r>
          </a:p>
          <a:p>
            <a:endParaRPr lang="de-DE" sz="1200" baseline="0" dirty="0"/>
          </a:p>
          <a:p>
            <a:r>
              <a:rPr lang="de-DE" sz="1200" baseline="0" dirty="0"/>
              <a:t>Und das wird bereits passieren, wenn die Temperatur nur um 2 Grad Celsius ansteigt. Deshalb müssen wir sicherstellen, dass die Klimakrise bei plus 2 Grad Celsius Temperaturanstieg haltmacht. </a:t>
            </a:r>
          </a:p>
          <a:p>
            <a:endParaRPr lang="de-DE" sz="1200" baseline="0" dirty="0"/>
          </a:p>
          <a:p>
            <a:r>
              <a:rPr lang="de-DE" sz="1200" baseline="0" dirty="0"/>
              <a:t>Auch wenn das Schmelzen des arktischen Eis den Meeresspiegel nicht ansteigen lässt, ist es trotzdem ganz wichtig für uns. Denn durch die helle Farbe des Eises ist es wie ein Spiegel, der die Sonnenstrahlen zurückwirft. Das kann man sich gut vorstellen, wenn man an ein weißes und ein schwarzes T-Shirt im Sommer denkt. Im schwarzen T-Shirt ist einem viel wärmer, weil die </a:t>
            </a:r>
            <a:r>
              <a:rPr lang="de-DE" sz="1200" baseline="0" dirty="0" err="1"/>
              <a:t>farbe</a:t>
            </a:r>
            <a:r>
              <a:rPr lang="de-DE" sz="1200" baseline="0" dirty="0"/>
              <a:t> die Wärme speichert, das weiße T-Shirt wirft die </a:t>
            </a:r>
            <a:r>
              <a:rPr lang="de-DE" sz="1200" baseline="0" dirty="0" err="1"/>
              <a:t>Sonennstrahlen</a:t>
            </a:r>
            <a:r>
              <a:rPr lang="de-DE" sz="1200" baseline="0" dirty="0"/>
              <a:t> jedoch wieder zurück. Das nennt man Albedo Effekt. </a:t>
            </a:r>
          </a:p>
          <a:p>
            <a:r>
              <a:rPr lang="de-DE" sz="1200" baseline="0" dirty="0"/>
              <a:t>Das Schmelzen des Arktischen Eis ist übrigens auch ein Kipppunkt. Denn wenn das Eis weg ist, dann kommt Wasser zum Vorschein, das viel dunkler ist als Eis und deswegen viel mehr Wärme in Form von Sonnenstrahlen aufnimmt. Dadurch erhitzt sich das Meer immer mehr und noch mehr Eis schmilzt. </a:t>
            </a:r>
          </a:p>
          <a:p>
            <a:endParaRPr lang="de-DE" sz="1200" baseline="0" dirty="0"/>
          </a:p>
          <a:p>
            <a:endParaRPr lang="de-DE" sz="1200" baseline="0" dirty="0"/>
          </a:p>
          <a:p>
            <a:endParaRPr lang="de-DE" sz="1200" baseline="0" dirty="0"/>
          </a:p>
          <a:p>
            <a:endParaRPr lang="de-DE" baseline="0" dirty="0"/>
          </a:p>
          <a:p>
            <a:endParaRPr dirty="0"/>
          </a:p>
        </p:txBody>
      </p:sp>
      <p:sp>
        <p:nvSpPr>
          <p:cNvPr id="512" name="Shape 512"/>
          <p:cNvSpPr>
            <a:spLocks noGrp="1" noRot="1" noChangeAspect="1"/>
          </p:cNvSpPr>
          <p:nvPr>
            <p:ph type="sldImg" idx="2"/>
          </p:nvPr>
        </p:nvSpPr>
        <p:spPr>
          <a:xfrm>
            <a:off x="-141288" y="860425"/>
            <a:ext cx="7631113" cy="42941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08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Wie drängend das Problem ist, wird spätestens beim Anblick dieser Uhr klar.</a:t>
            </a:r>
          </a:p>
          <a:p>
            <a:r>
              <a:rPr lang="de-DE" sz="1200" dirty="0"/>
              <a:t> </a:t>
            </a:r>
          </a:p>
          <a:p>
            <a:r>
              <a:rPr lang="de-DE" sz="1200" dirty="0"/>
              <a:t>Das ist die CO</a:t>
            </a:r>
            <a:r>
              <a:rPr lang="de-DE" sz="1200" baseline="-25000" dirty="0"/>
              <a:t>2</a:t>
            </a:r>
            <a:r>
              <a:rPr lang="de-DE" sz="1200" dirty="0"/>
              <a:t>-Uhr des Mercator Forschungs-Instituts: sie zeigt, wie wenig Zeit wir haben. Wenn wir den heutigen CO</a:t>
            </a:r>
            <a:r>
              <a:rPr lang="de-DE" sz="1200" baseline="-25000" dirty="0"/>
              <a:t>2</a:t>
            </a:r>
            <a:r>
              <a:rPr lang="de-DE" sz="1200" dirty="0"/>
              <a:t>-Ausstoß nicht verringern, dann haben wir nur noch gut fünfundzwanzig Jahre Zeit bis wir die plus 2°C Grenze erreichen. Dann ist nämlich unser CO</a:t>
            </a:r>
            <a:r>
              <a:rPr lang="de-DE" sz="1200" baseline="-25000" dirty="0"/>
              <a:t>2</a:t>
            </a:r>
            <a:r>
              <a:rPr lang="de-DE" sz="1200" dirty="0"/>
              <a:t> -Budget, also die Menge, die wir noch ausstoßen können bevor wir die plus 2°C Grenze erreichen, aufgebraucht. Das Budget ist die große Zahl, die ihr unten seht, das ist noch etwas mehr als 1000 Gigatonnen, also 1000 Milliarden Tonnen.</a:t>
            </a:r>
          </a:p>
          <a:p>
            <a:r>
              <a:rPr lang="de-DE" sz="1200" dirty="0"/>
              <a:t>Wenn wir die Erde nur um maximal 1,5°C erwärmen wollen, bleiben uns übrigens nur noch 7 Jahre Zeit. Das ist sehr </a:t>
            </a:r>
            <a:r>
              <a:rPr lang="de-DE" sz="1200" dirty="0" err="1"/>
              <a:t>sehr</a:t>
            </a:r>
            <a:r>
              <a:rPr lang="de-DE" sz="1200" dirty="0"/>
              <a:t> wenig. </a:t>
            </a:r>
          </a:p>
          <a:p>
            <a:endParaRPr lang="de-DE" sz="1200" dirty="0"/>
          </a:p>
          <a:p>
            <a:endParaRPr lang="de-DE" sz="1200" dirty="0"/>
          </a:p>
          <a:p>
            <a:r>
              <a:rPr lang="de-DE" sz="1200" dirty="0"/>
              <a:t>Das Gute daran: was man selber verursacht, kann man auch selber wieder in den Griff bekommen. Das Schlechte daran: viel zu wenig wird noch getan. </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12</a:t>
            </a:fld>
            <a:endParaRPr lang="de-DE"/>
          </a:p>
        </p:txBody>
      </p:sp>
    </p:spTree>
    <p:extLst>
      <p:ext uri="{BB962C8B-B14F-4D97-AF65-F5344CB8AC3E}">
        <p14:creationId xmlns:p14="http://schemas.microsoft.com/office/powerpoint/2010/main" val="3200791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fd18f4700_0_5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8fd18f4700_0_58: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buClr>
                <a:srgbClr val="000000"/>
              </a:buClr>
            </a:pPr>
            <a:r>
              <a:rPr lang="en-US" sz="1200" dirty="0">
                <a:solidFill>
                  <a:schemeClr val="dk1"/>
                </a:solidFill>
                <a:latin typeface="Calibri"/>
                <a:ea typeface="Calibri"/>
                <a:cs typeface="Calibri"/>
                <a:sym typeface="Calibri"/>
              </a:rPr>
              <a:t>Ein </a:t>
            </a:r>
            <a:r>
              <a:rPr lang="en-US" sz="1200" dirty="0" err="1">
                <a:solidFill>
                  <a:schemeClr val="dk1"/>
                </a:solidFill>
                <a:latin typeface="Calibri"/>
                <a:ea typeface="Calibri"/>
                <a:cs typeface="Calibri"/>
                <a:sym typeface="Calibri"/>
              </a:rPr>
              <a:t>paar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unserer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Politiker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haben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bereits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erkannt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dass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endlich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etwas</a:t>
            </a:r>
            <a:r>
              <a:rPr lang="en-US" sz="1200" dirty="0">
                <a:solidFill>
                  <a:schemeClr val="dk1"/>
                </a:solidFill>
                <a:latin typeface="Calibri"/>
                <a:ea typeface="Calibri"/>
                <a:cs typeface="Calibri"/>
                <a:sym typeface="Calibri"/>
              </a:rPr>
              <a:t> gegen die </a:t>
            </a:r>
            <a:r>
              <a:rPr lang="en-US" sz="1200" dirty="0" err="1">
                <a:solidFill>
                  <a:schemeClr val="dk1"/>
                </a:solidFill>
                <a:latin typeface="Calibri"/>
                <a:ea typeface="Calibri"/>
                <a:cs typeface="Calibri"/>
                <a:sym typeface="Calibri"/>
              </a:rPr>
              <a:t>Klimakrise</a:t>
            </a:r>
            <a:r>
              <a:rPr lang="en-US" sz="1200" dirty="0">
                <a:solidFill>
                  <a:schemeClr val="dk1"/>
                </a:solidFill>
                <a:latin typeface="Calibri"/>
                <a:ea typeface="Calibri"/>
                <a:cs typeface="Calibri"/>
                <a:sym typeface="Calibri"/>
              </a:rPr>
              <a:t> tun </a:t>
            </a:r>
            <a:r>
              <a:rPr lang="en-US" sz="1200" dirty="0" err="1">
                <a:solidFill>
                  <a:schemeClr val="dk1"/>
                </a:solidFill>
                <a:latin typeface="Calibri"/>
                <a:ea typeface="Calibri"/>
                <a:cs typeface="Calibri"/>
                <a:sym typeface="Calibri"/>
              </a:rPr>
              <a:t>müssen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Jedes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Jahr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treffen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sich</a:t>
            </a:r>
            <a:r>
              <a:rPr lang="en-US" sz="1200" dirty="0">
                <a:solidFill>
                  <a:schemeClr val="dk1"/>
                </a:solidFill>
                <a:latin typeface="Calibri"/>
                <a:ea typeface="Calibri"/>
                <a:cs typeface="Calibri"/>
                <a:sym typeface="Calibri"/>
              </a:rPr>
              <a:t> alle </a:t>
            </a:r>
            <a:r>
              <a:rPr lang="en-US" sz="1200" dirty="0" err="1">
                <a:solidFill>
                  <a:schemeClr val="dk1"/>
                </a:solidFill>
                <a:latin typeface="Calibri"/>
                <a:ea typeface="Calibri"/>
                <a:cs typeface="Calibri"/>
                <a:sym typeface="Calibri"/>
              </a:rPr>
              <a:t>Staaten</a:t>
            </a:r>
            <a:r>
              <a:rPr lang="en-US" sz="1200" dirty="0">
                <a:solidFill>
                  <a:schemeClr val="dk1"/>
                </a:solidFill>
                <a:latin typeface="Calibri"/>
                <a:ea typeface="Calibri"/>
                <a:cs typeface="Calibri"/>
                <a:sym typeface="Calibri"/>
              </a:rPr>
              <a:t> der Welt auf </a:t>
            </a:r>
            <a:r>
              <a:rPr lang="en-US" sz="1200" dirty="0" err="1">
                <a:solidFill>
                  <a:schemeClr val="dk1"/>
                </a:solidFill>
                <a:latin typeface="Calibri"/>
                <a:ea typeface="Calibri"/>
                <a:cs typeface="Calibri"/>
                <a:sym typeface="Calibri"/>
              </a:rPr>
              <a:t>einer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Klimakonferenz</a:t>
            </a:r>
            <a:r>
              <a:rPr lang="en-US" sz="1200" dirty="0">
                <a:solidFill>
                  <a:schemeClr val="dk1"/>
                </a:solidFill>
                <a:latin typeface="Calibri"/>
                <a:ea typeface="Calibri"/>
                <a:cs typeface="Calibri"/>
                <a:sym typeface="Calibri"/>
              </a:rPr>
              <a:t> und </a:t>
            </a:r>
            <a:r>
              <a:rPr lang="en-US" sz="1200" dirty="0" err="1">
                <a:solidFill>
                  <a:schemeClr val="dk1"/>
                </a:solidFill>
                <a:latin typeface="Calibri"/>
                <a:ea typeface="Calibri"/>
                <a:cs typeface="Calibri"/>
                <a:sym typeface="Calibri"/>
              </a:rPr>
              <a:t>diskutieren</a:t>
            </a:r>
            <a:r>
              <a:rPr lang="en-US" sz="1200" dirty="0">
                <a:solidFill>
                  <a:schemeClr val="dk1"/>
                </a:solidFill>
                <a:latin typeface="Calibri"/>
                <a:ea typeface="Calibri"/>
                <a:cs typeface="Calibri"/>
                <a:sym typeface="Calibri"/>
              </a:rPr>
              <a:t> was gegen die </a:t>
            </a:r>
            <a:r>
              <a:rPr lang="en-US" sz="1200" dirty="0" err="1">
                <a:solidFill>
                  <a:schemeClr val="dk1"/>
                </a:solidFill>
                <a:latin typeface="Calibri"/>
                <a:ea typeface="Calibri"/>
                <a:cs typeface="Calibri"/>
                <a:sym typeface="Calibri"/>
              </a:rPr>
              <a:t>Klimakrise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getan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werden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kann</a:t>
            </a:r>
            <a:r>
              <a:rPr lang="en-US" sz="1200" dirty="0">
                <a:solidFill>
                  <a:schemeClr val="dk1"/>
                </a:solidFill>
                <a:latin typeface="Calibri"/>
                <a:ea typeface="Calibri"/>
                <a:cs typeface="Calibri"/>
                <a:sym typeface="Calibri"/>
              </a:rPr>
              <a:t>.</a:t>
            </a:r>
          </a:p>
          <a:p>
            <a:pPr>
              <a:buClr>
                <a:srgbClr val="000000"/>
              </a:buClr>
            </a:pPr>
            <a:r>
              <a:rPr lang="en-US" sz="1200" dirty="0" err="1">
                <a:solidFill>
                  <a:schemeClr val="dk1"/>
                </a:solidFill>
                <a:latin typeface="Calibri"/>
                <a:ea typeface="Calibri"/>
                <a:cs typeface="Calibri"/>
                <a:sym typeface="Calibri"/>
              </a:rPr>
              <a:t>Leider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ist</a:t>
            </a:r>
            <a:r>
              <a:rPr lang="en-US" sz="1200" dirty="0">
                <a:solidFill>
                  <a:schemeClr val="dk1"/>
                </a:solidFill>
                <a:latin typeface="Calibri"/>
                <a:ea typeface="Calibri"/>
                <a:cs typeface="Calibri"/>
                <a:sym typeface="Calibri"/>
              </a:rPr>
              <a:t> das </a:t>
            </a:r>
            <a:r>
              <a:rPr lang="en-US" sz="1200" dirty="0" err="1">
                <a:solidFill>
                  <a:schemeClr val="dk1"/>
                </a:solidFill>
                <a:latin typeface="Calibri"/>
                <a:ea typeface="Calibri"/>
                <a:cs typeface="Calibri"/>
                <a:sym typeface="Calibri"/>
              </a:rPr>
              <a:t>sehr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kompliziert</a:t>
            </a:r>
            <a:r>
              <a:rPr lang="en-US" sz="1200" dirty="0">
                <a:solidFill>
                  <a:schemeClr val="dk1"/>
                </a:solidFill>
                <a:latin typeface="Calibri"/>
                <a:ea typeface="Calibri"/>
                <a:cs typeface="Calibri"/>
                <a:sym typeface="Calibri"/>
              </a:rPr>
              <a:t> und die Länder der Welt </a:t>
            </a:r>
            <a:r>
              <a:rPr lang="en-US" sz="1200" dirty="0" err="1">
                <a:solidFill>
                  <a:schemeClr val="dk1"/>
                </a:solidFill>
                <a:latin typeface="Calibri"/>
                <a:ea typeface="Calibri"/>
                <a:cs typeface="Calibri"/>
                <a:sym typeface="Calibri"/>
              </a:rPr>
              <a:t>ziehen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nicht</a:t>
            </a:r>
            <a:r>
              <a:rPr lang="en-US" sz="1200" dirty="0">
                <a:solidFill>
                  <a:schemeClr val="dk1"/>
                </a:solidFill>
                <a:latin typeface="Calibri"/>
                <a:ea typeface="Calibri"/>
                <a:cs typeface="Calibri"/>
                <a:sym typeface="Calibri"/>
              </a:rPr>
              <a:t> alle an </a:t>
            </a:r>
            <a:r>
              <a:rPr lang="en-US" sz="1200" dirty="0" err="1">
                <a:solidFill>
                  <a:schemeClr val="dk1"/>
                </a:solidFill>
                <a:latin typeface="Calibri"/>
                <a:ea typeface="Calibri"/>
                <a:cs typeface="Calibri"/>
                <a:sym typeface="Calibri"/>
              </a:rPr>
              <a:t>einem</a:t>
            </a:r>
            <a:r>
              <a:rPr lang="en-US" sz="1200" dirty="0">
                <a:solidFill>
                  <a:schemeClr val="dk1"/>
                </a:solidFill>
                <a:latin typeface="Calibri"/>
                <a:ea typeface="Calibri"/>
                <a:cs typeface="Calibri"/>
                <a:sym typeface="Calibri"/>
              </a:rPr>
              <a:t> Strang, </a:t>
            </a:r>
            <a:r>
              <a:rPr lang="en-US" sz="1200" dirty="0" err="1">
                <a:solidFill>
                  <a:schemeClr val="dk1"/>
                </a:solidFill>
                <a:latin typeface="Calibri"/>
                <a:ea typeface="Calibri"/>
                <a:cs typeface="Calibri"/>
                <a:sym typeface="Calibri"/>
              </a:rPr>
              <a:t>deswegen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geht</a:t>
            </a:r>
            <a:r>
              <a:rPr lang="en-US" sz="1200" dirty="0">
                <a:solidFill>
                  <a:schemeClr val="dk1"/>
                </a:solidFill>
                <a:latin typeface="Calibri"/>
                <a:ea typeface="Calibri"/>
                <a:cs typeface="Calibri"/>
                <a:sym typeface="Calibri"/>
              </a:rPr>
              <a:t> es </a:t>
            </a:r>
            <a:r>
              <a:rPr lang="en-US" sz="1200" dirty="0" err="1">
                <a:solidFill>
                  <a:schemeClr val="dk1"/>
                </a:solidFill>
                <a:latin typeface="Calibri"/>
                <a:ea typeface="Calibri"/>
                <a:cs typeface="Calibri"/>
                <a:sym typeface="Calibri"/>
              </a:rPr>
              <a:t>sehr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langsam</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voran</a:t>
            </a:r>
            <a:r>
              <a:rPr lang="en-US" sz="1200" dirty="0">
                <a:solidFill>
                  <a:schemeClr val="dk1"/>
                </a:solidFill>
                <a:latin typeface="Calibri"/>
                <a:ea typeface="Calibri"/>
                <a:cs typeface="Calibri"/>
                <a:sym typeface="Calibri"/>
              </a:rPr>
              <a:t>. </a:t>
            </a:r>
          </a:p>
          <a:p>
            <a:pPr>
              <a:buClr>
                <a:srgbClr val="000000"/>
              </a:buClr>
            </a:pPr>
            <a:endParaRPr lang="en-US" sz="1200" dirty="0">
              <a:solidFill>
                <a:schemeClr val="dk1"/>
              </a:solidFill>
              <a:latin typeface="Calibri"/>
              <a:ea typeface="Calibri"/>
              <a:cs typeface="Calibri"/>
              <a:sym typeface="Calibri"/>
            </a:endParaRPr>
          </a:p>
          <a:p>
            <a:pPr>
              <a:buClr>
                <a:srgbClr val="000000"/>
              </a:buClr>
            </a:pPr>
            <a:r>
              <a:rPr lang="en-US" sz="1200" dirty="0">
                <a:solidFill>
                  <a:schemeClr val="dk1"/>
                </a:solidFill>
                <a:latin typeface="Calibri"/>
                <a:ea typeface="Calibri"/>
                <a:cs typeface="Calibri"/>
                <a:sym typeface="Calibri"/>
              </a:rPr>
              <a:t>2015 </a:t>
            </a:r>
            <a:r>
              <a:rPr lang="en-US" sz="1200" dirty="0" err="1">
                <a:solidFill>
                  <a:schemeClr val="dk1"/>
                </a:solidFill>
                <a:latin typeface="Calibri"/>
                <a:ea typeface="Calibri"/>
                <a:cs typeface="Calibri"/>
                <a:sym typeface="Calibri"/>
              </a:rPr>
              <a:t>bei</a:t>
            </a:r>
            <a:r>
              <a:rPr lang="en-US" sz="1200" dirty="0">
                <a:solidFill>
                  <a:schemeClr val="dk1"/>
                </a:solidFill>
                <a:latin typeface="Calibri"/>
                <a:ea typeface="Calibri"/>
                <a:cs typeface="Calibri"/>
                <a:sym typeface="Calibri"/>
              </a:rPr>
              <a:t> der UN-</a:t>
            </a:r>
            <a:r>
              <a:rPr lang="en-US" sz="1200" dirty="0" err="1">
                <a:solidFill>
                  <a:schemeClr val="dk1"/>
                </a:solidFill>
                <a:latin typeface="Calibri"/>
                <a:ea typeface="Calibri"/>
                <a:cs typeface="Calibri"/>
                <a:sym typeface="Calibri"/>
              </a:rPr>
              <a:t>Klimakonferenz</a:t>
            </a:r>
            <a:r>
              <a:rPr lang="en-US" sz="1200" dirty="0">
                <a:solidFill>
                  <a:schemeClr val="dk1"/>
                </a:solidFill>
                <a:latin typeface="Calibri"/>
                <a:ea typeface="Calibri"/>
                <a:cs typeface="Calibri"/>
                <a:sym typeface="Calibri"/>
              </a:rPr>
              <a:t> in Paris gab es </a:t>
            </a:r>
            <a:r>
              <a:rPr lang="en-US" sz="1200" dirty="0" err="1">
                <a:solidFill>
                  <a:schemeClr val="dk1"/>
                </a:solidFill>
                <a:latin typeface="Calibri"/>
                <a:ea typeface="Calibri"/>
                <a:cs typeface="Calibri"/>
                <a:sym typeface="Calibri"/>
              </a:rPr>
              <a:t>aber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einen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großen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Erfolg</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bei</a:t>
            </a:r>
            <a:r>
              <a:rPr lang="en-US" sz="1200" dirty="0">
                <a:solidFill>
                  <a:schemeClr val="dk1"/>
                </a:solidFill>
                <a:latin typeface="Calibri"/>
                <a:ea typeface="Calibri"/>
                <a:cs typeface="Calibri"/>
                <a:sym typeface="Calibri"/>
              </a:rPr>
              <a:t> den </a:t>
            </a:r>
            <a:r>
              <a:rPr lang="en-US" sz="1200" dirty="0" err="1">
                <a:solidFill>
                  <a:schemeClr val="dk1"/>
                </a:solidFill>
                <a:latin typeface="Calibri"/>
                <a:ea typeface="Calibri"/>
                <a:cs typeface="Calibri"/>
                <a:sym typeface="Calibri"/>
              </a:rPr>
              <a:t>Verhandlungen</a:t>
            </a:r>
            <a:r>
              <a:rPr lang="en-US" sz="1200" dirty="0">
                <a:solidFill>
                  <a:schemeClr val="dk1"/>
                </a:solidFill>
                <a:latin typeface="Calibri"/>
                <a:ea typeface="Calibri"/>
                <a:cs typeface="Calibri"/>
                <a:sym typeface="Calibri"/>
              </a:rPr>
              <a:t>: es </a:t>
            </a:r>
            <a:r>
              <a:rPr lang="en-US" sz="1200" dirty="0" err="1">
                <a:solidFill>
                  <a:schemeClr val="dk1"/>
                </a:solidFill>
                <a:latin typeface="Calibri"/>
                <a:ea typeface="Calibri"/>
                <a:cs typeface="Calibri"/>
                <a:sym typeface="Calibri"/>
              </a:rPr>
              <a:t>wurde</a:t>
            </a:r>
            <a:r>
              <a:rPr lang="en-US" sz="1200" dirty="0">
                <a:solidFill>
                  <a:schemeClr val="dk1"/>
                </a:solidFill>
                <a:latin typeface="Calibri"/>
                <a:ea typeface="Calibri"/>
                <a:cs typeface="Calibri"/>
                <a:sym typeface="Calibri"/>
              </a:rPr>
              <a:t> das </a:t>
            </a:r>
            <a:r>
              <a:rPr lang="en-US" sz="1200" dirty="0" err="1">
                <a:solidFill>
                  <a:schemeClr val="dk1"/>
                </a:solidFill>
                <a:latin typeface="Calibri"/>
                <a:ea typeface="Calibri"/>
                <a:cs typeface="Calibri"/>
                <a:sym typeface="Calibri"/>
              </a:rPr>
              <a:t>erste</a:t>
            </a:r>
            <a:r>
              <a:rPr lang="en-US" sz="1200" dirty="0">
                <a:solidFill>
                  <a:schemeClr val="dk1"/>
                </a:solidFill>
                <a:latin typeface="Calibri"/>
                <a:ea typeface="Calibri"/>
                <a:cs typeface="Calibri"/>
                <a:sym typeface="Calibri"/>
              </a:rPr>
              <a:t> Mal </a:t>
            </a:r>
            <a:r>
              <a:rPr lang="en-US" sz="1200" dirty="0" err="1">
                <a:solidFill>
                  <a:schemeClr val="dk1"/>
                </a:solidFill>
                <a:latin typeface="Calibri"/>
                <a:ea typeface="Calibri"/>
                <a:cs typeface="Calibri"/>
                <a:sym typeface="Calibri"/>
              </a:rPr>
              <a:t>ein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Weltvertrag</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geschlossen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bei</a:t>
            </a:r>
            <a:r>
              <a:rPr lang="en-US" sz="1200" dirty="0">
                <a:solidFill>
                  <a:schemeClr val="dk1"/>
                </a:solidFill>
                <a:latin typeface="Calibri"/>
                <a:ea typeface="Calibri"/>
                <a:cs typeface="Calibri"/>
                <a:sym typeface="Calibri"/>
              </a:rPr>
              <a:t> dem alle Länder </a:t>
            </a:r>
            <a:r>
              <a:rPr lang="en-US" sz="1200" dirty="0" err="1">
                <a:solidFill>
                  <a:schemeClr val="dk1"/>
                </a:solidFill>
                <a:latin typeface="Calibri"/>
                <a:ea typeface="Calibri"/>
                <a:cs typeface="Calibri"/>
                <a:sym typeface="Calibri"/>
              </a:rPr>
              <a:t>zugestimmt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haben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etwas</a:t>
            </a:r>
            <a:r>
              <a:rPr lang="en-US" sz="1200" dirty="0">
                <a:solidFill>
                  <a:schemeClr val="dk1"/>
                </a:solidFill>
                <a:latin typeface="Calibri"/>
                <a:ea typeface="Calibri"/>
                <a:cs typeface="Calibri"/>
                <a:sym typeface="Calibri"/>
              </a:rPr>
              <a:t> gegen die </a:t>
            </a:r>
            <a:r>
              <a:rPr lang="en-US" sz="1200" dirty="0" err="1">
                <a:solidFill>
                  <a:schemeClr val="dk1"/>
                </a:solidFill>
                <a:latin typeface="Calibri"/>
                <a:ea typeface="Calibri"/>
                <a:cs typeface="Calibri"/>
                <a:sym typeface="Calibri"/>
              </a:rPr>
              <a:t>Klimakrise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zu</a:t>
            </a:r>
            <a:r>
              <a:rPr lang="en-US" sz="1200" dirty="0">
                <a:solidFill>
                  <a:schemeClr val="dk1"/>
                </a:solidFill>
                <a:latin typeface="Calibri"/>
                <a:ea typeface="Calibri"/>
                <a:cs typeface="Calibri"/>
                <a:sym typeface="Calibri"/>
              </a:rPr>
              <a:t> tun. </a:t>
            </a:r>
          </a:p>
          <a:p>
            <a:pPr>
              <a:buClr>
                <a:srgbClr val="000000"/>
              </a:buClr>
            </a:pPr>
            <a:endParaRPr lang="en-US" sz="1200" dirty="0">
              <a:solidFill>
                <a:schemeClr val="dk1"/>
              </a:solidFill>
              <a:latin typeface="Calibri"/>
              <a:ea typeface="Calibri"/>
              <a:cs typeface="Calibri"/>
              <a:sym typeface="Calibri"/>
            </a:endParaRPr>
          </a:p>
          <a:p>
            <a:pPr>
              <a:buClr>
                <a:srgbClr val="000000"/>
              </a:buClr>
            </a:pPr>
            <a:r>
              <a:rPr lang="en-US" sz="1200" dirty="0" err="1">
                <a:solidFill>
                  <a:schemeClr val="dk1"/>
                </a:solidFill>
                <a:latin typeface="Calibri"/>
                <a:ea typeface="Calibri"/>
                <a:cs typeface="Calibri"/>
                <a:sym typeface="Calibri"/>
              </a:rPr>
              <a:t>Hier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seht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ihr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eine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Graphik</a:t>
            </a:r>
            <a:r>
              <a:rPr lang="en-US" sz="1200" dirty="0">
                <a:solidFill>
                  <a:schemeClr val="dk1"/>
                </a:solidFill>
                <a:latin typeface="Calibri"/>
                <a:ea typeface="Calibri"/>
                <a:cs typeface="Calibri"/>
                <a:sym typeface="Calibri"/>
              </a:rPr>
              <a:t>, die </a:t>
            </a:r>
            <a:r>
              <a:rPr lang="en-US" sz="1200" dirty="0" err="1">
                <a:solidFill>
                  <a:schemeClr val="dk1"/>
                </a:solidFill>
                <a:latin typeface="Calibri"/>
                <a:ea typeface="Calibri"/>
                <a:cs typeface="Calibri"/>
                <a:sym typeface="Calibri"/>
              </a:rPr>
              <a:t>die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Bedeutung</a:t>
            </a:r>
            <a:r>
              <a:rPr lang="en-US" sz="1200" dirty="0">
                <a:solidFill>
                  <a:schemeClr val="dk1"/>
                </a:solidFill>
                <a:latin typeface="Calibri"/>
                <a:ea typeface="Calibri"/>
                <a:cs typeface="Calibri"/>
                <a:sym typeface="Calibri"/>
              </a:rPr>
              <a:t> des </a:t>
            </a:r>
            <a:r>
              <a:rPr lang="en-US" sz="1200" dirty="0" err="1">
                <a:solidFill>
                  <a:schemeClr val="dk1"/>
                </a:solidFill>
                <a:latin typeface="Calibri"/>
                <a:ea typeface="Calibri"/>
                <a:cs typeface="Calibri"/>
                <a:sym typeface="Calibri"/>
              </a:rPr>
              <a:t>Weltvertrages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zeigt</a:t>
            </a:r>
            <a:r>
              <a:rPr lang="en-US" sz="1200" dirty="0">
                <a:solidFill>
                  <a:schemeClr val="dk1"/>
                </a:solidFill>
                <a:latin typeface="Calibri"/>
                <a:ea typeface="Calibri"/>
                <a:cs typeface="Calibri"/>
                <a:sym typeface="Calibri"/>
              </a:rPr>
              <a:t>. </a:t>
            </a:r>
          </a:p>
          <a:p>
            <a:pPr>
              <a:buClr>
                <a:srgbClr val="000000"/>
              </a:buClr>
            </a:pPr>
            <a:endParaRPr lang="en-US" sz="1200" dirty="0">
              <a:solidFill>
                <a:schemeClr val="dk1"/>
              </a:solidFill>
              <a:latin typeface="Calibri"/>
              <a:ea typeface="Calibri"/>
              <a:cs typeface="Calibri"/>
              <a:sym typeface="Calibri"/>
            </a:endParaRPr>
          </a:p>
          <a:p>
            <a:pPr>
              <a:buClr>
                <a:srgbClr val="000000"/>
              </a:buClr>
            </a:pPr>
            <a:r>
              <a:rPr lang="en-US" sz="1200" dirty="0">
                <a:solidFill>
                  <a:schemeClr val="dk1"/>
                </a:solidFill>
                <a:latin typeface="Calibri"/>
                <a:ea typeface="Calibri"/>
                <a:cs typeface="Calibri"/>
                <a:sym typeface="Calibri"/>
              </a:rPr>
              <a:t>Die rote </a:t>
            </a:r>
            <a:r>
              <a:rPr lang="en-US" sz="1200" dirty="0" err="1">
                <a:solidFill>
                  <a:schemeClr val="dk1"/>
                </a:solidFill>
                <a:latin typeface="Calibri"/>
                <a:ea typeface="Calibri"/>
                <a:cs typeface="Calibri"/>
                <a:sym typeface="Calibri"/>
              </a:rPr>
              <a:t>Linie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zeigt</a:t>
            </a:r>
            <a:r>
              <a:rPr lang="en-US" sz="1200" dirty="0">
                <a:solidFill>
                  <a:schemeClr val="dk1"/>
                </a:solidFill>
                <a:latin typeface="Calibri"/>
                <a:ea typeface="Calibri"/>
                <a:cs typeface="Calibri"/>
                <a:sym typeface="Calibri"/>
              </a:rPr>
              <a:t>, was </a:t>
            </a:r>
            <a:r>
              <a:rPr lang="en-US" sz="1200" dirty="0" err="1">
                <a:solidFill>
                  <a:schemeClr val="dk1"/>
                </a:solidFill>
                <a:latin typeface="Calibri"/>
                <a:ea typeface="Calibri"/>
                <a:cs typeface="Calibri"/>
                <a:sym typeface="Calibri"/>
              </a:rPr>
              <a:t>passieren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wird</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wenn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weitermachen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bisher</a:t>
            </a:r>
            <a:r>
              <a:rPr lang="en-US" sz="1200" dirty="0">
                <a:solidFill>
                  <a:schemeClr val="dk1"/>
                </a:solidFill>
                <a:latin typeface="Calibri"/>
                <a:ea typeface="Calibri"/>
                <a:cs typeface="Calibri"/>
                <a:sym typeface="Calibri"/>
              </a:rPr>
              <a:t> und </a:t>
            </a:r>
            <a:r>
              <a:rPr lang="en-US" sz="1200" dirty="0" err="1">
                <a:solidFill>
                  <a:schemeClr val="dk1"/>
                </a:solidFill>
                <a:latin typeface="Calibri"/>
                <a:ea typeface="Calibri"/>
                <a:cs typeface="Calibri"/>
                <a:sym typeface="Calibri"/>
              </a:rPr>
              <a:t>unseren</a:t>
            </a:r>
            <a:r>
              <a:rPr lang="en-US" sz="1200" dirty="0">
                <a:solidFill>
                  <a:schemeClr val="dk1"/>
                </a:solidFill>
                <a:latin typeface="Calibri"/>
                <a:ea typeface="Calibri"/>
                <a:cs typeface="Calibri"/>
                <a:sym typeface="Calibri"/>
              </a:rPr>
              <a:t> CO</a:t>
            </a:r>
            <a:r>
              <a:rPr lang="de-DE" sz="1200" kern="1200" baseline="-25000" dirty="0">
                <a:solidFill>
                  <a:schemeClr val="dk1"/>
                </a:solidFill>
                <a:latin typeface="+mn-lt"/>
                <a:ea typeface="Calibri"/>
                <a:cs typeface="Calibri"/>
                <a:sym typeface="Calibri"/>
              </a:rPr>
              <a:t>2</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Ausstoß</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nicht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reduzieren</a:t>
            </a:r>
            <a:r>
              <a:rPr lang="en-US" sz="1200" dirty="0">
                <a:solidFill>
                  <a:schemeClr val="dk1"/>
                </a:solidFill>
                <a:latin typeface="Calibri"/>
                <a:ea typeface="Calibri"/>
                <a:cs typeface="Calibri"/>
                <a:sym typeface="Calibri"/>
              </a:rPr>
              <a:t>: der </a:t>
            </a:r>
            <a:r>
              <a:rPr lang="en-US" sz="1200" dirty="0" err="1">
                <a:solidFill>
                  <a:schemeClr val="dk1"/>
                </a:solidFill>
                <a:latin typeface="Calibri"/>
                <a:ea typeface="Calibri"/>
                <a:cs typeface="Calibri"/>
                <a:sym typeface="Calibri"/>
              </a:rPr>
              <a:t>Temperaturanstieg</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geht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durch</a:t>
            </a:r>
            <a:r>
              <a:rPr lang="en-US" sz="1200" dirty="0">
                <a:solidFill>
                  <a:schemeClr val="dk1"/>
                </a:solidFill>
                <a:latin typeface="Calibri"/>
                <a:ea typeface="Calibri"/>
                <a:cs typeface="Calibri"/>
                <a:sym typeface="Calibri"/>
              </a:rPr>
              <a:t> die </a:t>
            </a:r>
            <a:r>
              <a:rPr lang="en-US" sz="1200" dirty="0" err="1">
                <a:solidFill>
                  <a:schemeClr val="dk1"/>
                </a:solidFill>
                <a:latin typeface="Calibri"/>
                <a:ea typeface="Calibri"/>
                <a:cs typeface="Calibri"/>
                <a:sym typeface="Calibri"/>
              </a:rPr>
              <a:t>Decke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Damit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würden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viele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Kipppunkte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überschreiten</a:t>
            </a:r>
            <a:r>
              <a:rPr lang="en-US" sz="1200" dirty="0">
                <a:solidFill>
                  <a:schemeClr val="dk1"/>
                </a:solidFill>
                <a:latin typeface="Calibri"/>
                <a:ea typeface="Calibri"/>
                <a:cs typeface="Calibri"/>
                <a:sym typeface="Calibri"/>
              </a:rPr>
              <a:t>.</a:t>
            </a:r>
          </a:p>
          <a:p>
            <a:pPr>
              <a:buClr>
                <a:srgbClr val="000000"/>
              </a:buClr>
            </a:pPr>
            <a:endParaRPr sz="1200" dirty="0">
              <a:solidFill>
                <a:schemeClr val="dk1"/>
              </a:solidFill>
              <a:latin typeface="Calibri"/>
              <a:ea typeface="Calibri"/>
              <a:cs typeface="Calibri"/>
              <a:sym typeface="Calibri"/>
            </a:endParaRPr>
          </a:p>
          <a:p>
            <a:pPr>
              <a:buClr>
                <a:srgbClr val="000000"/>
              </a:buClr>
            </a:pPr>
            <a:r>
              <a:rPr lang="en-US" sz="1200" dirty="0" err="1">
                <a:solidFill>
                  <a:schemeClr val="dk1"/>
                </a:solidFill>
                <a:latin typeface="Calibri"/>
                <a:ea typeface="Calibri"/>
                <a:cs typeface="Calibri"/>
                <a:sym typeface="Calibri"/>
              </a:rPr>
              <a:t>Wenn</a:t>
            </a:r>
            <a:r>
              <a:rPr lang="en-US" sz="1200" dirty="0">
                <a:solidFill>
                  <a:schemeClr val="dk1"/>
                </a:solidFill>
                <a:latin typeface="Calibri"/>
                <a:ea typeface="Calibri"/>
                <a:cs typeface="Calibri"/>
                <a:sym typeface="Calibri"/>
              </a:rPr>
              <a:t> alle Länder </a:t>
            </a:r>
            <a:r>
              <a:rPr lang="en-US" sz="1200" dirty="0" err="1">
                <a:solidFill>
                  <a:schemeClr val="dk1"/>
                </a:solidFill>
                <a:latin typeface="Calibri"/>
                <a:ea typeface="Calibri"/>
                <a:cs typeface="Calibri"/>
                <a:sym typeface="Calibri"/>
              </a:rPr>
              <a:t>sich</a:t>
            </a:r>
            <a:r>
              <a:rPr lang="en-US" sz="1200" dirty="0">
                <a:solidFill>
                  <a:schemeClr val="dk1"/>
                </a:solidFill>
                <a:latin typeface="Calibri"/>
                <a:ea typeface="Calibri"/>
                <a:cs typeface="Calibri"/>
                <a:sym typeface="Calibri"/>
              </a:rPr>
              <a:t> an den </a:t>
            </a:r>
            <a:r>
              <a:rPr lang="en-US" sz="1200" dirty="0" err="1">
                <a:solidFill>
                  <a:schemeClr val="dk1"/>
                </a:solidFill>
                <a:latin typeface="Calibri"/>
                <a:ea typeface="Calibri"/>
                <a:cs typeface="Calibri"/>
                <a:sym typeface="Calibri"/>
              </a:rPr>
              <a:t>Weltvertrag</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halten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würde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sich</a:t>
            </a:r>
            <a:r>
              <a:rPr lang="en-US" sz="1200" dirty="0">
                <a:solidFill>
                  <a:schemeClr val="dk1"/>
                </a:solidFill>
                <a:latin typeface="Calibri"/>
                <a:ea typeface="Calibri"/>
                <a:cs typeface="Calibri"/>
                <a:sym typeface="Calibri"/>
              </a:rPr>
              <a:t> die Welt-</a:t>
            </a:r>
            <a:r>
              <a:rPr lang="en-US" sz="1200" dirty="0" err="1">
                <a:solidFill>
                  <a:schemeClr val="dk1"/>
                </a:solidFill>
                <a:latin typeface="Calibri"/>
                <a:ea typeface="Calibri"/>
                <a:cs typeface="Calibri"/>
                <a:sym typeface="Calibri"/>
              </a:rPr>
              <a:t>Temperatur</a:t>
            </a:r>
            <a:r>
              <a:rPr lang="en-US" sz="1200" dirty="0">
                <a:solidFill>
                  <a:schemeClr val="dk1"/>
                </a:solidFill>
                <a:latin typeface="Calibri"/>
                <a:ea typeface="Calibri"/>
                <a:cs typeface="Calibri"/>
                <a:sym typeface="Calibri"/>
              </a:rPr>
              <a:t> um 4°C </a:t>
            </a:r>
            <a:r>
              <a:rPr lang="en-US" sz="1200" dirty="0" err="1">
                <a:solidFill>
                  <a:schemeClr val="dk1"/>
                </a:solidFill>
                <a:latin typeface="Calibri"/>
                <a:ea typeface="Calibri"/>
                <a:cs typeface="Calibri"/>
                <a:sym typeface="Calibri"/>
              </a:rPr>
              <a:t>erhöhen</a:t>
            </a:r>
            <a:r>
              <a:rPr lang="en-US" sz="1200" dirty="0">
                <a:solidFill>
                  <a:schemeClr val="dk1"/>
                </a:solidFill>
                <a:latin typeface="Calibri"/>
                <a:ea typeface="Calibri"/>
                <a:cs typeface="Calibri"/>
                <a:sym typeface="Calibri"/>
              </a:rPr>
              <a:t>, was die </a:t>
            </a:r>
            <a:r>
              <a:rPr lang="en-US" sz="1200" dirty="0" err="1">
                <a:solidFill>
                  <a:schemeClr val="dk1"/>
                </a:solidFill>
                <a:latin typeface="Calibri"/>
                <a:ea typeface="Calibri"/>
                <a:cs typeface="Calibri"/>
                <a:sym typeface="Calibri"/>
              </a:rPr>
              <a:t>graue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Linie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darstellt</a:t>
            </a:r>
            <a:r>
              <a:rPr lang="en-US" sz="1200" dirty="0">
                <a:solidFill>
                  <a:schemeClr val="dk1"/>
                </a:solidFill>
                <a:latin typeface="Calibri"/>
                <a:ea typeface="Calibri"/>
                <a:cs typeface="Calibri"/>
                <a:sym typeface="Calibri"/>
              </a:rPr>
              <a:t>. Das </a:t>
            </a:r>
            <a:r>
              <a:rPr lang="en-US" sz="1200" dirty="0" err="1">
                <a:solidFill>
                  <a:schemeClr val="dk1"/>
                </a:solidFill>
                <a:latin typeface="Calibri"/>
                <a:ea typeface="Calibri"/>
                <a:cs typeface="Calibri"/>
                <a:sym typeface="Calibri"/>
              </a:rPr>
              <a:t>ist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leider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immer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noch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viel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zu</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viel</a:t>
            </a:r>
            <a:r>
              <a:rPr lang="en-US" sz="1200" dirty="0">
                <a:solidFill>
                  <a:schemeClr val="dk1"/>
                </a:solidFill>
                <a:latin typeface="Calibri"/>
                <a:ea typeface="Calibri"/>
                <a:cs typeface="Calibri"/>
                <a:sym typeface="Calibri"/>
              </a:rPr>
              <a:t> und das </a:t>
            </a:r>
            <a:r>
              <a:rPr lang="en-US" sz="1200" dirty="0" err="1">
                <a:solidFill>
                  <a:schemeClr val="dk1"/>
                </a:solidFill>
                <a:latin typeface="Calibri"/>
                <a:ea typeface="Calibri"/>
                <a:cs typeface="Calibri"/>
                <a:sym typeface="Calibri"/>
              </a:rPr>
              <a:t>wissen</a:t>
            </a:r>
            <a:r>
              <a:rPr lang="en-US" sz="1200" dirty="0">
                <a:solidFill>
                  <a:schemeClr val="dk1"/>
                </a:solidFill>
                <a:latin typeface="Calibri"/>
                <a:ea typeface="Calibri"/>
                <a:cs typeface="Calibri"/>
                <a:sym typeface="Calibri"/>
              </a:rPr>
              <a:t> die </a:t>
            </a:r>
            <a:r>
              <a:rPr lang="en-US" sz="1200" dirty="0" err="1">
                <a:solidFill>
                  <a:schemeClr val="dk1"/>
                </a:solidFill>
                <a:latin typeface="Calibri"/>
                <a:ea typeface="Calibri"/>
                <a:cs typeface="Calibri"/>
                <a:sym typeface="Calibri"/>
              </a:rPr>
              <a:t>Politiker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eigentlich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auch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aber</a:t>
            </a:r>
            <a:r>
              <a:rPr lang="en-US" sz="1200" dirty="0">
                <a:solidFill>
                  <a:schemeClr val="dk1"/>
                </a:solidFill>
                <a:latin typeface="Calibri"/>
                <a:ea typeface="Calibri"/>
                <a:cs typeface="Calibri"/>
                <a:sym typeface="Calibri"/>
              </a:rPr>
              <a:t> es war das </a:t>
            </a:r>
            <a:r>
              <a:rPr lang="en-US" sz="1200" dirty="0" err="1">
                <a:solidFill>
                  <a:schemeClr val="dk1"/>
                </a:solidFill>
                <a:latin typeface="Calibri"/>
                <a:ea typeface="Calibri"/>
                <a:cs typeface="Calibri"/>
                <a:sym typeface="Calibri"/>
              </a:rPr>
              <a:t>erste</a:t>
            </a:r>
            <a:r>
              <a:rPr lang="en-US" sz="1200" dirty="0">
                <a:solidFill>
                  <a:schemeClr val="dk1"/>
                </a:solidFill>
                <a:latin typeface="Calibri"/>
                <a:ea typeface="Calibri"/>
                <a:cs typeface="Calibri"/>
                <a:sym typeface="Calibri"/>
              </a:rPr>
              <a:t> Mal, </a:t>
            </a:r>
            <a:r>
              <a:rPr lang="en-US" sz="1200" dirty="0" err="1">
                <a:solidFill>
                  <a:schemeClr val="dk1"/>
                </a:solidFill>
                <a:latin typeface="Calibri"/>
                <a:ea typeface="Calibri"/>
                <a:cs typeface="Calibri"/>
                <a:sym typeface="Calibri"/>
              </a:rPr>
              <a:t>dass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sie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sich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überhaupt</a:t>
            </a:r>
            <a:r>
              <a:rPr lang="en-US" sz="1200" dirty="0">
                <a:solidFill>
                  <a:schemeClr val="dk1"/>
                </a:solidFill>
                <a:latin typeface="Calibri"/>
                <a:ea typeface="Calibri"/>
                <a:cs typeface="Calibri"/>
                <a:sym typeface="Calibri"/>
              </a:rPr>
              <a:t> auf was </a:t>
            </a:r>
            <a:r>
              <a:rPr lang="en-US" sz="1200" dirty="0" err="1">
                <a:solidFill>
                  <a:schemeClr val="dk1"/>
                </a:solidFill>
                <a:latin typeface="Calibri"/>
                <a:ea typeface="Calibri"/>
                <a:cs typeface="Calibri"/>
                <a:sym typeface="Calibri"/>
              </a:rPr>
              <a:t>einigen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konnten</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a:buClr>
                <a:srgbClr val="000000"/>
              </a:buClr>
            </a:pPr>
            <a:endParaRPr sz="1200" dirty="0">
              <a:solidFill>
                <a:schemeClr val="dk1"/>
              </a:solidFill>
              <a:latin typeface="Calibri"/>
              <a:ea typeface="Calibri"/>
              <a:cs typeface="Calibri"/>
              <a:sym typeface="Calibri"/>
            </a:endParaRPr>
          </a:p>
          <a:p>
            <a:pPr>
              <a:buClr>
                <a:schemeClr val="dk1"/>
              </a:buClr>
              <a:buSzPts val="1300"/>
            </a:pPr>
            <a:r>
              <a:rPr lang="en-US" sz="1200" dirty="0">
                <a:solidFill>
                  <a:schemeClr val="dk1"/>
                </a:solidFill>
                <a:latin typeface="Calibri"/>
                <a:ea typeface="Calibri"/>
                <a:cs typeface="Calibri"/>
                <a:sym typeface="Calibri"/>
              </a:rPr>
              <a:t>Um </a:t>
            </a:r>
            <a:r>
              <a:rPr lang="en-US" sz="1200" dirty="0" err="1">
                <a:solidFill>
                  <a:schemeClr val="dk1"/>
                </a:solidFill>
                <a:latin typeface="Calibri"/>
                <a:ea typeface="Calibri"/>
                <a:cs typeface="Calibri"/>
                <a:sym typeface="Calibri"/>
              </a:rPr>
              <a:t>zu</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verhindern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dass</a:t>
            </a:r>
            <a:r>
              <a:rPr lang="en-US" sz="1200" dirty="0">
                <a:solidFill>
                  <a:schemeClr val="dk1"/>
                </a:solidFill>
                <a:latin typeface="Calibri"/>
                <a:ea typeface="Calibri"/>
                <a:cs typeface="Calibri"/>
                <a:sym typeface="Calibri"/>
              </a:rPr>
              <a:t> es </a:t>
            </a:r>
            <a:r>
              <a:rPr lang="en-US" sz="1200" dirty="0" err="1">
                <a:solidFill>
                  <a:schemeClr val="dk1"/>
                </a:solidFill>
                <a:latin typeface="Calibri"/>
                <a:ea typeface="Calibri"/>
                <a:cs typeface="Calibri"/>
                <a:sym typeface="Calibri"/>
              </a:rPr>
              <a:t>schlimme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unumkehrbare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Folgen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gibt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reichen</a:t>
            </a:r>
            <a:r>
              <a:rPr lang="en-US" sz="1200" dirty="0">
                <a:solidFill>
                  <a:schemeClr val="dk1"/>
                </a:solidFill>
                <a:latin typeface="Calibri"/>
                <a:ea typeface="Calibri"/>
                <a:cs typeface="Calibri"/>
                <a:sym typeface="Calibri"/>
              </a:rPr>
              <a:t> die 4°C des </a:t>
            </a:r>
            <a:r>
              <a:rPr lang="en-US" sz="1200" dirty="0" err="1">
                <a:solidFill>
                  <a:schemeClr val="dk1"/>
                </a:solidFill>
                <a:latin typeface="Calibri"/>
                <a:ea typeface="Calibri"/>
                <a:cs typeface="Calibri"/>
                <a:sym typeface="Calibri"/>
              </a:rPr>
              <a:t>Weltvertrages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aber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nicht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aus.</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müssen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unbedingt</a:t>
            </a:r>
            <a:r>
              <a:rPr lang="en-US" sz="1200" dirty="0">
                <a:solidFill>
                  <a:schemeClr val="dk1"/>
                </a:solidFill>
                <a:latin typeface="Calibri"/>
                <a:ea typeface="Calibri"/>
                <a:cs typeface="Calibri"/>
                <a:sym typeface="Calibri"/>
              </a:rPr>
              <a:t> die plus 2° C </a:t>
            </a:r>
            <a:r>
              <a:rPr lang="en-US" sz="1200" dirty="0" err="1">
                <a:solidFill>
                  <a:schemeClr val="dk1"/>
                </a:solidFill>
                <a:latin typeface="Calibri"/>
                <a:ea typeface="Calibri"/>
                <a:cs typeface="Calibri"/>
                <a:sym typeface="Calibri"/>
              </a:rPr>
              <a:t>Grenze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einhalten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Dafür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müssen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wir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aber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noch</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viel</a:t>
            </a:r>
            <a:r>
              <a:rPr lang="en-US" sz="1200" dirty="0">
                <a:solidFill>
                  <a:schemeClr val="dk1"/>
                </a:solidFill>
                <a:latin typeface="Calibri"/>
                <a:ea typeface="Calibri"/>
                <a:cs typeface="Calibri"/>
                <a:sym typeface="Calibri"/>
              </a:rPr>
              <a:t> tun. </a:t>
            </a:r>
          </a:p>
          <a:p>
            <a:pPr>
              <a:buClr>
                <a:schemeClr val="dk1"/>
              </a:buClr>
              <a:buSzPts val="1300"/>
            </a:pPr>
            <a:endParaRPr sz="1200" dirty="0">
              <a:solidFill>
                <a:schemeClr val="dk1"/>
              </a:solidFill>
              <a:latin typeface="Calibri"/>
              <a:ea typeface="Calibri"/>
              <a:cs typeface="Calibri"/>
              <a:sym typeface="Calibri"/>
            </a:endParaRPr>
          </a:p>
        </p:txBody>
      </p:sp>
      <p:sp>
        <p:nvSpPr>
          <p:cNvPr id="115" name="Google Shape;115;g8fd18f4700_0_58: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13</a:t>
            </a:fld>
            <a:endParaRPr sz="140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Es gibt verschiedene Lösungen für die Klimakrise. Am besten macht man alle drei gleichzeitig:</a:t>
            </a:r>
          </a:p>
          <a:p>
            <a:endParaRPr lang="de-DE" sz="1200" dirty="0"/>
          </a:p>
          <a:p>
            <a:r>
              <a:rPr lang="de-DE" sz="1200" dirty="0"/>
              <a:t>1. CO</a:t>
            </a:r>
            <a:r>
              <a:rPr lang="de-DE" sz="1200" baseline="-25000" dirty="0"/>
              <a:t>2</a:t>
            </a:r>
            <a:r>
              <a:rPr lang="de-DE" sz="1200" dirty="0"/>
              <a:t> vermeiden – möglichst kein CO</a:t>
            </a:r>
            <a:r>
              <a:rPr lang="de-DE" sz="1200" baseline="-25000" dirty="0"/>
              <a:t>2 </a:t>
            </a:r>
            <a:r>
              <a:rPr lang="de-DE" sz="1200" dirty="0"/>
              <a:t>ausstoßen. Das ist leider nicht ganz möglich, deswegen kommen wir zu Lösung zwei</a:t>
            </a:r>
          </a:p>
          <a:p>
            <a:r>
              <a:rPr lang="de-DE" sz="1200" dirty="0"/>
              <a:t>2. CO</a:t>
            </a:r>
            <a:r>
              <a:rPr lang="de-DE" sz="1200" baseline="-25000" dirty="0"/>
              <a:t>2</a:t>
            </a:r>
            <a:r>
              <a:rPr lang="de-DE" sz="1200" dirty="0"/>
              <a:t> reduzieren – wir müssen alle dazu bewegen weniger CO</a:t>
            </a:r>
            <a:r>
              <a:rPr lang="de-DE" sz="1200" baseline="-25000" dirty="0"/>
              <a:t>2</a:t>
            </a:r>
            <a:r>
              <a:rPr lang="de-DE" sz="1200" dirty="0"/>
              <a:t> auszustoßen, besonders große Firmen. </a:t>
            </a:r>
          </a:p>
          <a:p>
            <a:r>
              <a:rPr lang="de-DE" sz="1200" dirty="0"/>
              <a:t>3. CO</a:t>
            </a:r>
            <a:r>
              <a:rPr lang="de-DE" sz="1200" baseline="-25000" dirty="0"/>
              <a:t>2</a:t>
            </a:r>
            <a:r>
              <a:rPr lang="de-DE" sz="1200" dirty="0"/>
              <a:t> binden – CO</a:t>
            </a:r>
            <a:r>
              <a:rPr lang="de-DE" sz="1200" baseline="-25000" dirty="0"/>
              <a:t>2</a:t>
            </a:r>
            <a:r>
              <a:rPr lang="de-DE" sz="1200" dirty="0"/>
              <a:t>, das nicht vermieden werden kann, muss aus der Atmosphäre geholt und gebunden werden. Das einfachste Mittel dafür ist die „Wunderpflanze Baum“. Das machen wir bei Plant-for-the-Planet: Wir pflanzen gemeinsam Bäume damit mehr CO</a:t>
            </a:r>
            <a:r>
              <a:rPr lang="de-DE" sz="1200" baseline="-25000" dirty="0"/>
              <a:t>2</a:t>
            </a:r>
            <a:r>
              <a:rPr lang="de-DE" sz="1200" dirty="0"/>
              <a:t> aus der Atmosphäre aufgenommen werden kann und die globale Temperatur weniger schnell steigt. </a:t>
            </a:r>
          </a:p>
        </p:txBody>
      </p:sp>
      <p:sp>
        <p:nvSpPr>
          <p:cNvPr id="4" name="Foliennummernplatzhalter 3"/>
          <p:cNvSpPr>
            <a:spLocks noGrp="1"/>
          </p:cNvSpPr>
          <p:nvPr>
            <p:ph type="sldNum" sz="quarter" idx="10"/>
          </p:nvPr>
        </p:nvSpPr>
        <p:spPr/>
        <p:txBody>
          <a:bodyPr/>
          <a:lstStyle/>
          <a:p>
            <a:fld id="{BABE2A96-9548-4F65-8C1F-2BBF1F7936AA}" type="slidenum">
              <a:rPr lang="de-DE" smtClean="0"/>
              <a:t>14</a:t>
            </a:fld>
            <a:endParaRPr lang="de-DE"/>
          </a:p>
        </p:txBody>
      </p:sp>
    </p:spTree>
    <p:extLst>
      <p:ext uri="{BB962C8B-B14F-4D97-AF65-F5344CB8AC3E}">
        <p14:creationId xmlns:p14="http://schemas.microsoft.com/office/powerpoint/2010/main" val="123244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8fd18f4700_0_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g8fd18f4700_0_0: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marL="0" algn="l" defTabSz="914400" rtl="0" eaLnBrk="1" latinLnBrk="0" hangingPunct="1"/>
            <a:r>
              <a:rPr lang="en-US" sz="1200" kern="1200" dirty="0" err="1">
                <a:solidFill>
                  <a:schemeClr val="tx1"/>
                </a:solidFill>
                <a:latin typeface="+mn-lt"/>
                <a:ea typeface="+mn-ea"/>
                <a:cs typeface="+mn-cs"/>
                <a:sym typeface="Calibri"/>
              </a:rPr>
              <a:t>Warum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findet</a:t>
            </a:r>
            <a:r>
              <a:rPr lang="en-US" sz="1200" kern="1200" dirty="0">
                <a:solidFill>
                  <a:schemeClr val="tx1"/>
                </a:solidFill>
                <a:latin typeface="+mn-lt"/>
                <a:ea typeface="+mn-ea"/>
                <a:cs typeface="+mn-cs"/>
                <a:sym typeface="Calibri"/>
              </a:rPr>
              <a:t> Plant-for-the-Planet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so toll und was </a:t>
            </a:r>
            <a:r>
              <a:rPr lang="en-US" sz="1200" kern="1200" dirty="0" err="1">
                <a:solidFill>
                  <a:schemeClr val="tx1"/>
                </a:solidFill>
                <a:latin typeface="+mn-lt"/>
                <a:ea typeface="+mn-ea"/>
                <a:cs typeface="+mn-cs"/>
                <a:sym typeface="Calibri"/>
              </a:rPr>
              <a:t>haben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mit</a:t>
            </a:r>
            <a:r>
              <a:rPr lang="en-US" sz="1200" kern="1200" dirty="0">
                <a:solidFill>
                  <a:schemeClr val="tx1"/>
                </a:solidFill>
                <a:latin typeface="+mn-lt"/>
                <a:ea typeface="+mn-ea"/>
                <a:cs typeface="+mn-cs"/>
                <a:sym typeface="Calibri"/>
              </a:rPr>
              <a:t> der </a:t>
            </a:r>
            <a:r>
              <a:rPr lang="en-US" sz="1200" kern="1200" dirty="0" err="1">
                <a:solidFill>
                  <a:schemeClr val="tx1"/>
                </a:solidFill>
                <a:latin typeface="+mn-lt"/>
                <a:ea typeface="+mn-ea"/>
                <a:cs typeface="+mn-cs"/>
                <a:sym typeface="Calibri"/>
              </a:rPr>
              <a:t>Klimakrise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zu</a:t>
            </a:r>
            <a:r>
              <a:rPr lang="en-US" sz="1200" kern="1200" dirty="0">
                <a:solidFill>
                  <a:schemeClr val="tx1"/>
                </a:solidFill>
                <a:latin typeface="+mn-lt"/>
                <a:ea typeface="+mn-ea"/>
                <a:cs typeface="+mn-cs"/>
                <a:sym typeface="Calibri"/>
              </a:rPr>
              <a:t> tun?</a:t>
            </a:r>
            <a:endParaRPr sz="1200" kern="1200" dirty="0">
              <a:solidFill>
                <a:schemeClr val="tx1"/>
              </a:solidFill>
              <a:latin typeface="+mn-lt"/>
              <a:ea typeface="+mn-ea"/>
              <a:cs typeface="+mn-cs"/>
              <a:sym typeface="Calibri"/>
            </a:endParaRPr>
          </a:p>
          <a:p>
            <a:pPr marL="0" algn="l" defTabSz="914400" rtl="0" eaLnBrk="1" latinLnBrk="0" hangingPunct="1"/>
            <a:endParaRPr sz="1200" kern="1200" dirty="0">
              <a:solidFill>
                <a:schemeClr val="tx1"/>
              </a:solidFill>
              <a:latin typeface="+mn-lt"/>
              <a:ea typeface="+mn-ea"/>
              <a:cs typeface="+mn-cs"/>
              <a:sym typeface="Calibri"/>
            </a:endParaRPr>
          </a:p>
          <a:p>
            <a:pPr marL="0" algn="l" defTabSz="914400" rtl="0" eaLnBrk="1" latinLnBrk="0" hangingPunct="1"/>
            <a:r>
              <a:rPr lang="en-US" sz="1200" kern="1200" dirty="0" err="1">
                <a:solidFill>
                  <a:schemeClr val="tx1"/>
                </a:solidFill>
                <a:latin typeface="+mn-lt"/>
                <a:ea typeface="+mn-ea"/>
                <a:cs typeface="+mn-cs"/>
                <a:sym typeface="Calibri"/>
              </a:rPr>
              <a:t>Wir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haben</a:t>
            </a:r>
            <a:r>
              <a:rPr lang="en-US" sz="1200" kern="1200" dirty="0">
                <a:solidFill>
                  <a:schemeClr val="tx1"/>
                </a:solidFill>
                <a:latin typeface="+mn-lt"/>
                <a:ea typeface="+mn-ea"/>
                <a:cs typeface="+mn-cs"/>
                <a:sym typeface="Calibri"/>
              </a:rPr>
              <a:t> 2 </a:t>
            </a:r>
            <a:r>
              <a:rPr lang="en-US" sz="1200" kern="1200" dirty="0" err="1">
                <a:solidFill>
                  <a:schemeClr val="tx1"/>
                </a:solidFill>
                <a:latin typeface="+mn-lt"/>
                <a:ea typeface="+mn-ea"/>
                <a:cs typeface="+mn-cs"/>
                <a:sym typeface="Calibri"/>
              </a:rPr>
              <a:t>Probleme</a:t>
            </a:r>
            <a:r>
              <a:rPr lang="en-US" sz="1200" kern="1200" dirty="0">
                <a:solidFill>
                  <a:schemeClr val="tx1"/>
                </a:solidFill>
                <a:latin typeface="+mn-lt"/>
                <a:ea typeface="+mn-ea"/>
                <a:cs typeface="+mn-cs"/>
                <a:sym typeface="Calibri"/>
              </a:rPr>
              <a:t>:</a:t>
            </a:r>
            <a:endParaRPr sz="1200" kern="1200" dirty="0">
              <a:solidFill>
                <a:schemeClr val="tx1"/>
              </a:solidFill>
              <a:latin typeface="+mn-lt"/>
              <a:ea typeface="+mn-ea"/>
              <a:cs typeface="+mn-cs"/>
              <a:sym typeface="Calibri"/>
            </a:endParaRPr>
          </a:p>
          <a:p>
            <a:pPr marL="0" algn="l" defTabSz="914400" rtl="0" eaLnBrk="1" latinLnBrk="0" hangingPunct="1"/>
            <a:r>
              <a:rPr lang="en-US" sz="1200" kern="1200" dirty="0">
                <a:solidFill>
                  <a:schemeClr val="tx1"/>
                </a:solidFill>
                <a:latin typeface="+mn-lt"/>
                <a:ea typeface="+mn-ea"/>
                <a:cs typeface="+mn-cs"/>
                <a:sym typeface="Calibri"/>
              </a:rPr>
              <a:t>Die </a:t>
            </a:r>
            <a:r>
              <a:rPr lang="en-US" sz="1200" kern="1200" dirty="0" err="1">
                <a:solidFill>
                  <a:schemeClr val="tx1"/>
                </a:solidFill>
                <a:latin typeface="+mn-lt"/>
                <a:ea typeface="+mn-ea"/>
                <a:cs typeface="+mn-cs"/>
                <a:sym typeface="Calibri"/>
              </a:rPr>
              <a:t>Temperatur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steigt</a:t>
            </a:r>
            <a:r>
              <a:rPr lang="en-US" sz="1200" b="1" kern="1200" dirty="0">
                <a:solidFill>
                  <a:schemeClr val="tx1"/>
                </a:solidFill>
                <a:latin typeface="+mn-lt"/>
                <a:ea typeface="+mn-ea"/>
                <a:cs typeface="+mn-cs"/>
                <a:sym typeface="Calibri"/>
              </a:rPr>
              <a:t> und </a:t>
            </a:r>
            <a:r>
              <a:rPr lang="en-US" sz="1200" kern="1200" dirty="0">
                <a:solidFill>
                  <a:schemeClr val="tx1"/>
                </a:solidFill>
                <a:latin typeface="+mn-lt"/>
                <a:ea typeface="+mn-ea"/>
                <a:cs typeface="+mn-cs"/>
                <a:sym typeface="Calibri"/>
              </a:rPr>
              <a:t>die Welt </a:t>
            </a:r>
            <a:r>
              <a:rPr lang="en-US" sz="1200" kern="1200" dirty="0" err="1">
                <a:solidFill>
                  <a:schemeClr val="tx1"/>
                </a:solidFill>
                <a:latin typeface="+mn-lt"/>
                <a:ea typeface="+mn-ea"/>
                <a:cs typeface="+mn-cs"/>
                <a:sym typeface="Calibri"/>
              </a:rPr>
              <a:t>ist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ungerecht</a:t>
            </a:r>
            <a:r>
              <a:rPr lang="en-US" sz="1200" kern="1200" dirty="0">
                <a:solidFill>
                  <a:schemeClr val="tx1"/>
                </a:solidFill>
                <a:latin typeface="+mn-lt"/>
                <a:ea typeface="+mn-ea"/>
                <a:cs typeface="+mn-cs"/>
                <a:sym typeface="Calibri"/>
              </a:rPr>
              <a:t>.</a:t>
            </a:r>
            <a:endParaRPr sz="1200" kern="1200" dirty="0">
              <a:solidFill>
                <a:schemeClr val="tx1"/>
              </a:solidFill>
              <a:latin typeface="+mn-lt"/>
              <a:ea typeface="+mn-ea"/>
              <a:cs typeface="+mn-cs"/>
              <a:sym typeface="Calibri"/>
            </a:endParaRPr>
          </a:p>
          <a:p>
            <a:pPr marL="0" algn="l" defTabSz="914400" rtl="0" eaLnBrk="1" latinLnBrk="0" hangingPunct="1"/>
            <a:endParaRPr sz="1200" kern="1200" dirty="0">
              <a:solidFill>
                <a:schemeClr val="tx1"/>
              </a:solidFill>
              <a:latin typeface="+mn-lt"/>
              <a:ea typeface="+mn-ea"/>
              <a:cs typeface="+mn-cs"/>
              <a:sym typeface="Calibri"/>
            </a:endParaRPr>
          </a:p>
          <a:p>
            <a:pPr marL="0" algn="l" defTabSz="914400" rtl="0" eaLnBrk="1" latinLnBrk="0" hangingPunct="1"/>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helfen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uns</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bei</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beiden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Problemen</a:t>
            </a:r>
            <a:r>
              <a:rPr lang="en-US" sz="1200" kern="1200" dirty="0">
                <a:solidFill>
                  <a:schemeClr val="tx1"/>
                </a:solidFill>
                <a:latin typeface="+mn-lt"/>
                <a:ea typeface="+mn-ea"/>
                <a:cs typeface="+mn-cs"/>
                <a:sym typeface="Calibri"/>
              </a:rPr>
              <a:t>.</a:t>
            </a:r>
            <a:endParaRPr sz="1200" kern="1200" dirty="0">
              <a:solidFill>
                <a:schemeClr val="tx1"/>
              </a:solidFill>
              <a:latin typeface="+mn-lt"/>
              <a:ea typeface="+mn-ea"/>
              <a:cs typeface="+mn-cs"/>
              <a:sym typeface="Calibri"/>
            </a:endParaRPr>
          </a:p>
          <a:p>
            <a:pPr marL="0" indent="-371429" algn="l" defTabSz="914400" rtl="0" eaLnBrk="1" latinLnBrk="0" hangingPunct="1">
              <a:buClr>
                <a:schemeClr val="dk1"/>
              </a:buClr>
              <a:buSzPts val="1300"/>
              <a:buFont typeface="Calibri"/>
              <a:buAutoNum type="arabicParenBoth"/>
            </a:pPr>
            <a:r>
              <a:rPr lang="en-US" sz="1200" kern="1200" dirty="0">
                <a:solidFill>
                  <a:schemeClr val="tx1"/>
                </a:solidFill>
                <a:latin typeface="+mn-lt"/>
                <a:ea typeface="+mn-ea"/>
                <a:cs typeface="+mn-cs"/>
                <a:sym typeface="Calibri"/>
              </a:rPr>
              <a:t>Um die Welt </a:t>
            </a:r>
            <a:r>
              <a:rPr lang="en-US" sz="1200" kern="1200" dirty="0" err="1">
                <a:solidFill>
                  <a:schemeClr val="tx1"/>
                </a:solidFill>
                <a:latin typeface="+mn-lt"/>
                <a:ea typeface="+mn-ea"/>
                <a:cs typeface="+mn-cs"/>
                <a:sym typeface="Calibri"/>
              </a:rPr>
              <a:t>gerechter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zu</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machen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können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wir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im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Globalen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Süden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pflanzen</a:t>
            </a:r>
            <a:r>
              <a:rPr lang="en-US" sz="1200" kern="1200" dirty="0">
                <a:solidFill>
                  <a:schemeClr val="tx1"/>
                </a:solidFill>
                <a:latin typeface="+mn-lt"/>
                <a:ea typeface="+mn-ea"/>
                <a:cs typeface="+mn-cs"/>
                <a:sym typeface="Calibri"/>
              </a:rPr>
              <a:t>. Also </a:t>
            </a:r>
            <a:r>
              <a:rPr lang="en-US" sz="1200" kern="1200" dirty="0" err="1">
                <a:solidFill>
                  <a:schemeClr val="tx1"/>
                </a:solidFill>
                <a:latin typeface="+mn-lt"/>
                <a:ea typeface="+mn-ea"/>
                <a:cs typeface="+mn-cs"/>
                <a:sym typeface="Calibri"/>
              </a:rPr>
              <a:t>genau</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dort</a:t>
            </a:r>
            <a:r>
              <a:rPr lang="en-US" sz="1200" kern="1200" dirty="0">
                <a:solidFill>
                  <a:schemeClr val="tx1"/>
                </a:solidFill>
                <a:latin typeface="+mn-lt"/>
                <a:ea typeface="+mn-ea"/>
                <a:cs typeface="+mn-cs"/>
                <a:sym typeface="Calibri"/>
              </a:rPr>
              <a:t>, wo es </a:t>
            </a:r>
            <a:r>
              <a:rPr lang="en-US" sz="1200" kern="1200" dirty="0" err="1">
                <a:solidFill>
                  <a:schemeClr val="tx1"/>
                </a:solidFill>
                <a:latin typeface="+mn-lt"/>
                <a:ea typeface="+mn-ea"/>
                <a:cs typeface="+mn-cs"/>
                <a:sym typeface="Calibri"/>
              </a:rPr>
              <a:t>wenig</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Wohlstand</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gibt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Wir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können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mit</a:t>
            </a:r>
            <a:r>
              <a:rPr lang="en-US" sz="1200" kern="1200" dirty="0">
                <a:solidFill>
                  <a:schemeClr val="tx1"/>
                </a:solidFill>
                <a:latin typeface="+mn-lt"/>
                <a:ea typeface="+mn-ea"/>
                <a:cs typeface="+mn-cs"/>
                <a:sym typeface="Calibri"/>
              </a:rPr>
              <a:t> dem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pflanzen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Arbeitsplätze</a:t>
            </a:r>
            <a:r>
              <a:rPr lang="en-US" sz="1200" kern="1200" dirty="0">
                <a:solidFill>
                  <a:schemeClr val="tx1"/>
                </a:solidFill>
                <a:latin typeface="+mn-lt"/>
                <a:ea typeface="+mn-ea"/>
                <a:cs typeface="+mn-cs"/>
                <a:sym typeface="Calibri"/>
              </a:rPr>
              <a:t> und </a:t>
            </a:r>
            <a:r>
              <a:rPr lang="en-US" sz="1200" kern="1200" dirty="0" err="1">
                <a:solidFill>
                  <a:schemeClr val="tx1"/>
                </a:solidFill>
                <a:latin typeface="+mn-lt"/>
                <a:ea typeface="+mn-ea"/>
                <a:cs typeface="+mn-cs"/>
                <a:sym typeface="Calibri"/>
              </a:rPr>
              <a:t>Wohlstand</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schaffen</a:t>
            </a:r>
            <a:r>
              <a:rPr lang="en-US" sz="1200" kern="1200" dirty="0">
                <a:solidFill>
                  <a:schemeClr val="tx1"/>
                </a:solidFill>
                <a:latin typeface="+mn-lt"/>
                <a:ea typeface="+mn-ea"/>
                <a:cs typeface="+mn-cs"/>
                <a:sym typeface="Calibri"/>
              </a:rPr>
              <a:t>. </a:t>
            </a:r>
            <a:endParaRPr sz="1200" kern="1200" dirty="0">
              <a:solidFill>
                <a:schemeClr val="tx1"/>
              </a:solidFill>
              <a:latin typeface="+mn-lt"/>
              <a:ea typeface="+mn-ea"/>
              <a:cs typeface="+mn-cs"/>
              <a:sym typeface="Calibri"/>
            </a:endParaRPr>
          </a:p>
          <a:p>
            <a:pPr marL="0" indent="-371429" algn="l" defTabSz="914400" rtl="0" eaLnBrk="1" latinLnBrk="0" hangingPunct="1">
              <a:buClr>
                <a:schemeClr val="dk1"/>
              </a:buClr>
              <a:buSzPts val="1300"/>
              <a:buFont typeface="Calibri"/>
              <a:buAutoNum type="arabicParenBoth"/>
            </a:pP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helfen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uns</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aber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vor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allem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auch</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wenn</a:t>
            </a:r>
            <a:r>
              <a:rPr lang="en-US" sz="1200" kern="1200" dirty="0">
                <a:solidFill>
                  <a:schemeClr val="tx1"/>
                </a:solidFill>
                <a:latin typeface="+mn-lt"/>
                <a:ea typeface="+mn-ea"/>
                <a:cs typeface="+mn-cs"/>
                <a:sym typeface="Calibri"/>
              </a:rPr>
              <a:t> es </a:t>
            </a:r>
            <a:r>
              <a:rPr lang="en-US" sz="1200" kern="1200" dirty="0" err="1">
                <a:solidFill>
                  <a:schemeClr val="tx1"/>
                </a:solidFill>
                <a:latin typeface="+mn-lt"/>
                <a:ea typeface="+mn-ea"/>
                <a:cs typeface="+mn-cs"/>
                <a:sym typeface="Calibri"/>
              </a:rPr>
              <a:t>darum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geht</a:t>
            </a:r>
            <a:r>
              <a:rPr lang="en-US" sz="1200" kern="1200" dirty="0">
                <a:solidFill>
                  <a:schemeClr val="tx1"/>
                </a:solidFill>
                <a:latin typeface="+mn-lt"/>
                <a:ea typeface="+mn-ea"/>
                <a:cs typeface="+mn-cs"/>
                <a:sym typeface="Calibri"/>
              </a:rPr>
              <a:t>, den </a:t>
            </a:r>
            <a:r>
              <a:rPr lang="en-US" sz="1200" kern="1200" dirty="0" err="1">
                <a:solidFill>
                  <a:schemeClr val="tx1"/>
                </a:solidFill>
                <a:latin typeface="+mn-lt"/>
                <a:ea typeface="+mn-ea"/>
                <a:cs typeface="+mn-cs"/>
                <a:sym typeface="Calibri"/>
              </a:rPr>
              <a:t>Temperaturanstieg</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einzudämmen</a:t>
            </a:r>
            <a:r>
              <a:rPr lang="en-US" sz="1200" kern="1200" dirty="0">
                <a:solidFill>
                  <a:schemeClr val="tx1"/>
                </a:solidFill>
                <a:latin typeface="+mn-lt"/>
                <a:ea typeface="+mn-ea"/>
                <a:cs typeface="+mn-cs"/>
                <a:sym typeface="Calibri"/>
              </a:rPr>
              <a:t>. </a:t>
            </a:r>
            <a:endParaRPr sz="1200" kern="1200" dirty="0">
              <a:solidFill>
                <a:schemeClr val="tx1"/>
              </a:solidFill>
              <a:latin typeface="+mn-lt"/>
              <a:ea typeface="+mn-ea"/>
              <a:cs typeface="+mn-cs"/>
              <a:sym typeface="Calibri"/>
            </a:endParaRPr>
          </a:p>
          <a:p>
            <a:pPr marL="495239"/>
            <a:endParaRPr sz="1300" dirty="0"/>
          </a:p>
        </p:txBody>
      </p:sp>
      <p:sp>
        <p:nvSpPr>
          <p:cNvPr id="52" name="Google Shape;52;g8fd18f4700_0_0: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15</a:t>
            </a:fld>
            <a:endParaRPr sz="140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3370" y="5276980"/>
            <a:ext cx="5630111" cy="5001239"/>
          </a:xfrm>
          <a:prstGeom prst="rect">
            <a:avLst/>
          </a:prstGeom>
          <a:noFill/>
          <a:ln>
            <a:noFill/>
          </a:ln>
        </p:spPr>
        <p:txBody>
          <a:bodyPr lIns="93264" tIns="93264" rIns="93264" bIns="93264" anchor="ctr" anchorCtr="0">
            <a:noAutofit/>
          </a:bodyPr>
          <a:lstStyle/>
          <a:p>
            <a:pPr marL="0" algn="l" defTabSz="914400" rtl="0" eaLnBrk="1" latinLnBrk="0" hangingPunct="1">
              <a:defRPr/>
            </a:pPr>
            <a:r>
              <a:rPr lang="de-DE" altLang="de-DE" sz="1200" kern="1200" dirty="0">
                <a:solidFill>
                  <a:schemeClr val="tx1"/>
                </a:solidFill>
                <a:latin typeface="+mn-lt"/>
                <a:ea typeface="+mn-ea"/>
                <a:cs typeface="+mn-cs"/>
              </a:rPr>
              <a:t>Was ich mit Ungerechtigkeit meine schauen wir uns jetzt mal an. </a:t>
            </a:r>
          </a:p>
          <a:p>
            <a:pPr marL="0" algn="l" defTabSz="914400" rtl="0" eaLnBrk="1" latinLnBrk="0" hangingPunct="1">
              <a:defRPr/>
            </a:pPr>
            <a:r>
              <a:rPr lang="de-DE" altLang="de-DE" sz="1200" kern="1200" dirty="0">
                <a:solidFill>
                  <a:schemeClr val="tx1"/>
                </a:solidFill>
                <a:latin typeface="+mn-lt"/>
                <a:ea typeface="+mn-ea"/>
                <a:cs typeface="+mn-cs"/>
              </a:rPr>
              <a:t>Hier sieht man die Welt, wie man sie aus dem Atlas kennt. </a:t>
            </a:r>
          </a:p>
          <a:p>
            <a:pPr marL="0" algn="l" defTabSz="914400" rtl="0" eaLnBrk="1" latinLnBrk="0" hangingPunct="1">
              <a:defRPr/>
            </a:pPr>
            <a:r>
              <a:rPr lang="de-DE" altLang="de-DE" sz="1200" kern="1200" dirty="0">
                <a:solidFill>
                  <a:schemeClr val="tx1"/>
                </a:solidFill>
                <a:latin typeface="+mn-lt"/>
                <a:ea typeface="+mn-ea"/>
                <a:cs typeface="+mn-cs"/>
              </a:rPr>
              <a:t>Je größer ein Land nach Fläche ist, desto größer ist es auch auf dieser Karte hier.</a:t>
            </a:r>
          </a:p>
          <a:p>
            <a:pPr marL="0" algn="l" defTabSz="914400" rtl="0" eaLnBrk="1" latinLnBrk="0" hangingPunct="1">
              <a:defRPr/>
            </a:pPr>
            <a:r>
              <a:rPr lang="de-DE" altLang="de-DE" sz="1200" kern="1200" dirty="0">
                <a:solidFill>
                  <a:schemeClr val="tx1"/>
                </a:solidFill>
                <a:latin typeface="+mn-lt"/>
                <a:ea typeface="+mn-ea"/>
                <a:cs typeface="+mn-cs"/>
              </a:rPr>
              <a:t>Betrachtet man die Welt aber etwas anders….</a:t>
            </a:r>
            <a:endParaRPr lang="de-DE" sz="1200" kern="1200" dirty="0">
              <a:solidFill>
                <a:schemeClr val="tx1"/>
              </a:solidFill>
              <a:latin typeface="+mn-lt"/>
              <a:ea typeface="+mn-ea"/>
              <a:cs typeface="+mn-cs"/>
            </a:endParaRPr>
          </a:p>
        </p:txBody>
      </p:sp>
      <p:sp>
        <p:nvSpPr>
          <p:cNvPr id="380" name="Shape 380"/>
          <p:cNvSpPr>
            <a:spLocks noGrp="1" noRot="1" noChangeAspect="1"/>
          </p:cNvSpPr>
          <p:nvPr>
            <p:ph type="sldImg" idx="2"/>
          </p:nvPr>
        </p:nvSpPr>
        <p:spPr>
          <a:xfrm>
            <a:off x="-184150" y="833438"/>
            <a:ext cx="7405688" cy="41671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07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3370" y="5276980"/>
            <a:ext cx="5630111" cy="5001239"/>
          </a:xfrm>
          <a:prstGeom prst="rect">
            <a:avLst/>
          </a:prstGeom>
          <a:noFill/>
          <a:ln>
            <a:noFill/>
          </a:ln>
        </p:spPr>
        <p:txBody>
          <a:bodyPr lIns="93264" tIns="93264" rIns="93264" bIns="93264" anchor="ctr" anchorCtr="0">
            <a:noAutofit/>
          </a:bodyPr>
          <a:lstStyle/>
          <a:p>
            <a:pPr marL="0" algn="l" defTabSz="914400" rtl="0" eaLnBrk="1" latinLnBrk="0" hangingPunct="1"/>
            <a:r>
              <a:rPr lang="de-DE" sz="1200" kern="1200" dirty="0">
                <a:solidFill>
                  <a:schemeClr val="tx1"/>
                </a:solidFill>
                <a:latin typeface="+mn-lt"/>
                <a:ea typeface="+mn-ea"/>
                <a:cs typeface="+mn-cs"/>
              </a:rPr>
              <a:t>…dann sieht sie gar nicht mehr aus wie die Welt, die wir kennen.</a:t>
            </a:r>
          </a:p>
          <a:p>
            <a:pPr marL="0" algn="l" defTabSz="914400" rtl="0" eaLnBrk="1" latinLnBrk="0" hangingPunct="1"/>
            <a:r>
              <a:rPr lang="de-DE" sz="1200" kern="1200" dirty="0">
                <a:solidFill>
                  <a:schemeClr val="tx1"/>
                </a:solidFill>
                <a:latin typeface="+mn-lt"/>
                <a:ea typeface="+mn-ea"/>
                <a:cs typeface="+mn-cs"/>
              </a:rPr>
              <a:t>Das hier zeigt zum Beispiel die Welt nach Bevölkerung, also wo wie viele Menschen leben. </a:t>
            </a:r>
          </a:p>
          <a:p>
            <a:pPr marL="0" algn="l" defTabSz="914400" rtl="0" eaLnBrk="1" latinLnBrk="0" hangingPunct="1"/>
            <a:r>
              <a:rPr lang="de-DE" sz="1200" kern="1200" dirty="0">
                <a:solidFill>
                  <a:schemeClr val="tx1"/>
                </a:solidFill>
                <a:latin typeface="+mn-lt"/>
                <a:ea typeface="+mn-ea"/>
                <a:cs typeface="+mn-cs"/>
              </a:rPr>
              <a:t>Nordamerika und Europa sind hier gar nicht so groß, zusammen machen sie nämlich nur einen kleinen Teil, etwas über 10%, der Weltbevölkerung aus. </a:t>
            </a:r>
          </a:p>
          <a:p>
            <a:endParaRPr dirty="0"/>
          </a:p>
        </p:txBody>
      </p:sp>
      <p:sp>
        <p:nvSpPr>
          <p:cNvPr id="398" name="Shape 398"/>
          <p:cNvSpPr>
            <a:spLocks noGrp="1" noRot="1" noChangeAspect="1"/>
          </p:cNvSpPr>
          <p:nvPr>
            <p:ph type="sldImg" idx="2"/>
          </p:nvPr>
        </p:nvSpPr>
        <p:spPr>
          <a:xfrm>
            <a:off x="-184150" y="833438"/>
            <a:ext cx="7405688" cy="41671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766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3370" y="5276980"/>
            <a:ext cx="5630111" cy="5001239"/>
          </a:xfrm>
          <a:prstGeom prst="rect">
            <a:avLst/>
          </a:prstGeom>
          <a:noFill/>
          <a:ln>
            <a:noFill/>
          </a:ln>
        </p:spPr>
        <p:txBody>
          <a:bodyPr lIns="93264" tIns="93264" rIns="93264" bIns="93264" anchor="ctr" anchorCtr="0">
            <a:noAutofit/>
          </a:bodyPr>
          <a:lstStyle/>
          <a:p>
            <a:pPr marL="0" algn="l" defTabSz="914400" rtl="0" eaLnBrk="1" latinLnBrk="0" hangingPunct="1">
              <a:defRPr/>
            </a:pPr>
            <a:r>
              <a:rPr lang="de-DE" sz="1200" kern="1200" dirty="0">
                <a:solidFill>
                  <a:schemeClr val="tx1"/>
                </a:solidFill>
                <a:latin typeface="+mn-lt"/>
                <a:ea typeface="+mn-ea"/>
                <a:cs typeface="+mn-cs"/>
              </a:rPr>
              <a:t>Auf dieser Karte kann man Nordamerika und Europa fast gar nicht erkennen. </a:t>
            </a:r>
          </a:p>
          <a:p>
            <a:pPr marL="0" algn="l" defTabSz="914400" rtl="0" eaLnBrk="1" latinLnBrk="0" hangingPunct="1">
              <a:defRPr/>
            </a:pPr>
            <a:r>
              <a:rPr lang="de-DE" sz="1200" kern="1200" dirty="0">
                <a:solidFill>
                  <a:schemeClr val="tx1"/>
                </a:solidFill>
                <a:latin typeface="+mn-lt"/>
                <a:ea typeface="+mn-ea"/>
                <a:cs typeface="+mn-cs"/>
              </a:rPr>
              <a:t>Die Karte zeigt uns, wo viele Menschen mit weniger als zwei Dollar am Tag leben müssen. </a:t>
            </a:r>
          </a:p>
          <a:p>
            <a:pPr marL="0" algn="l" defTabSz="914400" rtl="0" eaLnBrk="1" latinLnBrk="0" hangingPunct="1">
              <a:defRPr/>
            </a:pPr>
            <a:r>
              <a:rPr lang="de-DE" sz="1200" kern="1200" dirty="0">
                <a:solidFill>
                  <a:schemeClr val="tx1"/>
                </a:solidFill>
                <a:latin typeface="+mn-lt"/>
                <a:ea typeface="+mn-ea"/>
                <a:cs typeface="+mn-cs"/>
              </a:rPr>
              <a:t>Afrika und Indien sind ganz groß, das heißt, dass es dort sehr viele arme Menschen gibt.</a:t>
            </a:r>
            <a:endParaRPr sz="1200" kern="1200" dirty="0">
              <a:solidFill>
                <a:schemeClr val="tx1"/>
              </a:solidFill>
              <a:latin typeface="+mn-lt"/>
              <a:ea typeface="+mn-ea"/>
              <a:cs typeface="+mn-cs"/>
            </a:endParaRPr>
          </a:p>
        </p:txBody>
      </p:sp>
      <p:sp>
        <p:nvSpPr>
          <p:cNvPr id="398" name="Shape 398"/>
          <p:cNvSpPr>
            <a:spLocks noGrp="1" noRot="1" noChangeAspect="1"/>
          </p:cNvSpPr>
          <p:nvPr>
            <p:ph type="sldImg" idx="2"/>
          </p:nvPr>
        </p:nvSpPr>
        <p:spPr>
          <a:xfrm>
            <a:off x="-184150" y="833438"/>
            <a:ext cx="7405688" cy="41671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738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3370" y="5276980"/>
            <a:ext cx="5630111" cy="5001239"/>
          </a:xfrm>
          <a:prstGeom prst="rect">
            <a:avLst/>
          </a:prstGeom>
          <a:noFill/>
          <a:ln>
            <a:noFill/>
          </a:ln>
        </p:spPr>
        <p:txBody>
          <a:bodyPr lIns="93264" tIns="93264" rIns="93264" bIns="93264" anchor="ctr" anchorCtr="0">
            <a:noAutofit/>
          </a:bodyPr>
          <a:lstStyle/>
          <a:p>
            <a:pPr marL="0" algn="l" defTabSz="914400" rtl="0" eaLnBrk="1" latinLnBrk="0" hangingPunct="1"/>
            <a:r>
              <a:rPr lang="de-DE" sz="1200" kern="1200" dirty="0">
                <a:solidFill>
                  <a:schemeClr val="tx1"/>
                </a:solidFill>
                <a:latin typeface="+mn-lt"/>
                <a:ea typeface="+mn-ea"/>
                <a:cs typeface="+mn-cs"/>
              </a:rPr>
              <a:t>Wenn wir uns nun die Welt nach dem CO</a:t>
            </a:r>
            <a:r>
              <a:rPr lang="de-DE" sz="1200" kern="1200" baseline="-25000" dirty="0">
                <a:solidFill>
                  <a:schemeClr val="dk1"/>
                </a:solidFill>
                <a:latin typeface="+mn-lt"/>
                <a:ea typeface="Calibri"/>
                <a:cs typeface="Calibri"/>
                <a:sym typeface="Calibri"/>
              </a:rPr>
              <a:t>2</a:t>
            </a:r>
            <a:r>
              <a:rPr lang="de-DE" sz="1200" kern="1200" dirty="0">
                <a:solidFill>
                  <a:schemeClr val="tx1"/>
                </a:solidFill>
                <a:latin typeface="+mn-lt"/>
                <a:ea typeface="+mn-ea"/>
                <a:cs typeface="+mn-cs"/>
              </a:rPr>
              <a:t>-Ausstoß ansehen, stellen wir fest, dass man Afrika fast nicht sehen kann.</a:t>
            </a:r>
          </a:p>
          <a:p>
            <a:pPr marL="0" algn="l" defTabSz="914400" rtl="0" eaLnBrk="1" latinLnBrk="0" hangingPunct="1"/>
            <a:r>
              <a:rPr lang="de-DE" sz="1200" kern="1200" dirty="0">
                <a:solidFill>
                  <a:schemeClr val="tx1"/>
                </a:solidFill>
                <a:latin typeface="+mn-lt"/>
                <a:ea typeface="+mn-ea"/>
                <a:cs typeface="+mn-cs"/>
              </a:rPr>
              <a:t>Dort leben viele Menschen, die aber nur wenig CO</a:t>
            </a:r>
            <a:r>
              <a:rPr lang="de-DE" sz="1200" kern="1200" baseline="-25000" dirty="0">
                <a:solidFill>
                  <a:schemeClr val="dk1"/>
                </a:solidFill>
                <a:latin typeface="+mn-lt"/>
                <a:ea typeface="Calibri"/>
                <a:cs typeface="Calibri"/>
                <a:sym typeface="Calibri"/>
              </a:rPr>
              <a:t>2</a:t>
            </a:r>
            <a:r>
              <a:rPr lang="de-DE" sz="1200" kern="1200" dirty="0">
                <a:solidFill>
                  <a:schemeClr val="tx1"/>
                </a:solidFill>
                <a:latin typeface="+mn-lt"/>
                <a:ea typeface="+mn-ea"/>
                <a:cs typeface="+mn-cs"/>
              </a:rPr>
              <a:t> produzieren.</a:t>
            </a:r>
          </a:p>
          <a:p>
            <a:pPr marL="0" algn="l" defTabSz="914400" rtl="0" eaLnBrk="1" latinLnBrk="0" hangingPunct="1"/>
            <a:endParaRPr lang="de-DE" sz="1200" kern="1200" dirty="0">
              <a:solidFill>
                <a:schemeClr val="tx1"/>
              </a:solidFill>
              <a:latin typeface="+mn-lt"/>
              <a:ea typeface="+mn-ea"/>
              <a:cs typeface="+mn-cs"/>
            </a:endParaRPr>
          </a:p>
          <a:p>
            <a:pPr marL="0" algn="l" defTabSz="914400" rtl="0" eaLnBrk="1" latinLnBrk="0" hangingPunct="1"/>
            <a:r>
              <a:rPr lang="de-DE" sz="1200" kern="1200" dirty="0">
                <a:solidFill>
                  <a:schemeClr val="tx1"/>
                </a:solidFill>
                <a:latin typeface="+mn-lt"/>
                <a:ea typeface="+mn-ea"/>
                <a:cs typeface="+mn-cs"/>
              </a:rPr>
              <a:t>China ist auf der Karte sehr groß – dort leben auch viele Menschen. Außerdem wird dort viel für die ganze Welt hergestellt.</a:t>
            </a:r>
          </a:p>
          <a:p>
            <a:pPr marL="0" algn="l" defTabSz="914400" rtl="0" eaLnBrk="1" latinLnBrk="0" hangingPunct="1"/>
            <a:r>
              <a:rPr lang="de-DE" sz="1200" kern="1200" dirty="0">
                <a:solidFill>
                  <a:schemeClr val="tx1"/>
                </a:solidFill>
                <a:latin typeface="+mn-lt"/>
                <a:ea typeface="+mn-ea"/>
                <a:cs typeface="+mn-cs"/>
              </a:rPr>
              <a:t>Auch Europa und Nordamerika sind sehr groß. Das bedeutet, dass hier viel CO</a:t>
            </a:r>
            <a:r>
              <a:rPr lang="de-DE" sz="1200" kern="1200" baseline="-25000" dirty="0">
                <a:solidFill>
                  <a:schemeClr val="dk1"/>
                </a:solidFill>
                <a:latin typeface="+mn-lt"/>
                <a:ea typeface="Calibri"/>
                <a:cs typeface="Calibri"/>
                <a:sym typeface="Calibri"/>
              </a:rPr>
              <a:t>2</a:t>
            </a:r>
            <a:r>
              <a:rPr lang="de-DE" sz="1200" kern="1200" dirty="0">
                <a:solidFill>
                  <a:schemeClr val="tx1"/>
                </a:solidFill>
                <a:latin typeface="+mn-lt"/>
                <a:ea typeface="+mn-ea"/>
                <a:cs typeface="+mn-cs"/>
              </a:rPr>
              <a:t> ausgestoßen wird. </a:t>
            </a:r>
          </a:p>
          <a:p>
            <a:pPr marL="0" algn="l" defTabSz="914400" rtl="0" eaLnBrk="1" latinLnBrk="0" hangingPunct="1"/>
            <a:r>
              <a:rPr lang="de-DE" sz="1200" kern="1200" dirty="0">
                <a:solidFill>
                  <a:schemeClr val="tx1"/>
                </a:solidFill>
                <a:latin typeface="+mn-lt"/>
                <a:ea typeface="+mn-ea"/>
                <a:cs typeface="+mn-cs"/>
              </a:rPr>
              <a:t>Wir sind aber nur ein kleiner Teil der Weltbevölkerung, der einen Riesen-Teil des CO</a:t>
            </a:r>
            <a:r>
              <a:rPr lang="de-DE" sz="1200" kern="1200" baseline="-25000" dirty="0">
                <a:solidFill>
                  <a:schemeClr val="dk1"/>
                </a:solidFill>
                <a:latin typeface="+mn-lt"/>
                <a:ea typeface="Calibri"/>
                <a:cs typeface="Calibri"/>
                <a:sym typeface="Calibri"/>
              </a:rPr>
              <a:t>2</a:t>
            </a:r>
            <a:r>
              <a:rPr lang="de-DE" sz="1200" kern="1200" dirty="0">
                <a:solidFill>
                  <a:schemeClr val="tx1"/>
                </a:solidFill>
                <a:latin typeface="+mn-lt"/>
                <a:ea typeface="+mn-ea"/>
                <a:cs typeface="+mn-cs"/>
              </a:rPr>
              <a:t>s verursacht. Also sind w</a:t>
            </a:r>
            <a:r>
              <a:rPr lang="de-DE" altLang="de-DE" sz="1200" kern="1200" dirty="0">
                <a:solidFill>
                  <a:schemeClr val="tx1"/>
                </a:solidFill>
                <a:latin typeface="+mn-lt"/>
                <a:ea typeface="+mn-ea"/>
                <a:cs typeface="+mn-cs"/>
              </a:rPr>
              <a:t>ir selbst </a:t>
            </a:r>
            <a:r>
              <a:rPr lang="de-DE" sz="1200" kern="1200" dirty="0">
                <a:solidFill>
                  <a:schemeClr val="tx1"/>
                </a:solidFill>
                <a:latin typeface="+mn-lt"/>
                <a:ea typeface="+mn-ea"/>
                <a:cs typeface="+mn-cs"/>
              </a:rPr>
              <a:t>ein großer Teil des Problems.</a:t>
            </a:r>
            <a:endParaRPr lang="de-DE" altLang="de-DE" sz="1200" kern="1200" dirty="0">
              <a:solidFill>
                <a:schemeClr val="tx1"/>
              </a:solidFill>
              <a:latin typeface="+mn-lt"/>
              <a:ea typeface="+mn-ea"/>
              <a:cs typeface="+mn-cs"/>
            </a:endParaRPr>
          </a:p>
        </p:txBody>
      </p:sp>
      <p:sp>
        <p:nvSpPr>
          <p:cNvPr id="406" name="Shape 406"/>
          <p:cNvSpPr>
            <a:spLocks noGrp="1" noRot="1" noChangeAspect="1"/>
          </p:cNvSpPr>
          <p:nvPr>
            <p:ph type="sldImg" idx="2"/>
          </p:nvPr>
        </p:nvSpPr>
        <p:spPr>
          <a:xfrm>
            <a:off x="-184150" y="833438"/>
            <a:ext cx="7405688" cy="41671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5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latin typeface="+mn-lt"/>
                <a:ea typeface="+mn-ea"/>
                <a:cs typeface="+mn-cs"/>
              </a:rPr>
              <a:t>Zum Anfang, was glaubt ihr, ist das?</a:t>
            </a:r>
          </a:p>
          <a:p>
            <a:endParaRPr lang="de-DE" sz="1200" i="1" kern="1200" dirty="0">
              <a:solidFill>
                <a:schemeClr val="tx1"/>
              </a:solidFill>
              <a:latin typeface="+mn-lt"/>
              <a:ea typeface="+mn-ea"/>
              <a:cs typeface="+mn-cs"/>
            </a:endParaRPr>
          </a:p>
          <a:p>
            <a:r>
              <a:rPr lang="de-DE" sz="1200" i="1" kern="1200" dirty="0">
                <a:solidFill>
                  <a:schemeClr val="tx1"/>
                </a:solidFill>
                <a:latin typeface="+mn-lt"/>
                <a:ea typeface="+mn-ea"/>
                <a:cs typeface="+mn-cs"/>
              </a:rPr>
              <a:t>Auf Antworten aus Publikum warten </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2</a:t>
            </a:fld>
            <a:endParaRPr lang="de-DE"/>
          </a:p>
        </p:txBody>
      </p:sp>
    </p:spTree>
    <p:extLst>
      <p:ext uri="{BB962C8B-B14F-4D97-AF65-F5344CB8AC3E}">
        <p14:creationId xmlns:p14="http://schemas.microsoft.com/office/powerpoint/2010/main" val="3121294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xfrm>
            <a:off x="-503238" y="930275"/>
            <a:ext cx="8291513" cy="466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Notizenplatzhalter 2"/>
          <p:cNvSpPr>
            <a:spLocks noGrp="1"/>
          </p:cNvSpPr>
          <p:nvPr>
            <p:ph type="body" idx="1"/>
          </p:nvPr>
        </p:nvSpPr>
        <p:spPr bwMode="auto">
          <a:xfrm>
            <a:off x="728121" y="5906364"/>
            <a:ext cx="5828207" cy="5597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algn="l" defTabSz="914400" rtl="0" eaLnBrk="1" latinLnBrk="0" hangingPunct="1"/>
            <a:r>
              <a:rPr lang="de-DE" altLang="de-DE" sz="1200" kern="1200" noProof="0" dirty="0">
                <a:solidFill>
                  <a:schemeClr val="tx1"/>
                </a:solidFill>
                <a:latin typeface="+mn-lt"/>
                <a:ea typeface="+mn-ea"/>
                <a:cs typeface="+mn-cs"/>
              </a:rPr>
              <a:t>Hier ist der CO</a:t>
            </a:r>
            <a:r>
              <a:rPr lang="de-DE" sz="1200" kern="1200" baseline="-25000" dirty="0">
                <a:solidFill>
                  <a:schemeClr val="dk1"/>
                </a:solidFill>
                <a:latin typeface="+mn-lt"/>
                <a:ea typeface="Calibri"/>
                <a:cs typeface="Calibri"/>
                <a:sym typeface="Calibri"/>
              </a:rPr>
              <a:t>2</a:t>
            </a:r>
            <a:r>
              <a:rPr lang="de-DE" altLang="de-DE" sz="1200" kern="1200" noProof="0" dirty="0">
                <a:solidFill>
                  <a:schemeClr val="tx1"/>
                </a:solidFill>
                <a:latin typeface="+mn-lt"/>
                <a:ea typeface="+mn-ea"/>
                <a:cs typeface="+mn-cs"/>
              </a:rPr>
              <a:t>-Ausstoß nochmal etwas anders dargestellt. </a:t>
            </a:r>
            <a:r>
              <a:rPr lang="de-DE" altLang="de-DE" sz="1200" kern="1200" dirty="0">
                <a:solidFill>
                  <a:schemeClr val="tx1"/>
                </a:solidFill>
                <a:latin typeface="+mn-lt"/>
                <a:ea typeface="+mn-ea"/>
                <a:cs typeface="+mn-cs"/>
              </a:rPr>
              <a:t>Wir haben ja schon auf der Karte vorhin gesehen, dass das weltweit nicht gleichmäßig verteilt ist.</a:t>
            </a:r>
          </a:p>
          <a:p>
            <a:pPr marL="0" algn="l" defTabSz="914400" rtl="0" eaLnBrk="1" latinLnBrk="0" hangingPunct="1"/>
            <a:r>
              <a:rPr lang="de-DE" altLang="de-DE" sz="1200" kern="1200" dirty="0">
                <a:solidFill>
                  <a:schemeClr val="tx1"/>
                </a:solidFill>
                <a:latin typeface="+mn-lt"/>
                <a:ea typeface="+mn-ea"/>
                <a:cs typeface="+mn-cs"/>
              </a:rPr>
              <a:t>In Nordamerika stößt ein Mensch zum Beispiel im Durchschnitt 16 Tonnen pro Jahr aus. </a:t>
            </a:r>
          </a:p>
          <a:p>
            <a:pPr marL="0" algn="l" defTabSz="914400" rtl="0" eaLnBrk="1" latinLnBrk="0" hangingPunct="1"/>
            <a:r>
              <a:rPr lang="de-DE" altLang="de-DE" sz="1200" kern="1200" dirty="0">
                <a:solidFill>
                  <a:schemeClr val="tx1"/>
                </a:solidFill>
                <a:latin typeface="+mn-lt"/>
                <a:ea typeface="+mn-ea"/>
                <a:cs typeface="+mn-cs"/>
              </a:rPr>
              <a:t>In Europa und China fallen ungefähr 8 Tonnen pro Person an. Immer noch viel zu viel.</a:t>
            </a:r>
          </a:p>
          <a:p>
            <a:pPr marL="0" algn="l" defTabSz="914400" rtl="0" eaLnBrk="1" latinLnBrk="0" hangingPunct="1"/>
            <a:r>
              <a:rPr lang="de-DE" altLang="de-DE" sz="1200" kern="1200" dirty="0">
                <a:solidFill>
                  <a:schemeClr val="tx1"/>
                </a:solidFill>
                <a:latin typeface="+mn-lt"/>
                <a:ea typeface="+mn-ea"/>
                <a:cs typeface="+mn-cs"/>
              </a:rPr>
              <a:t>In Afrika sind die Menschen durchschnittlich für ca. 1 Tonne pro Jahr verantwortlich. Viele durch den Temperaturanstieg ausgelöste Umweltkatastrophen, passieren aber genau hier.</a:t>
            </a:r>
          </a:p>
          <a:p>
            <a:pPr marL="0" algn="l" defTabSz="914400" rtl="0" eaLnBrk="1" latinLnBrk="0" hangingPunct="1"/>
            <a:endParaRPr lang="de-DE" altLang="de-DE" sz="1200" kern="1200" dirty="0">
              <a:solidFill>
                <a:schemeClr val="tx1"/>
              </a:solidFill>
              <a:latin typeface="+mn-lt"/>
              <a:ea typeface="+mn-ea"/>
              <a:cs typeface="+mn-cs"/>
            </a:endParaRPr>
          </a:p>
          <a:p>
            <a:pPr marL="0" algn="l" defTabSz="914400" rtl="0" eaLnBrk="1" latinLnBrk="0" hangingPunct="1"/>
            <a:r>
              <a:rPr lang="de-DE" altLang="de-DE" sz="1200" kern="1200" dirty="0">
                <a:solidFill>
                  <a:schemeClr val="tx1"/>
                </a:solidFill>
                <a:latin typeface="+mn-lt"/>
                <a:ea typeface="+mn-ea"/>
                <a:cs typeface="+mn-cs"/>
              </a:rPr>
              <a:t>So ungerecht ist die Klimakrise. </a:t>
            </a:r>
          </a:p>
          <a:p>
            <a:endParaRPr lang="en-US" altLang="de-DE" baseline="0" noProof="0" dirty="0">
              <a:latin typeface="Times New Roman" charset="0"/>
            </a:endParaRPr>
          </a:p>
        </p:txBody>
      </p:sp>
      <p:sp>
        <p:nvSpPr>
          <p:cNvPr id="95236" name="Foliennummernplatzhalter 3"/>
          <p:cNvSpPr>
            <a:spLocks noGrp="1"/>
          </p:cNvSpPr>
          <p:nvPr>
            <p:ph type="sldNum" sz="quarter" idx="5"/>
          </p:nvPr>
        </p:nvSpPr>
        <p:spPr bwMode="auto">
          <a:xfrm>
            <a:off x="4126007" y="11812726"/>
            <a:ext cx="3156811" cy="621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defRPr>
            </a:lvl1pPr>
            <a:lvl2pPr marL="804763" indent="-309524" eaLnBrk="0" hangingPunct="0">
              <a:spcBef>
                <a:spcPct val="30000"/>
              </a:spcBef>
              <a:defRPr sz="1300">
                <a:solidFill>
                  <a:schemeClr val="tx1"/>
                </a:solidFill>
                <a:latin typeface="Calibri" charset="0"/>
              </a:defRPr>
            </a:lvl2pPr>
            <a:lvl3pPr marL="1238098" indent="-247620" eaLnBrk="0" hangingPunct="0">
              <a:spcBef>
                <a:spcPct val="30000"/>
              </a:spcBef>
              <a:defRPr sz="1300">
                <a:solidFill>
                  <a:schemeClr val="tx1"/>
                </a:solidFill>
                <a:latin typeface="Calibri" charset="0"/>
              </a:defRPr>
            </a:lvl3pPr>
            <a:lvl4pPr marL="1733337" indent="-247620" eaLnBrk="0" hangingPunct="0">
              <a:spcBef>
                <a:spcPct val="30000"/>
              </a:spcBef>
              <a:defRPr sz="1300">
                <a:solidFill>
                  <a:schemeClr val="tx1"/>
                </a:solidFill>
                <a:latin typeface="Calibri" charset="0"/>
              </a:defRPr>
            </a:lvl4pPr>
            <a:lvl5pPr marL="2228576" indent="-247620" eaLnBrk="0" hangingPunct="0">
              <a:spcBef>
                <a:spcPct val="30000"/>
              </a:spcBef>
              <a:defRPr sz="1300">
                <a:solidFill>
                  <a:schemeClr val="tx1"/>
                </a:solidFill>
                <a:latin typeface="Calibri" charset="0"/>
              </a:defRPr>
            </a:lvl5pPr>
            <a:lvl6pPr marL="2723815" indent="-247620" eaLnBrk="0" fontAlgn="base" hangingPunct="0">
              <a:spcBef>
                <a:spcPct val="30000"/>
              </a:spcBef>
              <a:spcAft>
                <a:spcPct val="0"/>
              </a:spcAft>
              <a:defRPr sz="1300">
                <a:solidFill>
                  <a:schemeClr val="tx1"/>
                </a:solidFill>
                <a:latin typeface="Calibri" charset="0"/>
              </a:defRPr>
            </a:lvl6pPr>
            <a:lvl7pPr marL="3219054" indent="-247620" eaLnBrk="0" fontAlgn="base" hangingPunct="0">
              <a:spcBef>
                <a:spcPct val="30000"/>
              </a:spcBef>
              <a:spcAft>
                <a:spcPct val="0"/>
              </a:spcAft>
              <a:defRPr sz="1300">
                <a:solidFill>
                  <a:schemeClr val="tx1"/>
                </a:solidFill>
                <a:latin typeface="Calibri" charset="0"/>
              </a:defRPr>
            </a:lvl7pPr>
            <a:lvl8pPr marL="3714293" indent="-247620" eaLnBrk="0" fontAlgn="base" hangingPunct="0">
              <a:spcBef>
                <a:spcPct val="30000"/>
              </a:spcBef>
              <a:spcAft>
                <a:spcPct val="0"/>
              </a:spcAft>
              <a:defRPr sz="1300">
                <a:solidFill>
                  <a:schemeClr val="tx1"/>
                </a:solidFill>
                <a:latin typeface="Calibri" charset="0"/>
              </a:defRPr>
            </a:lvl8pPr>
            <a:lvl9pPr marL="4209532" indent="-247620" eaLnBrk="0" fontAlgn="base" hangingPunct="0">
              <a:spcBef>
                <a:spcPct val="30000"/>
              </a:spcBef>
              <a:spcAft>
                <a:spcPct val="0"/>
              </a:spcAft>
              <a:defRPr sz="1300">
                <a:solidFill>
                  <a:schemeClr val="tx1"/>
                </a:solidFill>
                <a:latin typeface="Calibri" charset="0"/>
              </a:defRPr>
            </a:lvl9pPr>
          </a:lstStyle>
          <a:p>
            <a:pPr eaLnBrk="1" hangingPunct="1">
              <a:spcBef>
                <a:spcPct val="0"/>
              </a:spcBef>
            </a:pPr>
            <a:fld id="{58C268E9-5D15-AD4D-BED2-0BD85A526287}" type="slidenum">
              <a:rPr lang="de-DE" altLang="de-DE" sz="1400"/>
              <a:pPr eaLnBrk="1" hangingPunct="1">
                <a:spcBef>
                  <a:spcPct val="0"/>
                </a:spcBef>
              </a:pPr>
              <a:t>20</a:t>
            </a:fld>
            <a:endParaRPr lang="de-DE" altLang="de-DE" sz="1400"/>
          </a:p>
        </p:txBody>
      </p:sp>
    </p:spTree>
    <p:extLst>
      <p:ext uri="{BB962C8B-B14F-4D97-AF65-F5344CB8AC3E}">
        <p14:creationId xmlns:p14="http://schemas.microsoft.com/office/powerpoint/2010/main" val="3100856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fd18f4700_0_6:notes"/>
          <p:cNvSpPr txBox="1">
            <a:spLocks noGrp="1"/>
          </p:cNvSpPr>
          <p:nvPr>
            <p:ph type="body" idx="1"/>
          </p:nvPr>
        </p:nvSpPr>
        <p:spPr>
          <a:xfrm>
            <a:off x="709611" y="4860937"/>
            <a:ext cx="5680061" cy="4606919"/>
          </a:xfrm>
          <a:prstGeom prst="rect">
            <a:avLst/>
          </a:prstGeom>
          <a:noFill/>
          <a:ln>
            <a:noFill/>
          </a:ln>
        </p:spPr>
        <p:txBody>
          <a:bodyPr spcFirstLastPara="1" wrap="square" lIns="95132" tIns="95132" rIns="95132" bIns="95132" anchor="ctr" anchorCtr="0">
            <a:noAutofit/>
          </a:bodyPr>
          <a:lstStyle/>
          <a:p>
            <a:pPr marL="0" algn="l" defTabSz="914400" rtl="0" eaLnBrk="1" latinLnBrk="0" hangingPunct="1">
              <a:buClr>
                <a:schemeClr val="dk1"/>
              </a:buClr>
              <a:buSzPts val="1200"/>
            </a:pPr>
            <a:r>
              <a:rPr lang="en-US" sz="1200" kern="1200" dirty="0" err="1">
                <a:solidFill>
                  <a:schemeClr val="tx1"/>
                </a:solidFill>
                <a:latin typeface="+mn-lt"/>
                <a:ea typeface="+mn-ea"/>
                <a:cs typeface="+mn-cs"/>
                <a:sym typeface="Calibri"/>
              </a:rPr>
              <a:t>Wir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widmen</a:t>
            </a:r>
            <a:r>
              <a:rPr lang="en-US" sz="1200" kern="1200" dirty="0">
                <a:solidFill>
                  <a:schemeClr val="tx1"/>
                </a:solidFill>
                <a:latin typeface="+mn-lt"/>
                <a:ea typeface="+mn-ea"/>
                <a:cs typeface="+mn-cs"/>
                <a:sym typeface="Calibri"/>
              </a:rPr>
              <a:t> und </a:t>
            </a:r>
            <a:r>
              <a:rPr lang="en-US" sz="1200" kern="1200" dirty="0" err="1">
                <a:solidFill>
                  <a:schemeClr val="tx1"/>
                </a:solidFill>
                <a:latin typeface="+mn-lt"/>
                <a:ea typeface="+mn-ea"/>
                <a:cs typeface="+mn-cs"/>
                <a:sym typeface="Calibri"/>
              </a:rPr>
              <a:t>jetzt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nochmal</a:t>
            </a:r>
            <a:r>
              <a:rPr lang="en-US" sz="1200" kern="1200" dirty="0">
                <a:solidFill>
                  <a:schemeClr val="tx1"/>
                </a:solidFill>
                <a:latin typeface="+mn-lt"/>
                <a:ea typeface="+mn-ea"/>
                <a:cs typeface="+mn-cs"/>
                <a:sym typeface="Calibri"/>
              </a:rPr>
              <a:t> den </a:t>
            </a:r>
            <a:r>
              <a:rPr lang="en-US" sz="1200" kern="1200" dirty="0" err="1">
                <a:solidFill>
                  <a:schemeClr val="tx1"/>
                </a:solidFill>
                <a:latin typeface="+mn-lt"/>
                <a:ea typeface="+mn-ea"/>
                <a:cs typeface="+mn-cs"/>
                <a:sym typeface="Calibri"/>
              </a:rPr>
              <a:t>Bäumen</a:t>
            </a:r>
            <a:r>
              <a:rPr lang="en-US" sz="1200" kern="1200" dirty="0">
                <a:solidFill>
                  <a:schemeClr val="tx1"/>
                </a:solidFill>
                <a:latin typeface="+mn-lt"/>
                <a:ea typeface="+mn-ea"/>
                <a:cs typeface="+mn-cs"/>
                <a:sym typeface="Calibri"/>
              </a:rPr>
              <a:t>. Ich </a:t>
            </a:r>
            <a:r>
              <a:rPr lang="en-US" sz="1200" kern="1200" dirty="0" err="1">
                <a:solidFill>
                  <a:schemeClr val="tx1"/>
                </a:solidFill>
                <a:latin typeface="+mn-lt"/>
                <a:ea typeface="+mn-ea"/>
                <a:cs typeface="+mn-cs"/>
                <a:sym typeface="Calibri"/>
              </a:rPr>
              <a:t>möchte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euch</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nämlich</a:t>
            </a:r>
            <a:r>
              <a:rPr lang="en-US" sz="1200" kern="1200" dirty="0">
                <a:solidFill>
                  <a:schemeClr val="tx1"/>
                </a:solidFill>
                <a:latin typeface="+mn-lt"/>
                <a:ea typeface="+mn-ea"/>
                <a:cs typeface="+mn-cs"/>
                <a:sym typeface="Calibri"/>
              </a:rPr>
              <a:t> gerne </a:t>
            </a:r>
            <a:r>
              <a:rPr lang="en-US" sz="1200" kern="1200" dirty="0" err="1">
                <a:solidFill>
                  <a:schemeClr val="tx1"/>
                </a:solidFill>
                <a:latin typeface="+mn-lt"/>
                <a:ea typeface="+mn-ea"/>
                <a:cs typeface="+mn-cs"/>
                <a:sym typeface="Calibri"/>
              </a:rPr>
              <a:t>erklären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warum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eine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wahre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Wunderpflanze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sind</a:t>
            </a:r>
            <a:r>
              <a:rPr lang="en-US" sz="1200" kern="1200" dirty="0">
                <a:solidFill>
                  <a:schemeClr val="tx1"/>
                </a:solidFill>
                <a:latin typeface="+mn-lt"/>
                <a:ea typeface="+mn-ea"/>
                <a:cs typeface="+mn-cs"/>
                <a:sym typeface="Calibri"/>
              </a:rPr>
              <a:t>. </a:t>
            </a:r>
          </a:p>
          <a:p>
            <a:pPr marL="0" algn="l" defTabSz="914400" rtl="0" eaLnBrk="1" latinLnBrk="0" hangingPunct="1">
              <a:buClr>
                <a:schemeClr val="dk1"/>
              </a:buClr>
              <a:buSzPts val="1200"/>
            </a:pPr>
            <a:endParaRPr lang="en-US" sz="1200" kern="1200" dirty="0">
              <a:solidFill>
                <a:schemeClr val="tx1"/>
              </a:solidFill>
              <a:latin typeface="+mn-lt"/>
              <a:ea typeface="+mn-ea"/>
              <a:cs typeface="+mn-cs"/>
              <a:sym typeface="Calibri"/>
            </a:endParaRPr>
          </a:p>
          <a:p>
            <a:pPr marL="0" algn="l" defTabSz="914400" rtl="0" eaLnBrk="1" latinLnBrk="0" hangingPunct="1">
              <a:buClr>
                <a:schemeClr val="dk1"/>
              </a:buClr>
              <a:buSzPts val="1200"/>
            </a:pP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filtern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als</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Kohlenstoff-Schwämme</a:t>
            </a:r>
            <a:r>
              <a:rPr lang="en-US" sz="1200" kern="1200" dirty="0">
                <a:solidFill>
                  <a:schemeClr val="tx1"/>
                </a:solidFill>
                <a:latin typeface="+mn-lt"/>
                <a:ea typeface="+mn-ea"/>
                <a:cs typeface="+mn-cs"/>
                <a:sym typeface="Calibri"/>
              </a:rPr>
              <a:t> das CO</a:t>
            </a:r>
            <a:r>
              <a:rPr lang="de-DE" sz="1200" kern="1200" baseline="-25000" dirty="0">
                <a:solidFill>
                  <a:schemeClr val="dk1"/>
                </a:solidFill>
                <a:latin typeface="+mn-lt"/>
                <a:ea typeface="Calibri"/>
                <a:cs typeface="Calibri"/>
                <a:sym typeface="Calibri"/>
              </a:rPr>
              <a:t>2</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aus</a:t>
            </a:r>
            <a:r>
              <a:rPr lang="en-US" sz="1200" kern="1200" dirty="0">
                <a:solidFill>
                  <a:schemeClr val="tx1"/>
                </a:solidFill>
                <a:latin typeface="+mn-lt"/>
                <a:ea typeface="+mn-ea"/>
                <a:cs typeface="+mn-cs"/>
                <a:sym typeface="Calibri"/>
              </a:rPr>
              <a:t> der </a:t>
            </a:r>
            <a:r>
              <a:rPr lang="en-US" sz="1200" kern="1200" dirty="0" err="1">
                <a:solidFill>
                  <a:schemeClr val="tx1"/>
                </a:solidFill>
                <a:latin typeface="+mn-lt"/>
                <a:ea typeface="+mn-ea"/>
                <a:cs typeface="+mn-cs"/>
                <a:sym typeface="Calibri"/>
              </a:rPr>
              <a:t>Luft</a:t>
            </a:r>
            <a:r>
              <a:rPr lang="en-US" sz="1200" kern="1200" dirty="0">
                <a:solidFill>
                  <a:schemeClr val="tx1"/>
                </a:solidFill>
                <a:latin typeface="+mn-lt"/>
                <a:ea typeface="+mn-ea"/>
                <a:cs typeface="+mn-cs"/>
                <a:sym typeface="Calibri"/>
              </a:rPr>
              <a:t>. Das </a:t>
            </a:r>
            <a:r>
              <a:rPr lang="en-US" sz="1200" kern="1200" dirty="0" err="1">
                <a:solidFill>
                  <a:schemeClr val="tx1"/>
                </a:solidFill>
                <a:latin typeface="+mn-lt"/>
                <a:ea typeface="+mn-ea"/>
                <a:cs typeface="+mn-cs"/>
                <a:sym typeface="Calibri"/>
              </a:rPr>
              <a:t>funktioniert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durch</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Photosynthese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sind</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dabei</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genau</a:t>
            </a:r>
            <a:r>
              <a:rPr lang="en-US" sz="1200" kern="1200" dirty="0">
                <a:solidFill>
                  <a:schemeClr val="tx1"/>
                </a:solidFill>
                <a:latin typeface="+mn-lt"/>
                <a:ea typeface="+mn-ea"/>
                <a:cs typeface="+mn-cs"/>
                <a:sym typeface="Calibri"/>
              </a:rPr>
              <a:t> das </a:t>
            </a:r>
            <a:r>
              <a:rPr lang="en-US" sz="1200" kern="1200" dirty="0" err="1">
                <a:solidFill>
                  <a:schemeClr val="tx1"/>
                </a:solidFill>
                <a:latin typeface="+mn-lt"/>
                <a:ea typeface="+mn-ea"/>
                <a:cs typeface="+mn-cs"/>
                <a:sym typeface="Calibri"/>
              </a:rPr>
              <a:t>Gegenteil</a:t>
            </a:r>
            <a:r>
              <a:rPr lang="en-US" sz="1200" kern="1200" dirty="0">
                <a:solidFill>
                  <a:schemeClr val="tx1"/>
                </a:solidFill>
                <a:latin typeface="+mn-lt"/>
                <a:ea typeface="+mn-ea"/>
                <a:cs typeface="+mn-cs"/>
                <a:sym typeface="Calibri"/>
              </a:rPr>
              <a:t> von </a:t>
            </a:r>
            <a:r>
              <a:rPr lang="en-US" sz="1200" kern="1200" dirty="0" err="1">
                <a:solidFill>
                  <a:schemeClr val="tx1"/>
                </a:solidFill>
                <a:latin typeface="+mn-lt"/>
                <a:ea typeface="+mn-ea"/>
                <a:cs typeface="+mn-cs"/>
                <a:sym typeface="Calibri"/>
              </a:rPr>
              <a:t>uns</a:t>
            </a:r>
            <a:r>
              <a:rPr lang="en-US" sz="1200" kern="1200" dirty="0">
                <a:solidFill>
                  <a:schemeClr val="tx1"/>
                </a:solidFill>
                <a:latin typeface="+mn-lt"/>
                <a:ea typeface="+mn-ea"/>
                <a:cs typeface="+mn-cs"/>
                <a:sym typeface="Calibri"/>
              </a:rPr>
              <a:t> Menschen,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atmen</a:t>
            </a:r>
            <a:r>
              <a:rPr lang="en-US" sz="1200" kern="1200" dirty="0">
                <a:solidFill>
                  <a:schemeClr val="tx1"/>
                </a:solidFill>
                <a:latin typeface="+mn-lt"/>
                <a:ea typeface="+mn-ea"/>
                <a:cs typeface="+mn-cs"/>
                <a:sym typeface="Calibri"/>
              </a:rPr>
              <a:t> CO</a:t>
            </a:r>
            <a:r>
              <a:rPr lang="de-DE" sz="1200" kern="1200" baseline="-25000" dirty="0">
                <a:solidFill>
                  <a:schemeClr val="dk1"/>
                </a:solidFill>
                <a:latin typeface="+mn-lt"/>
                <a:ea typeface="Calibri"/>
                <a:cs typeface="Calibri"/>
                <a:sym typeface="Calibri"/>
              </a:rPr>
              <a:t>2</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ein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speichern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davon</a:t>
            </a:r>
            <a:r>
              <a:rPr lang="en-US" sz="1200" kern="1200" dirty="0">
                <a:solidFill>
                  <a:schemeClr val="tx1"/>
                </a:solidFill>
                <a:latin typeface="+mn-lt"/>
                <a:ea typeface="+mn-ea"/>
                <a:cs typeface="+mn-cs"/>
                <a:sym typeface="Calibri"/>
              </a:rPr>
              <a:t> das C in </a:t>
            </a:r>
            <a:r>
              <a:rPr lang="en-US" sz="1200" kern="1200" dirty="0" err="1">
                <a:solidFill>
                  <a:schemeClr val="tx1"/>
                </a:solidFill>
                <a:latin typeface="+mn-lt"/>
                <a:ea typeface="+mn-ea"/>
                <a:cs typeface="+mn-cs"/>
                <a:sym typeface="Calibri"/>
              </a:rPr>
              <a:t>ihrem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Holz</a:t>
            </a:r>
            <a:r>
              <a:rPr lang="en-US" sz="1200" kern="1200" dirty="0">
                <a:solidFill>
                  <a:schemeClr val="tx1"/>
                </a:solidFill>
                <a:latin typeface="+mn-lt"/>
                <a:ea typeface="+mn-ea"/>
                <a:cs typeface="+mn-cs"/>
                <a:sym typeface="Calibri"/>
              </a:rPr>
              <a:t> und </a:t>
            </a:r>
            <a:r>
              <a:rPr lang="en-US" sz="1200" kern="1200" dirty="0" err="1">
                <a:solidFill>
                  <a:schemeClr val="tx1"/>
                </a:solidFill>
                <a:latin typeface="+mn-lt"/>
                <a:ea typeface="+mn-ea"/>
                <a:cs typeface="+mn-cs"/>
                <a:sym typeface="Calibri"/>
              </a:rPr>
              <a:t>geben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Sauerstoff</a:t>
            </a:r>
            <a:r>
              <a:rPr lang="en-US" sz="1200" kern="1200" dirty="0">
                <a:solidFill>
                  <a:schemeClr val="tx1"/>
                </a:solidFill>
                <a:latin typeface="+mn-lt"/>
                <a:ea typeface="+mn-ea"/>
                <a:cs typeface="+mn-cs"/>
                <a:sym typeface="Calibri"/>
              </a:rPr>
              <a:t>, also O</a:t>
            </a:r>
            <a:r>
              <a:rPr lang="de-DE" sz="1200" kern="1200" baseline="-25000" dirty="0">
                <a:solidFill>
                  <a:schemeClr val="dk1"/>
                </a:solidFill>
                <a:latin typeface="+mn-lt"/>
                <a:ea typeface="Calibri"/>
                <a:cs typeface="Calibri"/>
                <a:sym typeface="Calibri"/>
              </a:rPr>
              <a:t>2</a:t>
            </a:r>
            <a:r>
              <a:rPr lang="en-US" sz="1200" kern="1200" dirty="0">
                <a:solidFill>
                  <a:schemeClr val="tx1"/>
                </a:solidFill>
                <a:latin typeface="+mn-lt"/>
                <a:ea typeface="+mn-ea"/>
                <a:cs typeface="+mn-cs"/>
                <a:sym typeface="Calibri"/>
              </a:rPr>
              <a:t> ab. </a:t>
            </a:r>
            <a:r>
              <a:rPr lang="en-US" sz="1200" kern="1200" dirty="0" err="1">
                <a:solidFill>
                  <a:schemeClr val="tx1"/>
                </a:solidFill>
                <a:latin typeface="+mn-lt"/>
                <a:ea typeface="+mn-ea"/>
                <a:cs typeface="+mn-cs"/>
                <a:sym typeface="Calibri"/>
              </a:rPr>
              <a:t>Indem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das C </a:t>
            </a:r>
            <a:r>
              <a:rPr lang="en-US" sz="1200" kern="1200" dirty="0" err="1">
                <a:solidFill>
                  <a:schemeClr val="tx1"/>
                </a:solidFill>
                <a:latin typeface="+mn-lt"/>
                <a:ea typeface="+mn-ea"/>
                <a:cs typeface="+mn-cs"/>
                <a:sym typeface="Calibri"/>
              </a:rPr>
              <a:t>lange</a:t>
            </a:r>
            <a:r>
              <a:rPr lang="en-US" sz="1200" kern="1200" dirty="0">
                <a:solidFill>
                  <a:schemeClr val="tx1"/>
                </a:solidFill>
                <a:latin typeface="+mn-lt"/>
                <a:ea typeface="+mn-ea"/>
                <a:cs typeface="+mn-cs"/>
                <a:sym typeface="Calibri"/>
              </a:rPr>
              <a:t> in </a:t>
            </a:r>
            <a:r>
              <a:rPr lang="en-US" sz="1200" kern="1200" dirty="0" err="1">
                <a:solidFill>
                  <a:schemeClr val="tx1"/>
                </a:solidFill>
                <a:latin typeface="+mn-lt"/>
                <a:ea typeface="+mn-ea"/>
                <a:cs typeface="+mn-cs"/>
                <a:sym typeface="Calibri"/>
              </a:rPr>
              <a:t>sich</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spechern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nehmen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es </a:t>
            </a:r>
            <a:r>
              <a:rPr lang="en-US" sz="1200" kern="1200" dirty="0" err="1">
                <a:solidFill>
                  <a:schemeClr val="tx1"/>
                </a:solidFill>
                <a:latin typeface="+mn-lt"/>
                <a:ea typeface="+mn-ea"/>
                <a:cs typeface="+mn-cs"/>
                <a:sym typeface="Calibri"/>
              </a:rPr>
              <a:t>wie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ein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Schwamm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aus</a:t>
            </a:r>
            <a:r>
              <a:rPr lang="en-US" sz="1200" kern="1200" dirty="0">
                <a:solidFill>
                  <a:schemeClr val="tx1"/>
                </a:solidFill>
                <a:latin typeface="+mn-lt"/>
                <a:ea typeface="+mn-ea"/>
                <a:cs typeface="+mn-cs"/>
                <a:sym typeface="Calibri"/>
              </a:rPr>
              <a:t> der </a:t>
            </a:r>
            <a:r>
              <a:rPr lang="en-US" sz="1200" kern="1200" dirty="0" err="1">
                <a:solidFill>
                  <a:schemeClr val="tx1"/>
                </a:solidFill>
                <a:latin typeface="+mn-lt"/>
                <a:ea typeface="+mn-ea"/>
                <a:cs typeface="+mn-cs"/>
                <a:sym typeface="Calibri"/>
              </a:rPr>
              <a:t>Atmosphäre</a:t>
            </a:r>
            <a:r>
              <a:rPr lang="en-US" sz="1200" kern="1200" dirty="0">
                <a:solidFill>
                  <a:schemeClr val="tx1"/>
                </a:solidFill>
                <a:latin typeface="+mn-lt"/>
                <a:ea typeface="+mn-ea"/>
                <a:cs typeface="+mn-cs"/>
                <a:sym typeface="Calibri"/>
              </a:rPr>
              <a:t> und die </a:t>
            </a:r>
            <a:r>
              <a:rPr lang="en-US" sz="1200" kern="1200" dirty="0" err="1">
                <a:solidFill>
                  <a:schemeClr val="tx1"/>
                </a:solidFill>
                <a:latin typeface="+mn-lt"/>
                <a:ea typeface="+mn-ea"/>
                <a:cs typeface="+mn-cs"/>
                <a:sym typeface="Calibri"/>
              </a:rPr>
              <a:t>Temperatur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steigt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weniger</a:t>
            </a:r>
            <a:r>
              <a:rPr lang="en-US" sz="1200" kern="1200" dirty="0">
                <a:solidFill>
                  <a:schemeClr val="tx1"/>
                </a:solidFill>
                <a:latin typeface="+mn-lt"/>
                <a:ea typeface="+mn-ea"/>
                <a:cs typeface="+mn-cs"/>
                <a:sym typeface="Calibri"/>
              </a:rPr>
              <a:t> schnell an. </a:t>
            </a:r>
          </a:p>
          <a:p>
            <a:pPr marL="0" algn="l" defTabSz="914400" rtl="0" eaLnBrk="1" latinLnBrk="0" hangingPunct="1">
              <a:buClr>
                <a:schemeClr val="dk1"/>
              </a:buClr>
              <a:buSzPts val="1200"/>
            </a:pP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werden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aufgrund</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ihrer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Fähigkeiten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zur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Photosynthese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übrigens</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auch</a:t>
            </a:r>
            <a:r>
              <a:rPr lang="en-US" sz="1200" kern="1200" dirty="0">
                <a:solidFill>
                  <a:schemeClr val="tx1"/>
                </a:solidFill>
                <a:latin typeface="+mn-lt"/>
                <a:ea typeface="+mn-ea"/>
                <a:cs typeface="+mn-cs"/>
                <a:sym typeface="Calibri"/>
              </a:rPr>
              <a:t> “Die </a:t>
            </a:r>
            <a:r>
              <a:rPr lang="en-US" sz="1200" kern="1200" dirty="0" err="1">
                <a:solidFill>
                  <a:schemeClr val="tx1"/>
                </a:solidFill>
                <a:latin typeface="+mn-lt"/>
                <a:ea typeface="+mn-ea"/>
                <a:cs typeface="+mn-cs"/>
                <a:sym typeface="Calibri"/>
              </a:rPr>
              <a:t>grüne</a:t>
            </a:r>
            <a:r>
              <a:rPr lang="en-US" sz="1200" kern="1200" dirty="0">
                <a:solidFill>
                  <a:schemeClr val="tx1"/>
                </a:solidFill>
                <a:latin typeface="+mn-lt"/>
                <a:ea typeface="+mn-ea"/>
                <a:cs typeface="+mn-cs"/>
                <a:sym typeface="Calibri"/>
              </a:rPr>
              <a:t> Lunge der </a:t>
            </a:r>
            <a:r>
              <a:rPr lang="en-US" sz="1200" kern="1200" dirty="0" err="1">
                <a:solidFill>
                  <a:schemeClr val="tx1"/>
                </a:solidFill>
                <a:latin typeface="+mn-lt"/>
                <a:ea typeface="+mn-ea"/>
                <a:cs typeface="+mn-cs"/>
                <a:sym typeface="Calibri"/>
              </a:rPr>
              <a:t>Erde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genannt</a:t>
            </a:r>
            <a:r>
              <a:rPr lang="en-US" sz="1200" kern="1200" dirty="0">
                <a:solidFill>
                  <a:schemeClr val="tx1"/>
                </a:solidFill>
                <a:latin typeface="+mn-lt"/>
                <a:ea typeface="+mn-ea"/>
                <a:cs typeface="+mn-cs"/>
                <a:sym typeface="Calibri"/>
              </a:rPr>
              <a:t>. </a:t>
            </a:r>
          </a:p>
          <a:p>
            <a:pPr marL="0" algn="l" defTabSz="914400" rtl="0" eaLnBrk="1" latinLnBrk="0" hangingPunct="1">
              <a:buClr>
                <a:schemeClr val="dk1"/>
              </a:buClr>
              <a:buSzPts val="1200"/>
            </a:pPr>
            <a:endParaRPr lang="en-US" sz="1200" kern="1200" dirty="0">
              <a:solidFill>
                <a:schemeClr val="tx1"/>
              </a:solidFill>
              <a:latin typeface="+mn-lt"/>
              <a:ea typeface="+mn-ea"/>
              <a:cs typeface="+mn-cs"/>
              <a:sym typeface="Calibri"/>
            </a:endParaRPr>
          </a:p>
          <a:p>
            <a:pPr marL="0" algn="l" defTabSz="914400" rtl="0" eaLnBrk="1" latinLnBrk="0" hangingPunct="1">
              <a:buClr>
                <a:schemeClr val="dk1"/>
              </a:buClr>
              <a:buSzPts val="1200"/>
            </a:pPr>
            <a:r>
              <a:rPr lang="en-US" sz="1200" kern="1200" dirty="0" err="1">
                <a:solidFill>
                  <a:schemeClr val="tx1"/>
                </a:solidFill>
                <a:latin typeface="+mn-lt"/>
                <a:ea typeface="+mn-ea"/>
                <a:cs typeface="+mn-cs"/>
                <a:sym typeface="Calibri"/>
              </a:rPr>
              <a:t>Wichtig</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ist</a:t>
            </a:r>
            <a:r>
              <a:rPr lang="en-US" sz="1200" kern="1200" dirty="0">
                <a:solidFill>
                  <a:schemeClr val="tx1"/>
                </a:solidFill>
                <a:latin typeface="+mn-lt"/>
                <a:ea typeface="+mn-ea"/>
                <a:cs typeface="+mn-cs"/>
                <a:sym typeface="Calibri"/>
              </a:rPr>
              <a:t>: Die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können</a:t>
            </a:r>
            <a:r>
              <a:rPr lang="en-US" sz="1200" kern="1200" dirty="0">
                <a:solidFill>
                  <a:schemeClr val="tx1"/>
                </a:solidFill>
                <a:latin typeface="+mn-lt"/>
                <a:ea typeface="+mn-ea"/>
                <a:cs typeface="+mn-cs"/>
                <a:sym typeface="Calibri"/>
              </a:rPr>
              <a:t> die </a:t>
            </a:r>
            <a:r>
              <a:rPr lang="en-US" sz="1200" kern="1200" dirty="0" err="1">
                <a:solidFill>
                  <a:schemeClr val="tx1"/>
                </a:solidFill>
                <a:latin typeface="+mn-lt"/>
                <a:ea typeface="+mn-ea"/>
                <a:cs typeface="+mn-cs"/>
                <a:sym typeface="Calibri"/>
              </a:rPr>
              <a:t>Klimakrise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nicht</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allein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lösen</a:t>
            </a:r>
            <a:r>
              <a:rPr lang="en-US" sz="1200" kern="1200" dirty="0">
                <a:solidFill>
                  <a:schemeClr val="tx1"/>
                </a:solidFill>
                <a:latin typeface="+mn-lt"/>
                <a:ea typeface="+mn-ea"/>
                <a:cs typeface="+mn-cs"/>
                <a:sym typeface="Calibri"/>
              </a:rPr>
              <a:t>. Aber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verschaffen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uns</a:t>
            </a:r>
            <a:r>
              <a:rPr lang="en-US" sz="1200" kern="1200" dirty="0">
                <a:solidFill>
                  <a:schemeClr val="tx1"/>
                </a:solidFill>
                <a:latin typeface="+mn-lt"/>
                <a:ea typeface="+mn-ea"/>
                <a:cs typeface="+mn-cs"/>
                <a:sym typeface="Calibri"/>
              </a:rPr>
              <a:t> Zeit, </a:t>
            </a:r>
            <a:r>
              <a:rPr lang="en-US" sz="1200" kern="1200" dirty="0" err="1">
                <a:solidFill>
                  <a:schemeClr val="tx1"/>
                </a:solidFill>
                <a:latin typeface="+mn-lt"/>
                <a:ea typeface="+mn-ea"/>
                <a:cs typeface="+mn-cs"/>
                <a:sym typeface="Calibri"/>
              </a:rPr>
              <a:t>weil</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sie</a:t>
            </a:r>
            <a:r>
              <a:rPr lang="en-US" sz="1200" kern="1200" dirty="0">
                <a:solidFill>
                  <a:schemeClr val="tx1"/>
                </a:solidFill>
                <a:latin typeface="+mn-lt"/>
                <a:ea typeface="+mn-ea"/>
                <a:cs typeface="+mn-cs"/>
                <a:sym typeface="Calibri"/>
              </a:rPr>
              <a:t> die </a:t>
            </a:r>
            <a:r>
              <a:rPr lang="en-US" sz="1200" kern="1200" dirty="0" err="1">
                <a:solidFill>
                  <a:schemeClr val="tx1"/>
                </a:solidFill>
                <a:latin typeface="+mn-lt"/>
                <a:ea typeface="+mn-ea"/>
                <a:cs typeface="+mn-cs"/>
                <a:sym typeface="Calibri"/>
              </a:rPr>
              <a:t>Menge</a:t>
            </a:r>
            <a:r>
              <a:rPr lang="en-US" sz="1200" kern="1200" dirty="0">
                <a:solidFill>
                  <a:schemeClr val="tx1"/>
                </a:solidFill>
                <a:latin typeface="+mn-lt"/>
                <a:ea typeface="+mn-ea"/>
                <a:cs typeface="+mn-cs"/>
                <a:sym typeface="Calibri"/>
              </a:rPr>
              <a:t> an CO</a:t>
            </a:r>
            <a:r>
              <a:rPr lang="de-DE" sz="1200" kern="1200" baseline="-25000" dirty="0">
                <a:solidFill>
                  <a:schemeClr val="dk1"/>
                </a:solidFill>
                <a:latin typeface="+mn-lt"/>
                <a:ea typeface="Calibri"/>
                <a:cs typeface="Calibri"/>
                <a:sym typeface="Calibri"/>
              </a:rPr>
              <a:t>2</a:t>
            </a:r>
            <a:r>
              <a:rPr lang="en-US" sz="1200" kern="1200" dirty="0">
                <a:solidFill>
                  <a:schemeClr val="tx1"/>
                </a:solidFill>
                <a:latin typeface="+mn-lt"/>
                <a:ea typeface="+mn-ea"/>
                <a:cs typeface="+mn-cs"/>
                <a:sym typeface="Calibri"/>
              </a:rPr>
              <a:t> in der </a:t>
            </a:r>
            <a:r>
              <a:rPr lang="en-US" sz="1200" kern="1200" dirty="0" err="1">
                <a:solidFill>
                  <a:schemeClr val="tx1"/>
                </a:solidFill>
                <a:latin typeface="+mn-lt"/>
                <a:ea typeface="+mn-ea"/>
                <a:cs typeface="+mn-cs"/>
                <a:sym typeface="Calibri"/>
              </a:rPr>
              <a:t>Atmosphäre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reduzieren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Diese</a:t>
            </a:r>
            <a:r>
              <a:rPr lang="en-US" sz="1200" kern="1200" dirty="0">
                <a:solidFill>
                  <a:schemeClr val="tx1"/>
                </a:solidFill>
                <a:latin typeface="+mn-lt"/>
                <a:ea typeface="+mn-ea"/>
                <a:cs typeface="+mn-cs"/>
                <a:sym typeface="Calibri"/>
              </a:rPr>
              <a:t> Zeit </a:t>
            </a:r>
            <a:r>
              <a:rPr lang="en-US" sz="1200" kern="1200" dirty="0" err="1">
                <a:solidFill>
                  <a:schemeClr val="tx1"/>
                </a:solidFill>
                <a:latin typeface="+mn-lt"/>
                <a:ea typeface="+mn-ea"/>
                <a:cs typeface="+mn-cs"/>
                <a:sym typeface="Calibri"/>
              </a:rPr>
              <a:t>können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wir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nutzen</a:t>
            </a:r>
            <a:r>
              <a:rPr lang="en-US" sz="1200" kern="1200" dirty="0">
                <a:solidFill>
                  <a:schemeClr val="tx1"/>
                </a:solidFill>
                <a:latin typeface="+mn-lt"/>
                <a:ea typeface="+mn-ea"/>
                <a:cs typeface="+mn-cs"/>
                <a:sym typeface="Calibri"/>
              </a:rPr>
              <a:t>, um </a:t>
            </a:r>
            <a:r>
              <a:rPr lang="en-US" sz="1200" kern="1200" dirty="0" err="1">
                <a:solidFill>
                  <a:schemeClr val="tx1"/>
                </a:solidFill>
                <a:latin typeface="+mn-lt"/>
                <a:ea typeface="+mn-ea"/>
                <a:cs typeface="+mn-cs"/>
                <a:sym typeface="Calibri"/>
              </a:rPr>
              <a:t>unseren</a:t>
            </a:r>
            <a:r>
              <a:rPr lang="en-US" sz="1200" kern="1200" dirty="0">
                <a:solidFill>
                  <a:schemeClr val="tx1"/>
                </a:solidFill>
                <a:latin typeface="+mn-lt"/>
                <a:ea typeface="+mn-ea"/>
                <a:cs typeface="+mn-cs"/>
                <a:sym typeface="Calibri"/>
              </a:rPr>
              <a:t> CO</a:t>
            </a:r>
            <a:r>
              <a:rPr lang="de-DE" sz="1200" kern="1200" baseline="-25000" dirty="0">
                <a:solidFill>
                  <a:schemeClr val="dk1"/>
                </a:solidFill>
                <a:latin typeface="+mn-lt"/>
                <a:ea typeface="Calibri"/>
                <a:cs typeface="Calibri"/>
                <a:sym typeface="Calibri"/>
              </a:rPr>
              <a:t>2</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Ausstoß</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zu</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reduzieren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Deswegen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sind</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Bäume</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ein</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wichtiger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Zeitjoker</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im</a:t>
            </a:r>
            <a:r>
              <a:rPr lang="en-US" sz="1200" kern="1200" dirty="0">
                <a:solidFill>
                  <a:schemeClr val="tx1"/>
                </a:solidFill>
                <a:latin typeface="+mn-lt"/>
                <a:ea typeface="+mn-ea"/>
                <a:cs typeface="+mn-cs"/>
                <a:sym typeface="Calibri"/>
              </a:rPr>
              <a:t> </a:t>
            </a:r>
            <a:r>
              <a:rPr lang="en-US" sz="1200" kern="1200" dirty="0" err="1">
                <a:solidFill>
                  <a:schemeClr val="tx1"/>
                </a:solidFill>
                <a:latin typeface="+mn-lt"/>
                <a:ea typeface="+mn-ea"/>
                <a:cs typeface="+mn-cs"/>
                <a:sym typeface="Calibri"/>
              </a:rPr>
              <a:t>Kampf</a:t>
            </a:r>
            <a:r>
              <a:rPr lang="en-US" sz="1200" kern="1200" dirty="0">
                <a:solidFill>
                  <a:schemeClr val="tx1"/>
                </a:solidFill>
                <a:latin typeface="+mn-lt"/>
                <a:ea typeface="+mn-ea"/>
                <a:cs typeface="+mn-cs"/>
                <a:sym typeface="Calibri"/>
              </a:rPr>
              <a:t> gegen die </a:t>
            </a:r>
            <a:r>
              <a:rPr lang="en-US" sz="1200" kern="1200" dirty="0" err="1">
                <a:solidFill>
                  <a:schemeClr val="tx1"/>
                </a:solidFill>
                <a:latin typeface="+mn-lt"/>
                <a:ea typeface="+mn-ea"/>
                <a:cs typeface="+mn-cs"/>
                <a:sym typeface="Calibri"/>
              </a:rPr>
              <a:t>Klimakrise</a:t>
            </a:r>
            <a:r>
              <a:rPr lang="en-US" sz="1200" kern="1200" dirty="0">
                <a:solidFill>
                  <a:schemeClr val="tx1"/>
                </a:solidFill>
                <a:latin typeface="+mn-lt"/>
                <a:ea typeface="+mn-ea"/>
                <a:cs typeface="+mn-cs"/>
                <a:sym typeface="Calibri"/>
              </a:rPr>
              <a:t>.</a:t>
            </a:r>
            <a:endParaRPr sz="1200" kern="1200" dirty="0">
              <a:solidFill>
                <a:schemeClr val="tx1"/>
              </a:solidFill>
              <a:latin typeface="+mn-lt"/>
              <a:ea typeface="+mn-ea"/>
              <a:cs typeface="+mn-cs"/>
              <a:sym typeface="Calibri"/>
            </a:endParaRPr>
          </a:p>
          <a:p>
            <a:pPr marL="0" algn="l" defTabSz="914400" rtl="0" eaLnBrk="1" latinLnBrk="0" hangingPunct="1">
              <a:buClr>
                <a:srgbClr val="000000"/>
              </a:buClr>
            </a:pPr>
            <a:endParaRPr sz="1200" kern="1200" dirty="0">
              <a:solidFill>
                <a:schemeClr val="tx1"/>
              </a:solidFill>
              <a:latin typeface="+mn-lt"/>
              <a:ea typeface="+mn-ea"/>
              <a:cs typeface="+mn-cs"/>
              <a:sym typeface="Calibri"/>
            </a:endParaRPr>
          </a:p>
          <a:p>
            <a:pPr>
              <a:buSzPts val="1100"/>
            </a:pPr>
            <a:endParaRPr dirty="0"/>
          </a:p>
        </p:txBody>
      </p:sp>
      <p:sp>
        <p:nvSpPr>
          <p:cNvPr id="58" name="Google Shape;58;g8fd18f4700_0_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710407" y="4861447"/>
            <a:ext cx="5683250" cy="4605576"/>
          </a:xfrm>
          <a:prstGeom prst="rect">
            <a:avLst/>
          </a:prstGeom>
          <a:noFill/>
          <a:ln>
            <a:noFill/>
          </a:ln>
        </p:spPr>
        <p:txBody>
          <a:bodyPr spcFirstLastPara="1" wrap="square" lIns="101050" tIns="50500" rIns="101050" bIns="50500" anchor="t" anchorCtr="0">
            <a:noAutofit/>
          </a:bodyPr>
          <a:lstStyle/>
          <a:p>
            <a:pPr marL="0" lvl="0" indent="0" algn="l" rtl="0">
              <a:spcBef>
                <a:spcPts val="0"/>
              </a:spcBef>
              <a:spcAft>
                <a:spcPts val="0"/>
              </a:spcAft>
              <a:buClr>
                <a:schemeClr val="dk1"/>
              </a:buClr>
              <a:buSzPts val="1100"/>
              <a:buFont typeface="Arial"/>
              <a:buNone/>
            </a:pPr>
            <a:r>
              <a:rPr lang="en-US" sz="1300"/>
              <a:t>Mit der genialen Idee Bäume zu pflanzen, waren wir nicht die ersten.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Wangari Maathai, die Friedensnobepreisträgerin aus Kenia, war die erste weibliche Professorin dort und stellvertretende Umweltministerin. Eine Frau, die den unglaublichen Nutzen von Bäumen schon vor uns erkannt hat. Sie hat mit anderen Frauen in 30 Jahren über 30 Millionen Bäume gepflanzt und genau sie war es, die Felix</a:t>
            </a:r>
            <a:r>
              <a:rPr lang="en-US" sz="1300" i="1"/>
              <a:t> </a:t>
            </a:r>
            <a:r>
              <a:rPr lang="en-US" sz="1300"/>
              <a:t>2007 inspirierte „Plant-for-the-Planet“ zu gründen.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Nur 4 Jahre später hat Felix eine Rede vor den Vereinten Nationen gehalten. Die Vereinten Nationen, oder kurz UN, sind ein Zusammenschluss zwischen fast allen Ländern der Welt. Die Vertreter der Mitgliedsländer treffen sich dort regelmäßig, um über aktuelle Probleme in der Welt zu sprechen und gemeinsam Lösungen zu finden. Felix hat sie 2011 dazu aufgefordert gemeinsam 1.000 Milliarden Bäume zu pflanzen.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Kurz darauf wurde den Kindern von Plant-for-the-Planet der Weltbaumzähler der Vereinten Nationen übergeben.</a:t>
            </a:r>
            <a:endParaRPr sz="1600"/>
          </a:p>
        </p:txBody>
      </p:sp>
      <p:sp>
        <p:nvSpPr>
          <p:cNvPr id="236" name="Google Shape;236;p18:notes"/>
          <p:cNvSpPr txBox="1">
            <a:spLocks noGrp="1"/>
          </p:cNvSpPr>
          <p:nvPr>
            <p:ph type="sldNum" idx="12"/>
          </p:nvPr>
        </p:nvSpPr>
        <p:spPr>
          <a:xfrm>
            <a:off x="4023992" y="9721118"/>
            <a:ext cx="3078427" cy="511731"/>
          </a:xfrm>
          <a:prstGeom prst="rect">
            <a:avLst/>
          </a:prstGeom>
          <a:noFill/>
          <a:ln>
            <a:noFill/>
          </a:ln>
        </p:spPr>
        <p:txBody>
          <a:bodyPr spcFirstLastPara="1" wrap="square" lIns="101050" tIns="50500" rIns="101050" bIns="50500" anchor="b" anchorCtr="0">
            <a:noAutofit/>
          </a:bodyPr>
          <a:lstStyle/>
          <a:p>
            <a:pPr marL="0" lvl="0" indent="0" algn="r" rtl="0">
              <a:spcBef>
                <a:spcPts val="0"/>
              </a:spcBef>
              <a:spcAft>
                <a:spcPts val="0"/>
              </a:spcAft>
              <a:buNone/>
            </a:pPr>
            <a:fld id="{00000000-1234-1234-1234-123412341234}" type="slidenum">
              <a:rPr lang="en-US" sz="1400">
                <a:solidFill>
                  <a:srgbClr val="000000"/>
                </a:solidFill>
                <a:latin typeface="Arial"/>
                <a:ea typeface="Arial"/>
                <a:cs typeface="Arial"/>
                <a:sym typeface="Arial"/>
              </a:rPr>
              <a:t>22</a:t>
            </a:fld>
            <a:endParaRPr sz="140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710407" y="4861447"/>
            <a:ext cx="5683250" cy="4605576"/>
          </a:xfrm>
          <a:prstGeom prst="rect">
            <a:avLst/>
          </a:prstGeom>
          <a:noFill/>
          <a:ln>
            <a:noFill/>
          </a:ln>
        </p:spPr>
        <p:txBody>
          <a:bodyPr spcFirstLastPara="1" wrap="square" lIns="101050" tIns="50500" rIns="101050" bIns="50500" anchor="t" anchorCtr="0">
            <a:noAutofit/>
          </a:bodyPr>
          <a:lstStyle/>
          <a:p>
            <a:pPr marL="0" lvl="0" indent="0" algn="l" rtl="0">
              <a:spcBef>
                <a:spcPts val="0"/>
              </a:spcBef>
              <a:spcAft>
                <a:spcPts val="0"/>
              </a:spcAft>
              <a:buClr>
                <a:schemeClr val="dk1"/>
              </a:buClr>
              <a:buSzPts val="1100"/>
              <a:buFont typeface="Arial"/>
              <a:buNone/>
            </a:pPr>
            <a:r>
              <a:rPr lang="en-US" sz="1300"/>
              <a:t>Natürlich ist seitdem noch viel passiert, aber besonders wichtig war für uns das Jahr 2019. </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2019 haben wir die Plant-for-the-Planet App offiziell gestartet. Wir haben den Baumzähler der UN weiterentwickelt und daraus eine App gemacht. Dazu erzähle ich euch später mehr.</a:t>
            </a:r>
            <a:endParaRPr sz="1300"/>
          </a:p>
          <a:p>
            <a:pPr marL="0" lvl="0" indent="0" algn="l" rtl="0">
              <a:spcBef>
                <a:spcPts val="0"/>
              </a:spcBef>
              <a:spcAft>
                <a:spcPts val="0"/>
              </a:spcAft>
              <a:buClr>
                <a:schemeClr val="dk1"/>
              </a:buClr>
              <a:buSzPts val="1100"/>
              <a:buFont typeface="Arial"/>
              <a:buNone/>
            </a:pPr>
            <a:endParaRPr sz="1300"/>
          </a:p>
          <a:p>
            <a:pPr marL="0" lvl="0" indent="0" algn="l" rtl="0">
              <a:spcBef>
                <a:spcPts val="0"/>
              </a:spcBef>
              <a:spcAft>
                <a:spcPts val="0"/>
              </a:spcAft>
              <a:buClr>
                <a:schemeClr val="dk1"/>
              </a:buClr>
              <a:buSzPts val="1100"/>
              <a:buFont typeface="Arial"/>
              <a:buNone/>
            </a:pPr>
            <a:r>
              <a:rPr lang="en-US" sz="1300"/>
              <a:t>Außerdem ist 2019 eine Studie erschienen, die dem Bäume pflanzen weltweit große Aufmerksamkeit verschafft hat. Inspiriert von den Kindern von Plant-for-the-Planet, haben Wissenschaftler in Amerika und der Schweiz geforscht.</a:t>
            </a:r>
            <a:endParaRPr sz="1600"/>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259" name="Google Shape;259;p19:notes"/>
          <p:cNvSpPr txBox="1">
            <a:spLocks noGrp="1"/>
          </p:cNvSpPr>
          <p:nvPr>
            <p:ph type="sldNum" idx="12"/>
          </p:nvPr>
        </p:nvSpPr>
        <p:spPr>
          <a:xfrm>
            <a:off x="4023992" y="9721118"/>
            <a:ext cx="3078427" cy="511731"/>
          </a:xfrm>
          <a:prstGeom prst="rect">
            <a:avLst/>
          </a:prstGeom>
          <a:noFill/>
          <a:ln>
            <a:noFill/>
          </a:ln>
        </p:spPr>
        <p:txBody>
          <a:bodyPr spcFirstLastPara="1" wrap="square" lIns="101050" tIns="50500" rIns="101050" bIns="50500" anchor="b" anchorCtr="0">
            <a:noAutofit/>
          </a:bodyPr>
          <a:lstStyle/>
          <a:p>
            <a:pPr marL="0" lvl="0" indent="0" algn="r" rtl="0">
              <a:spcBef>
                <a:spcPts val="0"/>
              </a:spcBef>
              <a:spcAft>
                <a:spcPts val="0"/>
              </a:spcAft>
              <a:buNone/>
            </a:pPr>
            <a:fld id="{00000000-1234-1234-1234-123412341234}" type="slidenum">
              <a:rPr lang="en-US" sz="1400">
                <a:solidFill>
                  <a:srgbClr val="000000"/>
                </a:solidFill>
                <a:latin typeface="Arial"/>
                <a:ea typeface="Arial"/>
                <a:cs typeface="Arial"/>
                <a:sym typeface="Arial"/>
              </a:rPr>
              <a:t>23</a:t>
            </a:fld>
            <a:endParaRPr sz="140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xfrm>
            <a:off x="-503238" y="930275"/>
            <a:ext cx="8291513" cy="466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Notizenplatzhalter 2"/>
          <p:cNvSpPr>
            <a:spLocks noGrp="1"/>
          </p:cNvSpPr>
          <p:nvPr>
            <p:ph type="body" idx="1"/>
          </p:nvPr>
        </p:nvSpPr>
        <p:spPr bwMode="auto">
          <a:xfrm>
            <a:off x="728121" y="5906364"/>
            <a:ext cx="5828207" cy="5597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l" defTabSz="914400" rtl="0" eaLnBrk="1" latinLnBrk="0" hangingPunct="1"/>
            <a:r>
              <a:rPr lang="de-DE" altLang="de-DE" sz="1200" kern="1200" noProof="0" dirty="0">
                <a:solidFill>
                  <a:schemeClr val="dk1"/>
                </a:solidFill>
                <a:latin typeface="+mn-lt"/>
                <a:ea typeface="Arial" charset="0"/>
                <a:cs typeface="Calibri"/>
              </a:rPr>
              <a:t>Er hat mit seinen Kollegen sehr lange geforscht und gerechnet, wie viele Bäume derzeit auf der Welt wachsen.</a:t>
            </a:r>
          </a:p>
          <a:p>
            <a:pPr algn="l" defTabSz="914400" rtl="0" eaLnBrk="1" latinLnBrk="0" hangingPunct="1"/>
            <a:r>
              <a:rPr lang="de-DE" altLang="de-DE" sz="1200" kern="1200" noProof="0" dirty="0">
                <a:solidFill>
                  <a:schemeClr val="dk1"/>
                </a:solidFill>
                <a:latin typeface="+mn-lt"/>
                <a:ea typeface="Arial" charset="0"/>
                <a:cs typeface="Calibri"/>
              </a:rPr>
              <a:t>Unsere erste Frage konnte er damit beantworten: Heute wachsen ca. 3.000 Milliarden Bäume auf der Erde.</a:t>
            </a:r>
          </a:p>
          <a:p>
            <a:pPr algn="l" defTabSz="914400" rtl="0" eaLnBrk="1" latinLnBrk="0" hangingPunct="1"/>
            <a:endParaRPr lang="de-DE" altLang="de-DE" sz="1200" kern="1200" noProof="0" dirty="0">
              <a:solidFill>
                <a:schemeClr val="dk1"/>
              </a:solidFill>
              <a:latin typeface="+mn-lt"/>
              <a:ea typeface="Arial" charset="0"/>
              <a:cs typeface="Calibri"/>
            </a:endParaRPr>
          </a:p>
          <a:p>
            <a:pPr algn="l" defTabSz="914400" rtl="0" eaLnBrk="1" latinLnBrk="0" hangingPunct="1"/>
            <a:r>
              <a:rPr lang="de-DE" altLang="de-DE" sz="1200" kern="1200" noProof="0" dirty="0">
                <a:solidFill>
                  <a:schemeClr val="dk1"/>
                </a:solidFill>
                <a:latin typeface="+mn-lt"/>
                <a:ea typeface="Arial" charset="0"/>
                <a:cs typeface="Calibri"/>
              </a:rPr>
              <a:t>Überall wo ihr grün auf dieser Karte seht, wachsen Bäume. </a:t>
            </a:r>
          </a:p>
          <a:p>
            <a:pPr algn="l" defTabSz="914400" rtl="0" eaLnBrk="1" latinLnBrk="0" hangingPunct="1"/>
            <a:endParaRPr lang="de-DE" altLang="de-DE" sz="1200" kern="1200" noProof="0" dirty="0">
              <a:solidFill>
                <a:schemeClr val="dk1"/>
              </a:solidFill>
              <a:latin typeface="+mn-lt"/>
              <a:ea typeface="Arial" charset="0"/>
              <a:cs typeface="Calibri"/>
            </a:endParaRPr>
          </a:p>
          <a:p>
            <a:pPr algn="l" defTabSz="914400" rtl="0" eaLnBrk="1" latinLnBrk="0" hangingPunct="1">
              <a:defRPr/>
            </a:pPr>
            <a:r>
              <a:rPr lang="de-DE" altLang="de-DE" sz="1200" kern="1200" noProof="0" dirty="0">
                <a:solidFill>
                  <a:schemeClr val="dk1"/>
                </a:solidFill>
                <a:latin typeface="+mn-lt"/>
                <a:ea typeface="Arial" charset="0"/>
                <a:cs typeface="Calibri"/>
              </a:rPr>
              <a:t>Unsere zweite Frage war noch ein bisschen schwerer: „Wie viel Platz ist auf der Erde, um noch mehr Bäume zu pflanzen?“</a:t>
            </a:r>
          </a:p>
          <a:p>
            <a:endParaRPr lang="en-US" altLang="de-DE" noProof="0" dirty="0">
              <a:latin typeface="Arial" charset="0"/>
              <a:ea typeface="Arial" charset="0"/>
              <a:cs typeface="Arial" charset="0"/>
            </a:endParaRPr>
          </a:p>
        </p:txBody>
      </p:sp>
      <p:sp>
        <p:nvSpPr>
          <p:cNvPr id="114692" name="Foliennummernplatzhalter 3"/>
          <p:cNvSpPr>
            <a:spLocks noGrp="1"/>
          </p:cNvSpPr>
          <p:nvPr>
            <p:ph type="sldNum" sz="quarter" idx="5"/>
          </p:nvPr>
        </p:nvSpPr>
        <p:spPr bwMode="auto">
          <a:xfrm>
            <a:off x="4126007" y="11812726"/>
            <a:ext cx="3156811" cy="621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defRPr>
            </a:lvl1pPr>
            <a:lvl2pPr marL="804763" indent="-309524" eaLnBrk="0" hangingPunct="0">
              <a:spcBef>
                <a:spcPct val="30000"/>
              </a:spcBef>
              <a:defRPr sz="1300">
                <a:solidFill>
                  <a:schemeClr val="tx1"/>
                </a:solidFill>
                <a:latin typeface="Calibri" charset="0"/>
              </a:defRPr>
            </a:lvl2pPr>
            <a:lvl3pPr marL="1238098" indent="-247620" eaLnBrk="0" hangingPunct="0">
              <a:spcBef>
                <a:spcPct val="30000"/>
              </a:spcBef>
              <a:defRPr sz="1300">
                <a:solidFill>
                  <a:schemeClr val="tx1"/>
                </a:solidFill>
                <a:latin typeface="Calibri" charset="0"/>
              </a:defRPr>
            </a:lvl3pPr>
            <a:lvl4pPr marL="1733337" indent="-247620" eaLnBrk="0" hangingPunct="0">
              <a:spcBef>
                <a:spcPct val="30000"/>
              </a:spcBef>
              <a:defRPr sz="1300">
                <a:solidFill>
                  <a:schemeClr val="tx1"/>
                </a:solidFill>
                <a:latin typeface="Calibri" charset="0"/>
              </a:defRPr>
            </a:lvl4pPr>
            <a:lvl5pPr marL="2228576" indent="-247620" eaLnBrk="0" hangingPunct="0">
              <a:spcBef>
                <a:spcPct val="30000"/>
              </a:spcBef>
              <a:defRPr sz="1300">
                <a:solidFill>
                  <a:schemeClr val="tx1"/>
                </a:solidFill>
                <a:latin typeface="Calibri" charset="0"/>
              </a:defRPr>
            </a:lvl5pPr>
            <a:lvl6pPr marL="2723815" indent="-247620" eaLnBrk="0" fontAlgn="base" hangingPunct="0">
              <a:spcBef>
                <a:spcPct val="30000"/>
              </a:spcBef>
              <a:spcAft>
                <a:spcPct val="0"/>
              </a:spcAft>
              <a:defRPr sz="1300">
                <a:solidFill>
                  <a:schemeClr val="tx1"/>
                </a:solidFill>
                <a:latin typeface="Calibri" charset="0"/>
              </a:defRPr>
            </a:lvl6pPr>
            <a:lvl7pPr marL="3219054" indent="-247620" eaLnBrk="0" fontAlgn="base" hangingPunct="0">
              <a:spcBef>
                <a:spcPct val="30000"/>
              </a:spcBef>
              <a:spcAft>
                <a:spcPct val="0"/>
              </a:spcAft>
              <a:defRPr sz="1300">
                <a:solidFill>
                  <a:schemeClr val="tx1"/>
                </a:solidFill>
                <a:latin typeface="Calibri" charset="0"/>
              </a:defRPr>
            </a:lvl7pPr>
            <a:lvl8pPr marL="3714293" indent="-247620" eaLnBrk="0" fontAlgn="base" hangingPunct="0">
              <a:spcBef>
                <a:spcPct val="30000"/>
              </a:spcBef>
              <a:spcAft>
                <a:spcPct val="0"/>
              </a:spcAft>
              <a:defRPr sz="1300">
                <a:solidFill>
                  <a:schemeClr val="tx1"/>
                </a:solidFill>
                <a:latin typeface="Calibri" charset="0"/>
              </a:defRPr>
            </a:lvl8pPr>
            <a:lvl9pPr marL="4209532" indent="-247620" eaLnBrk="0" fontAlgn="base" hangingPunct="0">
              <a:spcBef>
                <a:spcPct val="30000"/>
              </a:spcBef>
              <a:spcAft>
                <a:spcPct val="0"/>
              </a:spcAft>
              <a:defRPr sz="1300">
                <a:solidFill>
                  <a:schemeClr val="tx1"/>
                </a:solidFill>
                <a:latin typeface="Calibri" charset="0"/>
              </a:defRPr>
            </a:lvl9pPr>
          </a:lstStyle>
          <a:p>
            <a:pPr eaLnBrk="1" hangingPunct="1">
              <a:spcBef>
                <a:spcPct val="0"/>
              </a:spcBef>
            </a:pPr>
            <a:fld id="{1C7DFF0C-1E17-0B45-82A8-7B907FF5219E}" type="slidenum">
              <a:rPr lang="de-DE" altLang="de-DE" sz="1400"/>
              <a:pPr eaLnBrk="1" hangingPunct="1">
                <a:spcBef>
                  <a:spcPct val="0"/>
                </a:spcBef>
              </a:pPr>
              <a:t>24</a:t>
            </a:fld>
            <a:endParaRPr lang="de-DE" altLang="de-DE" sz="1400"/>
          </a:p>
        </p:txBody>
      </p:sp>
    </p:spTree>
    <p:extLst>
      <p:ext uri="{BB962C8B-B14F-4D97-AF65-F5344CB8AC3E}">
        <p14:creationId xmlns:p14="http://schemas.microsoft.com/office/powerpoint/2010/main" val="1506539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xfrm>
            <a:off x="-503238" y="930275"/>
            <a:ext cx="8291513" cy="466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Notizenplatzhalter 2"/>
          <p:cNvSpPr>
            <a:spLocks noGrp="1"/>
          </p:cNvSpPr>
          <p:nvPr>
            <p:ph type="body" idx="1"/>
          </p:nvPr>
        </p:nvSpPr>
        <p:spPr bwMode="auto">
          <a:xfrm>
            <a:off x="728121" y="5906364"/>
            <a:ext cx="5828207" cy="5597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defTabSz="914400" rtl="0" eaLnBrk="1" latinLnBrk="0" hangingPunct="1">
              <a:buClr>
                <a:schemeClr val="dk2"/>
              </a:buClr>
              <a:buSzPts val="1200"/>
            </a:pPr>
            <a:r>
              <a:rPr lang="de-DE" sz="1200" kern="1200" dirty="0">
                <a:solidFill>
                  <a:schemeClr val="dk1"/>
                </a:solidFill>
                <a:latin typeface="+mn-lt"/>
                <a:ea typeface="Calibri"/>
                <a:cs typeface="Calibri"/>
                <a:sym typeface="Calibri"/>
              </a:rPr>
              <a:t>Ihr Ergebnis: Wir haben Platz für 1.000 Milliarden zusätzliche Bäume. Diese Fläche entspricht  über eine Milliarde Fußballfeldern (1,37 Milliarden). </a:t>
            </a:r>
          </a:p>
          <a:p>
            <a:pPr algn="l" defTabSz="914400" rtl="0" eaLnBrk="1" latinLnBrk="0" hangingPunct="1">
              <a:buClr>
                <a:schemeClr val="dk2"/>
              </a:buClr>
              <a:buSzPts val="1200"/>
            </a:pPr>
            <a:endParaRPr lang="de-DE" sz="1200" kern="1200" dirty="0">
              <a:solidFill>
                <a:schemeClr val="dk1"/>
              </a:solidFill>
              <a:latin typeface="+mn-lt"/>
              <a:cs typeface="Calibri"/>
              <a:sym typeface="Calibri"/>
            </a:endParaRPr>
          </a:p>
          <a:p>
            <a:pPr algn="l" defTabSz="914400" rtl="0" eaLnBrk="1" latinLnBrk="0" hangingPunct="1">
              <a:buClr>
                <a:schemeClr val="dk2"/>
              </a:buClr>
              <a:buSzPts val="1200"/>
            </a:pPr>
            <a:r>
              <a:rPr lang="de-DE" sz="1200" kern="1200" dirty="0">
                <a:solidFill>
                  <a:schemeClr val="dk1"/>
                </a:solidFill>
                <a:latin typeface="+mn-lt"/>
                <a:cs typeface="Calibri"/>
                <a:sym typeface="Calibri"/>
              </a:rPr>
              <a:t>Wir haben jetzt also den wissenschaftlichen Beweis, dass wir noch viele </a:t>
            </a:r>
            <a:r>
              <a:rPr lang="de-DE" sz="1200" kern="1200" dirty="0" err="1">
                <a:solidFill>
                  <a:schemeClr val="dk1"/>
                </a:solidFill>
                <a:latin typeface="+mn-lt"/>
                <a:cs typeface="Calibri"/>
                <a:sym typeface="Calibri"/>
              </a:rPr>
              <a:t>viele</a:t>
            </a:r>
            <a:r>
              <a:rPr lang="de-DE" sz="1200" kern="1200" dirty="0">
                <a:solidFill>
                  <a:schemeClr val="dk1"/>
                </a:solidFill>
                <a:latin typeface="+mn-lt"/>
                <a:cs typeface="Calibri"/>
                <a:sym typeface="Calibri"/>
              </a:rPr>
              <a:t> Bäume pflanzen können. Deswegen wollen wir </a:t>
            </a:r>
            <a:r>
              <a:rPr lang="de-DE" sz="1200" kern="1200" dirty="0">
                <a:solidFill>
                  <a:schemeClr val="dk1"/>
                </a:solidFill>
                <a:latin typeface="+mn-lt"/>
                <a:cs typeface="Calibri"/>
              </a:rPr>
              <a:t>die Menschen dazu mobilisieren, weltweit 1000 Milliarden zusätzliche Bäume zu pflanzen. Diese Bäume speichern das CO₂ und schenken uns so als zusätzliche Kohlenstoffspeicher wichtige Jahre, um unseren CO₂-Ausstoß weiter zu reduzieren.</a:t>
            </a:r>
            <a:endParaRPr lang="de-DE" sz="1200" kern="1200" dirty="0">
              <a:solidFill>
                <a:schemeClr val="dk1"/>
              </a:solidFill>
              <a:latin typeface="+mn-lt"/>
              <a:ea typeface="Calibri"/>
              <a:cs typeface="Calibri"/>
              <a:sym typeface="Calibri"/>
            </a:endParaRPr>
          </a:p>
          <a:p>
            <a:pPr algn="l" defTabSz="914400" rtl="0" eaLnBrk="1" latinLnBrk="0" hangingPunct="1">
              <a:buClr>
                <a:schemeClr val="dk1"/>
              </a:buClr>
              <a:buSzPts val="1200"/>
            </a:pPr>
            <a:endParaRPr lang="de-DE" sz="1200" kern="1200" dirty="0">
              <a:solidFill>
                <a:schemeClr val="dk1"/>
              </a:solidFill>
              <a:latin typeface="+mn-lt"/>
              <a:ea typeface="Calibri"/>
              <a:cs typeface="Calibri"/>
              <a:sym typeface="Calibri"/>
            </a:endParaRPr>
          </a:p>
          <a:p>
            <a:pPr algn="l" defTabSz="914400" rtl="0" eaLnBrk="1" latinLnBrk="0" hangingPunct="1">
              <a:buClr>
                <a:schemeClr val="dk1"/>
              </a:buClr>
              <a:buSzPts val="1200"/>
              <a:defRPr/>
            </a:pPr>
            <a:r>
              <a:rPr lang="de-DE" sz="1200" kern="1200" dirty="0">
                <a:solidFill>
                  <a:schemeClr val="dk1"/>
                </a:solidFill>
                <a:latin typeface="+mn-lt"/>
                <a:ea typeface="Calibri"/>
                <a:cs typeface="Calibri"/>
                <a:sym typeface="Calibri"/>
              </a:rPr>
              <a:t>Das Thema ist auch in der Wirtschaft und Politik angekommen. Auf einem wichtigen internationalen Treffen, dem Weltwirtschaftsforum in Davos in der Schweiz starteten die Chefs der größten Unternehmen und Politiker eine Initiative. Sie schlossen sich uns und der Wissenschaft an und forderten dazu auf bis 2030 1000 Milliarden Bäume zu pflanzen. </a:t>
            </a:r>
            <a:endParaRPr lang="de-DE" sz="1200" kern="1200" noProof="0" dirty="0">
              <a:solidFill>
                <a:schemeClr val="dk1"/>
              </a:solidFill>
              <a:latin typeface="+mn-lt"/>
              <a:cs typeface="Calibri"/>
            </a:endParaRPr>
          </a:p>
          <a:p>
            <a:pPr defTabSz="495239">
              <a:defRPr/>
            </a:pPr>
            <a:endParaRPr lang="de-DE" sz="1300" dirty="0"/>
          </a:p>
        </p:txBody>
      </p:sp>
      <p:sp>
        <p:nvSpPr>
          <p:cNvPr id="114692" name="Foliennummernplatzhalter 3"/>
          <p:cNvSpPr>
            <a:spLocks noGrp="1"/>
          </p:cNvSpPr>
          <p:nvPr>
            <p:ph type="sldNum" sz="quarter" idx="5"/>
          </p:nvPr>
        </p:nvSpPr>
        <p:spPr bwMode="auto">
          <a:xfrm>
            <a:off x="4126007" y="11812726"/>
            <a:ext cx="3156811" cy="621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defRPr>
            </a:lvl1pPr>
            <a:lvl2pPr marL="804763" indent="-309524" eaLnBrk="0" hangingPunct="0">
              <a:spcBef>
                <a:spcPct val="30000"/>
              </a:spcBef>
              <a:defRPr sz="1300">
                <a:solidFill>
                  <a:schemeClr val="tx1"/>
                </a:solidFill>
                <a:latin typeface="Calibri" charset="0"/>
              </a:defRPr>
            </a:lvl2pPr>
            <a:lvl3pPr marL="1238098" indent="-247620" eaLnBrk="0" hangingPunct="0">
              <a:spcBef>
                <a:spcPct val="30000"/>
              </a:spcBef>
              <a:defRPr sz="1300">
                <a:solidFill>
                  <a:schemeClr val="tx1"/>
                </a:solidFill>
                <a:latin typeface="Calibri" charset="0"/>
              </a:defRPr>
            </a:lvl3pPr>
            <a:lvl4pPr marL="1733337" indent="-247620" eaLnBrk="0" hangingPunct="0">
              <a:spcBef>
                <a:spcPct val="30000"/>
              </a:spcBef>
              <a:defRPr sz="1300">
                <a:solidFill>
                  <a:schemeClr val="tx1"/>
                </a:solidFill>
                <a:latin typeface="Calibri" charset="0"/>
              </a:defRPr>
            </a:lvl4pPr>
            <a:lvl5pPr marL="2228576" indent="-247620" eaLnBrk="0" hangingPunct="0">
              <a:spcBef>
                <a:spcPct val="30000"/>
              </a:spcBef>
              <a:defRPr sz="1300">
                <a:solidFill>
                  <a:schemeClr val="tx1"/>
                </a:solidFill>
                <a:latin typeface="Calibri" charset="0"/>
              </a:defRPr>
            </a:lvl5pPr>
            <a:lvl6pPr marL="2723815" indent="-247620" eaLnBrk="0" fontAlgn="base" hangingPunct="0">
              <a:spcBef>
                <a:spcPct val="30000"/>
              </a:spcBef>
              <a:spcAft>
                <a:spcPct val="0"/>
              </a:spcAft>
              <a:defRPr sz="1300">
                <a:solidFill>
                  <a:schemeClr val="tx1"/>
                </a:solidFill>
                <a:latin typeface="Calibri" charset="0"/>
              </a:defRPr>
            </a:lvl6pPr>
            <a:lvl7pPr marL="3219054" indent="-247620" eaLnBrk="0" fontAlgn="base" hangingPunct="0">
              <a:spcBef>
                <a:spcPct val="30000"/>
              </a:spcBef>
              <a:spcAft>
                <a:spcPct val="0"/>
              </a:spcAft>
              <a:defRPr sz="1300">
                <a:solidFill>
                  <a:schemeClr val="tx1"/>
                </a:solidFill>
                <a:latin typeface="Calibri" charset="0"/>
              </a:defRPr>
            </a:lvl7pPr>
            <a:lvl8pPr marL="3714293" indent="-247620" eaLnBrk="0" fontAlgn="base" hangingPunct="0">
              <a:spcBef>
                <a:spcPct val="30000"/>
              </a:spcBef>
              <a:spcAft>
                <a:spcPct val="0"/>
              </a:spcAft>
              <a:defRPr sz="1300">
                <a:solidFill>
                  <a:schemeClr val="tx1"/>
                </a:solidFill>
                <a:latin typeface="Calibri" charset="0"/>
              </a:defRPr>
            </a:lvl8pPr>
            <a:lvl9pPr marL="4209532" indent="-247620" eaLnBrk="0" fontAlgn="base" hangingPunct="0">
              <a:spcBef>
                <a:spcPct val="30000"/>
              </a:spcBef>
              <a:spcAft>
                <a:spcPct val="0"/>
              </a:spcAft>
              <a:defRPr sz="1300">
                <a:solidFill>
                  <a:schemeClr val="tx1"/>
                </a:solidFill>
                <a:latin typeface="Calibri" charset="0"/>
              </a:defRPr>
            </a:lvl9pPr>
          </a:lstStyle>
          <a:p>
            <a:pPr eaLnBrk="1" hangingPunct="1">
              <a:spcBef>
                <a:spcPct val="0"/>
              </a:spcBef>
            </a:pPr>
            <a:fld id="{1C7DFF0C-1E17-0B45-82A8-7B907FF5219E}" type="slidenum">
              <a:rPr lang="de-DE" altLang="de-DE" sz="1400"/>
              <a:pPr eaLnBrk="1" hangingPunct="1">
                <a:spcBef>
                  <a:spcPct val="0"/>
                </a:spcBef>
              </a:pPr>
              <a:t>25</a:t>
            </a:fld>
            <a:endParaRPr lang="de-DE" altLang="de-DE" sz="1400"/>
          </a:p>
        </p:txBody>
      </p:sp>
    </p:spTree>
    <p:extLst>
      <p:ext uri="{BB962C8B-B14F-4D97-AF65-F5344CB8AC3E}">
        <p14:creationId xmlns:p14="http://schemas.microsoft.com/office/powerpoint/2010/main" val="1594870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fd18f4700_0_90:notes"/>
          <p:cNvSpPr txBox="1">
            <a:spLocks noGrp="1"/>
          </p:cNvSpPr>
          <p:nvPr>
            <p:ph type="body" idx="1"/>
          </p:nvPr>
        </p:nvSpPr>
        <p:spPr>
          <a:xfrm>
            <a:off x="709931" y="4861448"/>
            <a:ext cx="5679440" cy="4605576"/>
          </a:xfrm>
          <a:prstGeom prst="rect">
            <a:avLst/>
          </a:prstGeom>
          <a:noFill/>
          <a:ln>
            <a:noFill/>
          </a:ln>
        </p:spPr>
        <p:txBody>
          <a:bodyPr spcFirstLastPara="1" wrap="square" lIns="96649" tIns="48311" rIns="96649" bIns="48311"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Wir bei Plant-for-the-Planet pflanzen natürlich auch selber Bäume im Globalen Süden. Genauer gesagt auf unserer eigenen Pflanzfläche auf der Yucatán-Halbinsel in Mexiko. Wo das ist, seht ihr hier (rot-weißer Punkt).</a:t>
            </a:r>
          </a:p>
          <a:p>
            <a:pPr>
              <a:buSzPts val="1100"/>
            </a:pPr>
            <a:endParaRPr lang="de-DE" noProof="0" dirty="0"/>
          </a:p>
        </p:txBody>
      </p:sp>
      <p:sp>
        <p:nvSpPr>
          <p:cNvPr id="150" name="Google Shape;150;g8fd18f4700_0_9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fd18f4700_0_9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8fd18f4700_0_96: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Wir haben dort seit 2015 schon über 6,3 Millionen Bäume gepflanzt. Wir pflanzen 8 verschiedene heimische Baumarten, zum Beispiel den Trompetenbaum.</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Weil Mexiko in einer anderen Klimazone liegt, wachsen die Bäume dort sehr viel schneller, als sie es bei uns würden, und nehmen dadurch schneller mehr 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ea typeface="Calibri"/>
                <a:cs typeface="Calibri"/>
                <a:sym typeface="Calibri"/>
              </a:rPr>
              <a:t> auf.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Plant-for-the-Planet beschäftigt dort über 100 Mitarbeiter, die jeden Tag mit dem Pflanzen und Pflegen der Bäume beschäftigt sind. Mit unserem Pflanzprojekt können wir also viele Arbeitsplätze für die Bevölkerung vor Ort schaffen.</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buSzPts val="1100"/>
            </a:pPr>
            <a:endParaRPr lang="de-DE" noProof="0" dirty="0"/>
          </a:p>
        </p:txBody>
      </p:sp>
      <p:sp>
        <p:nvSpPr>
          <p:cNvPr id="158" name="Google Shape;158;g8fd18f4700_0_96: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27</a:t>
            </a:fld>
            <a:endParaRPr sz="140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fd18f4700_0_10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8fd18f4700_0_105: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Doch was nützt es uns, wenn wir unser Bestes geben und so viele Bäume wie möglich pflanzen, wenn andere Menschen nicht mitmachen? Alleine können wir es niemals schaffen, genug Bäume gegen die Erderwärmung zu pflanzen. </a:t>
            </a: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Auf unserer Pflanzfläche schaffen wir bis 2030 100 Millionen Bäume. Unser Ziel sind aber 1000 Milliarden Bäume. Weltweit brauchen wir deswegen noch weitere zehntausend Projekte wie unseres, um genug Bäume pflanzen zu können. </a:t>
            </a:r>
          </a:p>
          <a:p>
            <a:pPr>
              <a:buSzPts val="1100"/>
            </a:pPr>
            <a:endParaRPr lang="de-DE" sz="1300" dirty="0"/>
          </a:p>
        </p:txBody>
      </p:sp>
      <p:sp>
        <p:nvSpPr>
          <p:cNvPr id="168" name="Google Shape;168;g8fd18f4700_0_105: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28</a:t>
            </a:fld>
            <a:endParaRPr sz="140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fd18f4700_0_1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8fd18f4700_0_113: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Und es gibt auch schon viele Pflanzprojekte, die ein ähnliches Ziel verfolgen wie wir. Deswegen dachte sich einer unser Botschafter für Klimagerechtigkeit: Warum machen wir nicht eine App, um Pflanzorganisationen auf der ganzen Welt mit Menschen, die Bäume spenden möchten, zusammen zu bringen? Sagar hat die Idee mit Plant-for-the-Planet geteilt und alle fanden sie klasse.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Deswegen gibt es jetzt eine Pflanz-Plattform von Plant-for-the-Planet. Auf unserer Homepage und mit unserer App kann man sich die einzelnen Pflanz-Projekte anschauen und mit einem Klick Bäume spenden. Es ist also </a:t>
            </a:r>
            <a:r>
              <a:rPr lang="de-DE" sz="1200" kern="1200" dirty="0">
                <a:solidFill>
                  <a:schemeClr val="dk1"/>
                </a:solidFill>
                <a:latin typeface="+mn-lt"/>
                <a:cs typeface="Calibri"/>
              </a:rPr>
              <a:t>kinderleicht weltweit Bäume zu pflanzen. Ausreden wie „ich habe keinen Garten“ oder „ich weiß ja gar nicht, wie das geht“ zählen jetzt nicht mehr.</a:t>
            </a:r>
          </a:p>
          <a:p>
            <a:pPr>
              <a:buSzPts val="1100"/>
            </a:pPr>
            <a:endParaRPr lang="de-DE" sz="1300" dirty="0"/>
          </a:p>
        </p:txBody>
      </p:sp>
      <p:sp>
        <p:nvSpPr>
          <p:cNvPr id="177" name="Google Shape;177;g8fd18f4700_0_113: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29</a:t>
            </a:fld>
            <a:endParaRPr sz="140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Das sind tolle Farben und es sieht vielleicht schön aus, ist aber für uns Kinder und Jugendliche eine riesen Katastrophe. (</a:t>
            </a:r>
            <a:r>
              <a:rPr lang="de-DE" sz="1200" i="1" dirty="0"/>
              <a:t>ggfs. anpassen an Antworten aus dem Publikum</a:t>
            </a:r>
            <a:r>
              <a:rPr lang="de-DE" sz="1200" dirty="0"/>
              <a:t>)</a:t>
            </a:r>
          </a:p>
          <a:p>
            <a:r>
              <a:rPr lang="de-DE" sz="1200" dirty="0"/>
              <a:t> </a:t>
            </a:r>
          </a:p>
          <a:p>
            <a:r>
              <a:rPr lang="de-DE" sz="1200" dirty="0"/>
              <a:t>Auf dem Bild seht ihr die globale durchschnittliche Temperatur von 1850 bis 2017. Blau steht für eher kalte Temperaturen, rosa, rot bis hin zu braun für sehr warme Temperaturen.</a:t>
            </a:r>
          </a:p>
          <a:p>
            <a:r>
              <a:rPr lang="de-DE" sz="1200" dirty="0"/>
              <a:t> </a:t>
            </a:r>
          </a:p>
          <a:p>
            <a:r>
              <a:rPr lang="de-DE" sz="1200" dirty="0"/>
              <a:t>Man erkennt also eindeutig, dass die Temperaturen mit Beginn der Industrialisierung, also ab dem Zeitpunkt, wo Menschen angefangen haben mit Maschinen und Motoren zu arbeiten, immer mehr angestiegen sind und wir Menschen darauf einen großen Einfluss haben.</a:t>
            </a:r>
          </a:p>
          <a:p>
            <a:r>
              <a:rPr lang="de-DE" sz="1200" dirty="0"/>
              <a:t> </a:t>
            </a:r>
          </a:p>
          <a:p>
            <a:r>
              <a:rPr lang="de-DE" sz="1200" dirty="0"/>
              <a:t>Das hört und liest man auch immer öfter in den Nachrichten: es wird immer wärmer. Das klingt im ersten Moment ganz schön, wenn wir an unsere Sommerferien denken, aber ist es das wirklich? Und was bedeutet der Temperaturanstieg eigentlich für die Menschen auf der ganzen Welt?</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3</a:t>
            </a:fld>
            <a:endParaRPr lang="de-DE"/>
          </a:p>
        </p:txBody>
      </p:sp>
    </p:spTree>
    <p:extLst>
      <p:ext uri="{BB962C8B-B14F-4D97-AF65-F5344CB8AC3E}">
        <p14:creationId xmlns:p14="http://schemas.microsoft.com/office/powerpoint/2010/main" val="3498281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defTabSz="914400" rtl="0" eaLnBrk="1" latinLnBrk="0" hangingPunct="1"/>
            <a:r>
              <a:rPr lang="de-DE" sz="1200" kern="1200" dirty="0">
                <a:solidFill>
                  <a:schemeClr val="dk1"/>
                </a:solidFill>
                <a:latin typeface="+mn-lt"/>
                <a:cs typeface="Calibri"/>
              </a:rPr>
              <a:t>Aber die App kann noch mehr! </a:t>
            </a:r>
          </a:p>
          <a:p>
            <a:pPr algn="l" defTabSz="914400" rtl="0" eaLnBrk="1" latinLnBrk="0" hangingPunct="1"/>
            <a:r>
              <a:rPr lang="de-DE" sz="1200" kern="1200" dirty="0">
                <a:solidFill>
                  <a:schemeClr val="dk1"/>
                </a:solidFill>
                <a:latin typeface="+mn-lt"/>
                <a:cs typeface="Calibri"/>
              </a:rPr>
              <a:t>Zum Beispiel könnt ihr euch einen eigenen Baumzähler anlegen, so wie Paulina. Sie hat sich als Ziel gesetzt 1500 Bäume zu pflanzen und hat schon 204 Bäume geschafft!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Man kann übrigens nicht nur Bäume spenden, sondern auch welche zuhause pflanzen und dann in der App registrieren. Damit wächst euer Baumzähler genauso.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Und was ich total cool finde, ist dass man Bäume verschenken kann! Ihr könnt Freunden und Verwandten zum Geburtstag Bäume schenken oder ihr wünscht euch einfach selber Bäume zum Geburtstag. Das ist doch mal ein sinnvolles Geschenk!</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defRPr/>
            </a:pPr>
            <a:r>
              <a:rPr lang="de-DE" sz="1200" kern="1200" dirty="0">
                <a:solidFill>
                  <a:schemeClr val="dk1"/>
                </a:solidFill>
                <a:latin typeface="+mn-lt"/>
                <a:cs typeface="Calibri"/>
              </a:rPr>
              <a:t>Und natürlich kann man die Codes der Guten Schokolade auf seinem Baumzähler einlösen. Die Gute Schokolade kennt ihr noch nicht? Dann zeige ich sie euch:</a:t>
            </a:r>
          </a:p>
          <a:p>
            <a:endParaRPr lang="de-DE" dirty="0"/>
          </a:p>
        </p:txBody>
      </p:sp>
      <p:sp>
        <p:nvSpPr>
          <p:cNvPr id="4" name="Foliennummernplatzhalter 3"/>
          <p:cNvSpPr>
            <a:spLocks noGrp="1"/>
          </p:cNvSpPr>
          <p:nvPr>
            <p:ph type="sldNum" sz="quarter" idx="10"/>
          </p:nvPr>
        </p:nvSpPr>
        <p:spPr/>
        <p:txBody>
          <a:bodyPr/>
          <a:lstStyle/>
          <a:p>
            <a:fld id="{7E805B2C-EB82-4074-A0B0-BF54B697940E}" type="slidenum">
              <a:rPr lang="de-DE" smtClean="0"/>
              <a:t>30</a:t>
            </a:fld>
            <a:endParaRPr lang="de-DE"/>
          </a:p>
        </p:txBody>
      </p:sp>
    </p:spTree>
    <p:extLst>
      <p:ext uri="{BB962C8B-B14F-4D97-AF65-F5344CB8AC3E}">
        <p14:creationId xmlns:p14="http://schemas.microsoft.com/office/powerpoint/2010/main" val="4257089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fd18f4700_0_81:notes"/>
          <p:cNvSpPr txBox="1">
            <a:spLocks noGrp="1"/>
          </p:cNvSpPr>
          <p:nvPr>
            <p:ph type="body" idx="1"/>
          </p:nvPr>
        </p:nvSpPr>
        <p:spPr>
          <a:xfrm>
            <a:off x="709611" y="4860937"/>
            <a:ext cx="5680061" cy="4606919"/>
          </a:xfrm>
          <a:prstGeom prst="rect">
            <a:avLst/>
          </a:prstGeom>
          <a:noFill/>
          <a:ln>
            <a:noFill/>
          </a:ln>
        </p:spPr>
        <p:txBody>
          <a:bodyPr spcFirstLastPara="1" wrap="square" lIns="95132" tIns="95132" rIns="95132" bIns="95132" anchor="ctr" anchorCtr="0">
            <a:noAutofit/>
          </a:bodyPr>
          <a:lstStyle/>
          <a:p>
            <a:pPr algn="l" defTabSz="914400" rtl="0" eaLnBrk="1" latinLnBrk="0" hangingPunct="1">
              <a:buClr>
                <a:schemeClr val="dk1"/>
              </a:buClr>
              <a:buSzPts val="1200"/>
            </a:pPr>
            <a:r>
              <a:rPr lang="de-DE" sz="1200" kern="1200" dirty="0">
                <a:solidFill>
                  <a:schemeClr val="dk1"/>
                </a:solidFill>
                <a:latin typeface="+mn-lt"/>
                <a:ea typeface="Calibri"/>
                <a:cs typeface="Calibri"/>
                <a:sym typeface="Calibri"/>
              </a:rPr>
              <a:t>Damit das Bäume Pflanzen besonders lecker wird, haben wir unser eigenes Produkt entworfen: Die Gute Schokolade. </a:t>
            </a:r>
          </a:p>
          <a:p>
            <a:pPr algn="l" defTabSz="914400" rtl="0" eaLnBrk="1" latinLnBrk="0" hangingPunct="1">
              <a:buClr>
                <a:schemeClr val="dk1"/>
              </a:buClr>
              <a:buSzPts val="1200"/>
            </a:pPr>
            <a:endParaRPr lang="de-DE" sz="1200" kern="1200" dirty="0">
              <a:solidFill>
                <a:schemeClr val="dk1"/>
              </a:solidFill>
              <a:latin typeface="+mn-lt"/>
              <a:ea typeface="Calibri"/>
              <a:cs typeface="Calibri"/>
              <a:sym typeface="Calibri"/>
            </a:endParaRPr>
          </a:p>
          <a:p>
            <a:pPr algn="l" defTabSz="914400" rtl="0" eaLnBrk="1" latinLnBrk="0" hangingPunct="1">
              <a:buClr>
                <a:schemeClr val="dk1"/>
              </a:buClr>
              <a:buSzPts val="1200"/>
            </a:pPr>
            <a:r>
              <a:rPr lang="de-DE" sz="1200" kern="1200" dirty="0">
                <a:solidFill>
                  <a:schemeClr val="dk1"/>
                </a:solidFill>
                <a:latin typeface="+mn-lt"/>
                <a:ea typeface="Calibri"/>
                <a:cs typeface="Calibri"/>
                <a:sym typeface="Calibri"/>
              </a:rPr>
              <a:t>Das Besondere an unserer Schokolade ist, dass wir für fünf verkaufte Tafeln einen Baum pflanzen. Es wurden schon über 5 Millionen Bäume durch die Schokolade gespendet. Und jede Schokolade trägt einen Code, den man auf unserer Homepage oder unserer App einlösen kann. So kann man lecker Bäume pflanzen. </a:t>
            </a:r>
          </a:p>
          <a:p>
            <a:pPr algn="l" defTabSz="914400" rtl="0" eaLnBrk="1" latinLnBrk="0" hangingPunct="1">
              <a:buClr>
                <a:schemeClr val="dk1"/>
              </a:buClr>
              <a:buSzPts val="1200"/>
            </a:pPr>
            <a:endParaRPr lang="de-DE" sz="1200" kern="1200" dirty="0">
              <a:solidFill>
                <a:schemeClr val="dk1"/>
              </a:solidFill>
              <a:latin typeface="+mn-lt"/>
              <a:ea typeface="Calibri"/>
              <a:cs typeface="Calibri"/>
              <a:sym typeface="Calibri"/>
            </a:endParaRPr>
          </a:p>
          <a:p>
            <a:pPr algn="l" defTabSz="914400" rtl="0" eaLnBrk="1" latinLnBrk="0" hangingPunct="1">
              <a:buClr>
                <a:schemeClr val="dk1"/>
              </a:buClr>
              <a:buSzPts val="1200"/>
            </a:pPr>
            <a:r>
              <a:rPr lang="de-DE" sz="1200" kern="1200" dirty="0">
                <a:solidFill>
                  <a:schemeClr val="dk1"/>
                </a:solidFill>
                <a:latin typeface="+mn-lt"/>
                <a:ea typeface="Calibri"/>
                <a:cs typeface="Calibri"/>
                <a:sym typeface="Calibri"/>
              </a:rPr>
              <a:t>Übrigens ist diese Schokolade natürlich fair gehandelt und klimaneutral. </a:t>
            </a:r>
          </a:p>
          <a:p>
            <a:pPr algn="l" defTabSz="914400" rtl="0" eaLnBrk="1" latinLnBrk="0" hangingPunct="1">
              <a:buClr>
                <a:schemeClr val="dk1"/>
              </a:buClr>
              <a:buSzPts val="1200"/>
            </a:pPr>
            <a:r>
              <a:rPr lang="de-DE" sz="1200" kern="1200" dirty="0">
                <a:solidFill>
                  <a:schemeClr val="dk1"/>
                </a:solidFill>
                <a:latin typeface="+mn-lt"/>
                <a:ea typeface="Calibri"/>
                <a:cs typeface="Calibri"/>
                <a:sym typeface="Calibri"/>
              </a:rPr>
              <a:t>Und man kann sie super verschenken – jeder mag schließlich Schokolade.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buSzPts val="1100"/>
            </a:pPr>
            <a:endParaRPr lang="de-DE" noProof="0" dirty="0"/>
          </a:p>
        </p:txBody>
      </p:sp>
      <p:sp>
        <p:nvSpPr>
          <p:cNvPr id="140" name="Google Shape;140;g8fd18f4700_0_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735073" y="5440698"/>
            <a:ext cx="5883874" cy="5156403"/>
          </a:xfrm>
          <a:prstGeom prst="rect">
            <a:avLst/>
          </a:prstGeom>
          <a:noFill/>
          <a:ln>
            <a:noFill/>
          </a:ln>
        </p:spPr>
        <p:txBody>
          <a:bodyPr lIns="101051" tIns="101051" rIns="101051" bIns="101051" anchor="ctr" anchorCtr="0">
            <a:noAutofit/>
          </a:bodyPr>
          <a:lstStyle/>
          <a:p>
            <a:pPr algn="l" defTabSz="914400" rtl="0" eaLnBrk="1" latinLnBrk="0" hangingPunct="1"/>
            <a:r>
              <a:rPr lang="de-DE" sz="1200" kern="1200" dirty="0">
                <a:solidFill>
                  <a:schemeClr val="dk1"/>
                </a:solidFill>
                <a:latin typeface="+mn-lt"/>
                <a:cs typeface="Calibri"/>
              </a:rPr>
              <a:t>Wir haben sie vor ein paar Jahren auch mal verschenkt und auf eine lange Reise geschickt. Denn wir haben die Astronauten auf der Internationalen Raumstation gefragt, ob sie auch einmal die Gute Schokolade probieren wollen.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Kurz danach sind 12 Tafeln der Guten Schokolade an Bord einer Rakete zur Internationalen Raumstation geflogen.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EIN KLEINER BISS FÜR DIE CREW, EIN </a:t>
            </a:r>
            <a:r>
              <a:rPr lang="de-DE" sz="1200" kern="1200" dirty="0" err="1">
                <a:solidFill>
                  <a:schemeClr val="dk1"/>
                </a:solidFill>
                <a:latin typeface="+mn-lt"/>
                <a:cs typeface="Calibri"/>
              </a:rPr>
              <a:t>GROßER</a:t>
            </a:r>
            <a:r>
              <a:rPr lang="de-DE" sz="1200" kern="1200" dirty="0">
                <a:solidFill>
                  <a:schemeClr val="dk1"/>
                </a:solidFill>
                <a:latin typeface="+mn-lt"/>
                <a:cs typeface="Calibri"/>
              </a:rPr>
              <a:t> SCHRITT FÜR UNSERE BOTSCHAFT. </a:t>
            </a:r>
            <a:endParaRPr sz="1200" kern="1200" dirty="0">
              <a:solidFill>
                <a:schemeClr val="dk1"/>
              </a:solidFill>
              <a:latin typeface="+mn-lt"/>
              <a:cs typeface="Calibri"/>
            </a:endParaRPr>
          </a:p>
        </p:txBody>
      </p:sp>
      <p:sp>
        <p:nvSpPr>
          <p:cNvPr id="887" name="Shape 887"/>
          <p:cNvSpPr>
            <a:spLocks noGrp="1" noRot="1" noChangeAspect="1"/>
          </p:cNvSpPr>
          <p:nvPr>
            <p:ph type="sldImg" idx="2"/>
          </p:nvPr>
        </p:nvSpPr>
        <p:spPr>
          <a:xfrm>
            <a:off x="-139700" y="860425"/>
            <a:ext cx="7632700" cy="42941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fd18f4700_0_6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g8fd18f4700_0_65: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defRPr/>
            </a:pPr>
            <a:r>
              <a:rPr lang="de-DE" sz="1200" kern="1200" dirty="0">
                <a:solidFill>
                  <a:schemeClr val="dk1"/>
                </a:solidFill>
                <a:latin typeface="+mn-lt"/>
                <a:cs typeface="Calibri"/>
              </a:rPr>
              <a:t>Wir Kinder und Jugendliche von Plant-for-the-Planet pflanzen nicht nur Bäume, sondern haben noch ein weiteres Ziel: wir informieren andere Kinder und bilden sie ebenfalls zu Botschaftern für Klimagerechtigkeit aus. </a:t>
            </a:r>
            <a:r>
              <a:rPr lang="en-US" sz="1200" kern="1200" dirty="0">
                <a:solidFill>
                  <a:schemeClr val="dk1"/>
                </a:solidFill>
                <a:latin typeface="+mn-lt"/>
                <a:ea typeface="Calibri"/>
                <a:cs typeface="Calibri"/>
                <a:sym typeface="Calibri"/>
              </a:rPr>
              <a:t>Bei der </a:t>
            </a:r>
            <a:r>
              <a:rPr lang="en-US" sz="1200" kern="1200" dirty="0" err="1">
                <a:solidFill>
                  <a:schemeClr val="dk1"/>
                </a:solidFill>
                <a:latin typeface="+mn-lt"/>
                <a:ea typeface="Calibri"/>
                <a:cs typeface="Calibri"/>
                <a:sym typeface="Calibri"/>
              </a:rPr>
              <a:t>Klimakrise</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geht</a:t>
            </a:r>
            <a:r>
              <a:rPr lang="en-US" sz="1200" kern="1200" dirty="0">
                <a:solidFill>
                  <a:schemeClr val="dk1"/>
                </a:solidFill>
                <a:latin typeface="+mn-lt"/>
                <a:ea typeface="Calibri"/>
                <a:cs typeface="Calibri"/>
                <a:sym typeface="Calibri"/>
              </a:rPr>
              <a:t> es </a:t>
            </a:r>
            <a:r>
              <a:rPr lang="en-US" sz="1200" kern="1200" dirty="0" err="1">
                <a:solidFill>
                  <a:schemeClr val="dk1"/>
                </a:solidFill>
                <a:latin typeface="+mn-lt"/>
                <a:ea typeface="Calibri"/>
                <a:cs typeface="Calibri"/>
                <a:sym typeface="Calibri"/>
              </a:rPr>
              <a:t>nämlich</a:t>
            </a:r>
            <a:r>
              <a:rPr lang="en-US" sz="1200" kern="1200" dirty="0">
                <a:solidFill>
                  <a:schemeClr val="dk1"/>
                </a:solidFill>
                <a:latin typeface="+mn-lt"/>
                <a:ea typeface="Calibri"/>
                <a:cs typeface="Calibri"/>
                <a:sym typeface="Calibri"/>
              </a:rPr>
              <a:t> um</a:t>
            </a:r>
            <a:r>
              <a:rPr lang="en-US" sz="1200" b="1" kern="1200" dirty="0">
                <a:solidFill>
                  <a:schemeClr val="dk1"/>
                </a:solidFill>
                <a:latin typeface="+mn-lt"/>
                <a:ea typeface="Calibri"/>
                <a:cs typeface="Calibri"/>
                <a:sym typeface="Calibri"/>
              </a:rPr>
              <a:t> UNSERE </a:t>
            </a:r>
            <a:r>
              <a:rPr lang="en-US" sz="1200" kern="1200" dirty="0">
                <a:solidFill>
                  <a:schemeClr val="dk1"/>
                </a:solidFill>
                <a:latin typeface="+mn-lt"/>
                <a:ea typeface="Calibri"/>
                <a:cs typeface="Calibri"/>
                <a:sym typeface="Calibri"/>
              </a:rPr>
              <a:t>Zukunft. Die </a:t>
            </a:r>
            <a:r>
              <a:rPr lang="en-US" sz="1200" kern="1200" dirty="0" err="1">
                <a:solidFill>
                  <a:schemeClr val="dk1"/>
                </a:solidFill>
                <a:latin typeface="+mn-lt"/>
                <a:ea typeface="Calibri"/>
                <a:cs typeface="Calibri"/>
                <a:sym typeface="Calibri"/>
              </a:rPr>
              <a:t>Erwachsenen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haben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vielleicht</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noch</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dreißig</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oder</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vierzig</a:t>
            </a:r>
            <a:r>
              <a:rPr lang="en-US" sz="1200" kern="1200" dirty="0">
                <a:solidFill>
                  <a:schemeClr val="dk1"/>
                </a:solidFill>
                <a:latin typeface="+mn-lt"/>
                <a:ea typeface="Calibri"/>
                <a:cs typeface="Calibri"/>
                <a:sym typeface="Calibri"/>
              </a:rPr>
              <a:t> Jahre </a:t>
            </a:r>
            <a:r>
              <a:rPr lang="en-US" sz="1200" kern="1200" dirty="0" err="1">
                <a:solidFill>
                  <a:schemeClr val="dk1"/>
                </a:solidFill>
                <a:latin typeface="+mn-lt"/>
                <a:ea typeface="Calibri"/>
                <a:cs typeface="Calibri"/>
                <a:sym typeface="Calibri"/>
              </a:rPr>
              <a:t>zu</a:t>
            </a:r>
            <a:r>
              <a:rPr lang="en-US" sz="1200" kern="1200" dirty="0">
                <a:solidFill>
                  <a:schemeClr val="dk1"/>
                </a:solidFill>
                <a:latin typeface="+mn-lt"/>
                <a:ea typeface="Calibri"/>
                <a:cs typeface="Calibri"/>
                <a:sym typeface="Calibri"/>
              </a:rPr>
              <a:t> leben, </a:t>
            </a:r>
            <a:r>
              <a:rPr lang="en-US" sz="1200" kern="1200" dirty="0" err="1">
                <a:solidFill>
                  <a:schemeClr val="dk1"/>
                </a:solidFill>
                <a:latin typeface="+mn-lt"/>
                <a:ea typeface="Calibri"/>
                <a:cs typeface="Calibri"/>
                <a:sym typeface="Calibri"/>
              </a:rPr>
              <a:t>wir</a:t>
            </a:r>
            <a:r>
              <a:rPr lang="en-US" sz="1200" kern="1200" dirty="0">
                <a:solidFill>
                  <a:schemeClr val="dk1"/>
                </a:solidFill>
                <a:latin typeface="+mn-lt"/>
                <a:ea typeface="Calibri"/>
                <a:cs typeface="Calibri"/>
                <a:sym typeface="Calibri"/>
              </a:rPr>
              <a:t> Kinder </a:t>
            </a:r>
            <a:r>
              <a:rPr lang="en-US" sz="1200" kern="1200" dirty="0" err="1">
                <a:solidFill>
                  <a:schemeClr val="dk1"/>
                </a:solidFill>
                <a:latin typeface="+mn-lt"/>
                <a:ea typeface="Calibri"/>
                <a:cs typeface="Calibri"/>
                <a:sym typeface="Calibri"/>
              </a:rPr>
              <a:t>sind</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aber</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noch</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achtzig</a:t>
            </a:r>
            <a:r>
              <a:rPr lang="en-US" sz="1200" kern="1200" dirty="0">
                <a:solidFill>
                  <a:schemeClr val="dk1"/>
                </a:solidFill>
                <a:latin typeface="+mn-lt"/>
                <a:ea typeface="Calibri"/>
                <a:cs typeface="Calibri"/>
                <a:sym typeface="Calibri"/>
              </a:rPr>
              <a:t> Jahre auf der Welt und </a:t>
            </a:r>
            <a:r>
              <a:rPr lang="en-US" sz="1200" kern="1200" dirty="0" err="1">
                <a:solidFill>
                  <a:schemeClr val="dk1"/>
                </a:solidFill>
                <a:latin typeface="+mn-lt"/>
                <a:ea typeface="Calibri"/>
                <a:cs typeface="Calibri"/>
                <a:sym typeface="Calibri"/>
              </a:rPr>
              <a:t>müssen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mit</a:t>
            </a:r>
            <a:r>
              <a:rPr lang="en-US" sz="1200" kern="1200" dirty="0">
                <a:solidFill>
                  <a:schemeClr val="dk1"/>
                </a:solidFill>
                <a:latin typeface="+mn-lt"/>
                <a:ea typeface="Calibri"/>
                <a:cs typeface="Calibri"/>
                <a:sym typeface="Calibri"/>
              </a:rPr>
              <a:t> dem Klima leben, das die </a:t>
            </a:r>
            <a:r>
              <a:rPr lang="en-US" sz="1200" kern="1200" dirty="0" err="1">
                <a:solidFill>
                  <a:schemeClr val="dk1"/>
                </a:solidFill>
                <a:latin typeface="+mn-lt"/>
                <a:ea typeface="Calibri"/>
                <a:cs typeface="Calibri"/>
                <a:sym typeface="Calibri"/>
              </a:rPr>
              <a:t>Erwachsenen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uns</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hinterlassen</a:t>
            </a:r>
            <a:r>
              <a:rPr lang="en-US" sz="1200" kern="1200" dirty="0">
                <a:solidFill>
                  <a:schemeClr val="dk1"/>
                </a:solidFill>
                <a:latin typeface="+mn-lt"/>
                <a:ea typeface="Calibri"/>
                <a:cs typeface="Calibri"/>
                <a:sym typeface="Calibri"/>
              </a:rPr>
              <a:t>. </a:t>
            </a:r>
            <a:endParaRPr lang="de-DE" sz="1200" kern="1200" dirty="0">
              <a:solidFill>
                <a:schemeClr val="dk1"/>
              </a:solidFill>
              <a:latin typeface="+mn-lt"/>
              <a:cs typeface="Calibri"/>
            </a:endParaRPr>
          </a:p>
          <a:p>
            <a:pPr algn="l" defTabSz="914400" rtl="0" eaLnBrk="1" latinLnBrk="0" hangingPunct="1">
              <a:defRPr/>
            </a:pPr>
            <a:endParaRPr lang="en-US" sz="1200" kern="1200" dirty="0">
              <a:solidFill>
                <a:schemeClr val="dk1"/>
              </a:solidFill>
              <a:latin typeface="+mn-lt"/>
              <a:ea typeface="Calibri"/>
              <a:cs typeface="Calibri"/>
              <a:sym typeface="Calibri"/>
            </a:endParaRPr>
          </a:p>
          <a:p>
            <a:pPr algn="l" defTabSz="914400" rtl="0" eaLnBrk="1" latinLnBrk="0" hangingPunct="1">
              <a:defRPr/>
            </a:pPr>
            <a:r>
              <a:rPr lang="en-US" sz="1200" kern="1200" dirty="0" err="1">
                <a:solidFill>
                  <a:schemeClr val="dk1"/>
                </a:solidFill>
                <a:latin typeface="+mn-lt"/>
                <a:ea typeface="Calibri"/>
                <a:cs typeface="Calibri"/>
                <a:sym typeface="Calibri"/>
              </a:rPr>
              <a:t>Wir</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werden</a:t>
            </a:r>
            <a:r>
              <a:rPr lang="en-US" sz="1200" kern="1200" dirty="0">
                <a:solidFill>
                  <a:schemeClr val="dk1"/>
                </a:solidFill>
                <a:latin typeface="+mn-lt"/>
                <a:ea typeface="Calibri"/>
                <a:cs typeface="Calibri"/>
                <a:sym typeface="Calibri"/>
              </a:rPr>
              <a:t> auf </a:t>
            </a:r>
            <a:r>
              <a:rPr lang="en-US" sz="1200" kern="1200" dirty="0" err="1">
                <a:solidFill>
                  <a:schemeClr val="dk1"/>
                </a:solidFill>
                <a:latin typeface="+mn-lt"/>
                <a:ea typeface="Calibri"/>
                <a:cs typeface="Calibri"/>
                <a:sym typeface="Calibri"/>
              </a:rPr>
              <a:t>Akademien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zu</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Botschafter</a:t>
            </a:r>
            <a:r>
              <a:rPr lang="en-US" sz="1200" kern="1200" dirty="0">
                <a:solidFill>
                  <a:schemeClr val="dk1"/>
                </a:solidFill>
                <a:latin typeface="+mn-lt"/>
                <a:ea typeface="Calibri"/>
                <a:cs typeface="Calibri"/>
                <a:sym typeface="Calibri"/>
              </a:rPr>
              <a:t>*</a:t>
            </a:r>
            <a:r>
              <a:rPr lang="en-US" sz="1200" kern="1200" dirty="0" err="1">
                <a:solidFill>
                  <a:schemeClr val="dk1"/>
                </a:solidFill>
                <a:latin typeface="+mn-lt"/>
                <a:ea typeface="Calibri"/>
                <a:cs typeface="Calibri"/>
                <a:sym typeface="Calibri"/>
              </a:rPr>
              <a:t>innen</a:t>
            </a:r>
            <a:r>
              <a:rPr lang="en-US" sz="1200" kern="1200" dirty="0">
                <a:solidFill>
                  <a:schemeClr val="dk1"/>
                </a:solidFill>
                <a:latin typeface="+mn-lt"/>
                <a:ea typeface="Calibri"/>
                <a:cs typeface="Calibri"/>
                <a:sym typeface="Calibri"/>
              </a:rPr>
              <a:t> für </a:t>
            </a:r>
            <a:r>
              <a:rPr lang="en-US" sz="1200" kern="1200" dirty="0" err="1">
                <a:solidFill>
                  <a:schemeClr val="dk1"/>
                </a:solidFill>
                <a:latin typeface="+mn-lt"/>
                <a:ea typeface="Calibri"/>
                <a:cs typeface="Calibri"/>
                <a:sym typeface="Calibri"/>
              </a:rPr>
              <a:t>Klimagerechtigkeit</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ausgebildet</a:t>
            </a:r>
            <a:r>
              <a:rPr lang="en-US" sz="1200" kern="1200" dirty="0">
                <a:solidFill>
                  <a:schemeClr val="dk1"/>
                </a:solidFill>
                <a:latin typeface="+mn-lt"/>
                <a:ea typeface="Calibri"/>
                <a:cs typeface="Calibri"/>
                <a:sym typeface="Calibri"/>
              </a:rPr>
              <a:t>, um </a:t>
            </a:r>
            <a:r>
              <a:rPr lang="en-US" sz="1200" kern="1200" dirty="0" err="1">
                <a:solidFill>
                  <a:schemeClr val="dk1"/>
                </a:solidFill>
                <a:latin typeface="+mn-lt"/>
                <a:ea typeface="Calibri"/>
                <a:cs typeface="Calibri"/>
                <a:sym typeface="Calibri"/>
              </a:rPr>
              <a:t>uns</a:t>
            </a:r>
            <a:r>
              <a:rPr lang="en-US" sz="1200" kern="1200" dirty="0">
                <a:solidFill>
                  <a:schemeClr val="dk1"/>
                </a:solidFill>
                <a:latin typeface="+mn-lt"/>
                <a:ea typeface="Calibri"/>
                <a:cs typeface="Calibri"/>
                <a:sym typeface="Calibri"/>
              </a:rPr>
              <a:t> für </a:t>
            </a:r>
            <a:r>
              <a:rPr lang="en-US" sz="1200" kern="1200" dirty="0" err="1">
                <a:solidFill>
                  <a:schemeClr val="dk1"/>
                </a:solidFill>
                <a:latin typeface="+mn-lt"/>
                <a:ea typeface="Calibri"/>
                <a:cs typeface="Calibri"/>
                <a:sym typeface="Calibri"/>
              </a:rPr>
              <a:t>unsere</a:t>
            </a:r>
            <a:r>
              <a:rPr lang="en-US" sz="1200" kern="1200" dirty="0">
                <a:solidFill>
                  <a:schemeClr val="dk1"/>
                </a:solidFill>
                <a:latin typeface="+mn-lt"/>
                <a:ea typeface="Calibri"/>
                <a:cs typeface="Calibri"/>
                <a:sym typeface="Calibri"/>
              </a:rPr>
              <a:t> Zukunft stark </a:t>
            </a:r>
            <a:r>
              <a:rPr lang="en-US" sz="1200" kern="1200" dirty="0" err="1">
                <a:solidFill>
                  <a:schemeClr val="dk1"/>
                </a:solidFill>
                <a:latin typeface="+mn-lt"/>
                <a:ea typeface="Calibri"/>
                <a:cs typeface="Calibri"/>
                <a:sym typeface="Calibri"/>
              </a:rPr>
              <a:t>zu</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machen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Seit</a:t>
            </a:r>
            <a:r>
              <a:rPr lang="en-US" sz="1200" kern="1200" dirty="0">
                <a:solidFill>
                  <a:schemeClr val="dk1"/>
                </a:solidFill>
                <a:latin typeface="+mn-lt"/>
                <a:ea typeface="Calibri"/>
                <a:cs typeface="Calibri"/>
                <a:sym typeface="Calibri"/>
              </a:rPr>
              <a:t> 2007 </a:t>
            </a:r>
            <a:r>
              <a:rPr lang="en-US" sz="1200" kern="1200" dirty="0" err="1">
                <a:solidFill>
                  <a:schemeClr val="dk1"/>
                </a:solidFill>
                <a:latin typeface="+mn-lt"/>
                <a:ea typeface="Calibri"/>
                <a:cs typeface="Calibri"/>
                <a:sym typeface="Calibri"/>
              </a:rPr>
              <a:t>mischen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wir</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uns</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ein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indem</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wir</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Vorträge</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halten</a:t>
            </a:r>
            <a:r>
              <a:rPr lang="en-US" sz="1200" kern="1200" dirty="0">
                <a:solidFill>
                  <a:schemeClr val="dk1"/>
                </a:solidFill>
                <a:latin typeface="+mn-lt"/>
                <a:ea typeface="Calibri"/>
                <a:cs typeface="Calibri"/>
                <a:sym typeface="Calibri"/>
              </a:rPr>
              <a:t> und </a:t>
            </a:r>
            <a:r>
              <a:rPr lang="en-US" sz="1200" kern="1200" dirty="0" err="1">
                <a:solidFill>
                  <a:schemeClr val="dk1"/>
                </a:solidFill>
                <a:latin typeface="+mn-lt"/>
                <a:ea typeface="Calibri"/>
                <a:cs typeface="Calibri"/>
                <a:sym typeface="Calibri"/>
              </a:rPr>
              <a:t>mit</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Politikern</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diskutieren</a:t>
            </a:r>
            <a:r>
              <a:rPr lang="en-US" sz="1200" kern="1200" dirty="0">
                <a:solidFill>
                  <a:schemeClr val="dk1"/>
                </a:solidFill>
                <a:latin typeface="+mn-lt"/>
                <a:ea typeface="Calibri"/>
                <a:cs typeface="Calibri"/>
                <a:sym typeface="Calibri"/>
              </a:rPr>
              <a:t>.</a:t>
            </a:r>
          </a:p>
          <a:p>
            <a:pPr algn="l" defTabSz="914400" rtl="0" eaLnBrk="1" latinLnBrk="0" hangingPunct="1">
              <a:defRPr/>
            </a:pPr>
            <a:endParaRPr lang="en-US" sz="1200" kern="1200" dirty="0">
              <a:solidFill>
                <a:schemeClr val="dk1"/>
              </a:solidFill>
              <a:latin typeface="+mn-lt"/>
              <a:ea typeface="Calibri"/>
              <a:cs typeface="Calibri"/>
              <a:sym typeface="Calibri"/>
            </a:endParaRPr>
          </a:p>
          <a:p>
            <a:pPr algn="l" defTabSz="914400" rtl="0" eaLnBrk="1" latinLnBrk="0" hangingPunct="1">
              <a:defRPr/>
            </a:pPr>
            <a:r>
              <a:rPr lang="en-US" sz="1200" kern="1200" dirty="0" err="1">
                <a:solidFill>
                  <a:schemeClr val="dk1"/>
                </a:solidFill>
                <a:latin typeface="+mn-lt"/>
                <a:ea typeface="Calibri"/>
                <a:cs typeface="Calibri"/>
                <a:sym typeface="Calibri"/>
              </a:rPr>
              <a:t>Über</a:t>
            </a:r>
            <a:r>
              <a:rPr lang="en-US" sz="1200" kern="1200" dirty="0">
                <a:solidFill>
                  <a:schemeClr val="dk1"/>
                </a:solidFill>
                <a:latin typeface="+mn-lt"/>
                <a:ea typeface="Calibri"/>
                <a:cs typeface="Calibri"/>
                <a:sym typeface="Calibri"/>
              </a:rPr>
              <a:t> 91.000 </a:t>
            </a:r>
            <a:r>
              <a:rPr lang="en-US" sz="1200" kern="1200" dirty="0" err="1">
                <a:solidFill>
                  <a:schemeClr val="dk1"/>
                </a:solidFill>
                <a:latin typeface="+mn-lt"/>
                <a:ea typeface="Calibri"/>
                <a:cs typeface="Calibri"/>
                <a:sym typeface="Calibri"/>
              </a:rPr>
              <a:t>Botschafter</a:t>
            </a:r>
            <a:r>
              <a:rPr lang="en-US" sz="1200" kern="1200" dirty="0">
                <a:solidFill>
                  <a:schemeClr val="dk1"/>
                </a:solidFill>
                <a:latin typeface="+mn-lt"/>
                <a:ea typeface="Calibri"/>
                <a:cs typeface="Calibri"/>
                <a:sym typeface="Calibri"/>
              </a:rPr>
              <a:t>*</a:t>
            </a:r>
            <a:r>
              <a:rPr lang="en-US" sz="1200" kern="1200" dirty="0" err="1">
                <a:solidFill>
                  <a:schemeClr val="dk1"/>
                </a:solidFill>
                <a:latin typeface="+mn-lt"/>
                <a:ea typeface="Calibri"/>
                <a:cs typeface="Calibri"/>
                <a:sym typeface="Calibri"/>
              </a:rPr>
              <a:t>innen</a:t>
            </a:r>
            <a:r>
              <a:rPr lang="en-US" sz="1200" kern="1200" dirty="0">
                <a:solidFill>
                  <a:schemeClr val="dk1"/>
                </a:solidFill>
                <a:latin typeface="+mn-lt"/>
                <a:ea typeface="Calibri"/>
                <a:cs typeface="Calibri"/>
                <a:sym typeface="Calibri"/>
              </a:rPr>
              <a:t> für </a:t>
            </a:r>
            <a:r>
              <a:rPr lang="en-US" sz="1200" kern="1200" dirty="0" err="1">
                <a:solidFill>
                  <a:schemeClr val="dk1"/>
                </a:solidFill>
                <a:latin typeface="+mn-lt"/>
                <a:ea typeface="Calibri"/>
                <a:cs typeface="Calibri"/>
                <a:sym typeface="Calibri"/>
              </a:rPr>
              <a:t>Klimagerechtigkeit</a:t>
            </a:r>
            <a:r>
              <a:rPr lang="en-US" sz="1200" kern="1200" dirty="0">
                <a:solidFill>
                  <a:schemeClr val="dk1"/>
                </a:solidFill>
                <a:latin typeface="+mn-lt"/>
                <a:ea typeface="Calibri"/>
                <a:cs typeface="Calibri"/>
                <a:sym typeface="Calibri"/>
              </a:rPr>
              <a:t> </a:t>
            </a:r>
            <a:r>
              <a:rPr lang="en-US" sz="1200" kern="1200" dirty="0" err="1">
                <a:solidFill>
                  <a:schemeClr val="dk1"/>
                </a:solidFill>
                <a:latin typeface="+mn-lt"/>
                <a:ea typeface="Calibri"/>
                <a:cs typeface="Calibri"/>
                <a:sym typeface="Calibri"/>
              </a:rPr>
              <a:t>gibt</a:t>
            </a:r>
            <a:r>
              <a:rPr lang="en-US" sz="1200" kern="1200" dirty="0">
                <a:solidFill>
                  <a:schemeClr val="dk1"/>
                </a:solidFill>
                <a:latin typeface="+mn-lt"/>
                <a:ea typeface="Calibri"/>
                <a:cs typeface="Calibri"/>
                <a:sym typeface="Calibri"/>
              </a:rPr>
              <a:t> es </a:t>
            </a:r>
            <a:r>
              <a:rPr lang="en-US" sz="1200" kern="1200" dirty="0" err="1">
                <a:solidFill>
                  <a:schemeClr val="dk1"/>
                </a:solidFill>
                <a:latin typeface="+mn-lt"/>
                <a:ea typeface="Calibri"/>
                <a:cs typeface="Calibri"/>
                <a:sym typeface="Calibri"/>
              </a:rPr>
              <a:t>schon</a:t>
            </a:r>
            <a:r>
              <a:rPr lang="en-US" sz="1200" kern="1200" dirty="0">
                <a:solidFill>
                  <a:schemeClr val="dk1"/>
                </a:solidFill>
                <a:latin typeface="+mn-lt"/>
                <a:ea typeface="Calibri"/>
                <a:cs typeface="Calibri"/>
                <a:sym typeface="Calibri"/>
              </a:rPr>
              <a:t> in 75 </a:t>
            </a:r>
            <a:r>
              <a:rPr lang="en-US" sz="1200" kern="1200" dirty="0" err="1">
                <a:solidFill>
                  <a:schemeClr val="dk1"/>
                </a:solidFill>
                <a:latin typeface="+mn-lt"/>
                <a:ea typeface="Calibri"/>
                <a:cs typeface="Calibri"/>
                <a:sym typeface="Calibri"/>
              </a:rPr>
              <a:t>Ländern</a:t>
            </a:r>
            <a:r>
              <a:rPr lang="en-US" sz="1200" kern="1200" dirty="0">
                <a:solidFill>
                  <a:schemeClr val="dk1"/>
                </a:solidFill>
                <a:latin typeface="+mn-lt"/>
                <a:ea typeface="Calibri"/>
                <a:cs typeface="Calibri"/>
                <a:sym typeface="Calibri"/>
              </a:rPr>
              <a:t> der Welt!</a:t>
            </a:r>
          </a:p>
          <a:p>
            <a:pPr algn="l" defTabSz="914400" rtl="0" eaLnBrk="1" latinLnBrk="0" hangingPunct="1"/>
            <a:endParaRPr lang="de-DE" sz="1200" kern="1200" dirty="0">
              <a:solidFill>
                <a:schemeClr val="dk1"/>
              </a:solidFill>
              <a:latin typeface="+mn-lt"/>
              <a:cs typeface="Calibri"/>
            </a:endParaRPr>
          </a:p>
          <a:p>
            <a:pPr>
              <a:buSzPts val="1100"/>
            </a:pPr>
            <a:endParaRPr lang="de-DE" sz="1300" dirty="0"/>
          </a:p>
          <a:p>
            <a:pPr>
              <a:buSzPts val="1100"/>
            </a:pPr>
            <a:endParaRPr lang="en-DE" sz="1300" dirty="0"/>
          </a:p>
          <a:p>
            <a:pPr>
              <a:buSzPts val="1100"/>
            </a:pPr>
            <a:endParaRPr sz="1300" dirty="0"/>
          </a:p>
        </p:txBody>
      </p:sp>
      <p:sp>
        <p:nvSpPr>
          <p:cNvPr id="123" name="Google Shape;123;g8fd18f4700_0_65: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33</a:t>
            </a:fld>
            <a:endParaRPr sz="1400">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fd18f4700_0_5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8fd18f4700_0_52: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chemeClr val="dk1"/>
              </a:buClr>
              <a:buSzPts val="1100"/>
              <a:defRPr/>
            </a:pPr>
            <a:r>
              <a:rPr lang="de-DE" sz="1200" kern="1200" dirty="0">
                <a:solidFill>
                  <a:schemeClr val="dk1"/>
                </a:solidFill>
                <a:latin typeface="+mn-lt"/>
                <a:cs typeface="Calibri"/>
              </a:rPr>
              <a:t>Eine Akademie fängt damit an, dass ein anderer Botschafter, der schon einmal bei einer Akademie ausgebildet worden ist, einen Vortrag hält. Einen Vortrag über die Klimakrise und auch über die weltweite Gerechtigkeitskrise. </a:t>
            </a:r>
          </a:p>
          <a:p>
            <a:pPr algn="l" defTabSz="914400" rtl="0" eaLnBrk="1" latinLnBrk="0" hangingPunct="1">
              <a:buClr>
                <a:schemeClr val="dk1"/>
              </a:buClr>
              <a:buSzPts val="1100"/>
              <a:defRPr/>
            </a:pPr>
            <a:endParaRPr lang="de-DE" sz="1200" kern="1200" dirty="0">
              <a:solidFill>
                <a:schemeClr val="dk1"/>
              </a:solidFill>
              <a:latin typeface="+mn-lt"/>
              <a:cs typeface="Calibri"/>
            </a:endParaRPr>
          </a:p>
          <a:p>
            <a:pPr algn="l" defTabSz="914400" rtl="0" eaLnBrk="1" latinLnBrk="0" hangingPunct="1">
              <a:buClr>
                <a:schemeClr val="dk1"/>
              </a:buClr>
              <a:buSzPts val="1100"/>
              <a:defRPr/>
            </a:pPr>
            <a:endParaRPr lang="de-DE" sz="1200" kern="1200" dirty="0">
              <a:solidFill>
                <a:schemeClr val="dk1"/>
              </a:solidFill>
              <a:latin typeface="+mn-lt"/>
              <a:cs typeface="Calibri"/>
            </a:endParaRPr>
          </a:p>
          <a:p>
            <a:pPr algn="l" defTabSz="914400" rtl="0" eaLnBrk="1" latinLnBrk="0" hangingPunct="1">
              <a:buClr>
                <a:schemeClr val="dk1"/>
              </a:buClr>
              <a:buSzPts val="1100"/>
              <a:defRPr/>
            </a:pPr>
            <a:endParaRPr lang="de-DE" sz="1200" kern="1200" dirty="0">
              <a:solidFill>
                <a:schemeClr val="dk1"/>
              </a:solidFill>
              <a:latin typeface="+mn-lt"/>
              <a:cs typeface="Calibri"/>
            </a:endParaRPr>
          </a:p>
          <a:p>
            <a:pPr>
              <a:buClr>
                <a:schemeClr val="dk1"/>
              </a:buClr>
              <a:buSzPts val="1100"/>
            </a:pPr>
            <a:endParaRPr dirty="0">
              <a:solidFill>
                <a:schemeClr val="dk2"/>
              </a:solidFill>
            </a:endParaRPr>
          </a:p>
        </p:txBody>
      </p:sp>
      <p:sp>
        <p:nvSpPr>
          <p:cNvPr id="108" name="Google Shape;108;g8fd18f4700_0_52: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34</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71663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de-DE" sz="1200" kern="1200" dirty="0">
                <a:solidFill>
                  <a:schemeClr val="dk1"/>
                </a:solidFill>
                <a:latin typeface="+mn-lt"/>
                <a:cs typeface="Calibri"/>
              </a:rPr>
              <a:t>Beim Weltspiel erfahren wir wie die Bevölkerung, der Wohlstand und der 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cs typeface="Calibri"/>
              </a:rPr>
              <a:t>-Ausstroß auf der Erde verteilt sind und wie sie miteinander zusammenhängen</a:t>
            </a:r>
            <a:r>
              <a:rPr lang="de-DE" sz="1300" dirty="0">
                <a:solidFill>
                  <a:schemeClr val="tx1">
                    <a:lumMod val="50000"/>
                    <a:lumOff val="50000"/>
                  </a:schemeClr>
                </a:solidFill>
                <a:cs typeface="Arial" pitchFamily="34" charset="0"/>
              </a:rPr>
              <a:t>. </a:t>
            </a:r>
            <a:endParaRPr lang="de-DE" dirty="0"/>
          </a:p>
        </p:txBody>
      </p:sp>
      <p:sp>
        <p:nvSpPr>
          <p:cNvPr id="4" name="Slide Number Placeholder 3"/>
          <p:cNvSpPr>
            <a:spLocks noGrp="1"/>
          </p:cNvSpPr>
          <p:nvPr>
            <p:ph type="sldNum" sz="quarter" idx="5"/>
          </p:nvPr>
        </p:nvSpPr>
        <p:spPr/>
        <p:txBody>
          <a:bodyPr/>
          <a:lstStyle/>
          <a:p>
            <a:fld id="{BABE2A96-9548-4F65-8C1F-2BBF1F7936AA}" type="slidenum">
              <a:rPr lang="de-DE" smtClean="0"/>
              <a:t>35</a:t>
            </a:fld>
            <a:endParaRPr lang="de-DE"/>
          </a:p>
        </p:txBody>
      </p:sp>
    </p:spTree>
    <p:extLst>
      <p:ext uri="{BB962C8B-B14F-4D97-AF65-F5344CB8AC3E}">
        <p14:creationId xmlns:p14="http://schemas.microsoft.com/office/powerpoint/2010/main" val="4029139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rtl="0" eaLnBrk="1" latinLnBrk="0" hangingPunct="1">
              <a:defRPr/>
            </a:pPr>
            <a:r>
              <a:rPr lang="de-DE" sz="1200" kern="1200" dirty="0">
                <a:solidFill>
                  <a:schemeClr val="dk1"/>
                </a:solidFill>
                <a:latin typeface="+mn-lt"/>
                <a:cs typeface="Calibri"/>
              </a:rPr>
              <a:t>Danach üben wir alle selber Vorträge zu halten. Damit wir die Botschaft verbreiten können, in unseren Klassen, in anderen Klassen und anderen Schulen und auch vor Erwachsenen. </a:t>
            </a:r>
          </a:p>
          <a:p>
            <a:endParaRPr lang="de-DE" dirty="0"/>
          </a:p>
        </p:txBody>
      </p:sp>
      <p:sp>
        <p:nvSpPr>
          <p:cNvPr id="4" name="Slide Number Placeholder 3"/>
          <p:cNvSpPr>
            <a:spLocks noGrp="1"/>
          </p:cNvSpPr>
          <p:nvPr>
            <p:ph type="sldNum" sz="quarter" idx="5"/>
          </p:nvPr>
        </p:nvSpPr>
        <p:spPr/>
        <p:txBody>
          <a:bodyPr/>
          <a:lstStyle/>
          <a:p>
            <a:fld id="{BABE2A96-9548-4F65-8C1F-2BBF1F7936AA}" type="slidenum">
              <a:rPr lang="de-DE" smtClean="0"/>
              <a:t>36</a:t>
            </a:fld>
            <a:endParaRPr lang="de-DE"/>
          </a:p>
        </p:txBody>
      </p:sp>
    </p:spTree>
    <p:extLst>
      <p:ext uri="{BB962C8B-B14F-4D97-AF65-F5344CB8AC3E}">
        <p14:creationId xmlns:p14="http://schemas.microsoft.com/office/powerpoint/2010/main" val="2849279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fd18f4700_0_5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8fd18f4700_0_52: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chemeClr val="dk1"/>
              </a:buClr>
              <a:buSzPts val="1100"/>
              <a:defRPr/>
            </a:pPr>
            <a:r>
              <a:rPr lang="de-DE" sz="1200" kern="1200" dirty="0">
                <a:solidFill>
                  <a:schemeClr val="dk1"/>
                </a:solidFill>
                <a:latin typeface="+mn-lt"/>
                <a:cs typeface="Calibri"/>
              </a:rPr>
              <a:t>Und dann pflanzen wir natürlich bei all diesen Akademien auch Bäume. </a:t>
            </a:r>
          </a:p>
          <a:p>
            <a:pPr>
              <a:buClr>
                <a:schemeClr val="dk1"/>
              </a:buClr>
              <a:buSzPts val="1100"/>
            </a:pPr>
            <a:endParaRPr dirty="0">
              <a:solidFill>
                <a:schemeClr val="dk2"/>
              </a:solidFill>
            </a:endParaRPr>
          </a:p>
        </p:txBody>
      </p:sp>
      <p:sp>
        <p:nvSpPr>
          <p:cNvPr id="108" name="Google Shape;108;g8fd18f4700_0_52: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37</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69991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fd18f4700_0_5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8fd18f4700_0_52: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chemeClr val="dk1"/>
              </a:buClr>
              <a:buSzPts val="1100"/>
              <a:defRPr/>
            </a:pPr>
            <a:r>
              <a:rPr lang="de-DE" sz="1200" kern="1200" dirty="0">
                <a:solidFill>
                  <a:schemeClr val="dk1"/>
                </a:solidFill>
                <a:latin typeface="+mn-lt"/>
                <a:cs typeface="Calibri"/>
              </a:rPr>
              <a:t>Und wir sammeln Ideen zu verschiedenen Fragen, zum Beispiel: Wie kriegen wir andere Kinder und Jugendliche dazu, dass sie mitmachen? Oder wie kriegen wir Medien, also Zeitung, Fernsehen, Radio dazu, dass sie über uns berichten? Wie organisieren wir zum Beispiel eine Pflanzaktion?</a:t>
            </a:r>
          </a:p>
          <a:p>
            <a:pPr algn="l" defTabSz="914400" rtl="0" eaLnBrk="1" latinLnBrk="0" hangingPunct="1">
              <a:buClr>
                <a:schemeClr val="dk1"/>
              </a:buClr>
              <a:buSzPts val="1100"/>
            </a:pPr>
            <a:endParaRPr lang="de-DE" sz="1200" kern="1200" dirty="0">
              <a:solidFill>
                <a:schemeClr val="dk1"/>
              </a:solidFill>
              <a:latin typeface="+mn-lt"/>
              <a:cs typeface="Calibri"/>
            </a:endParaRPr>
          </a:p>
          <a:p>
            <a:pPr algn="l" defTabSz="914400" rtl="0" eaLnBrk="1" latinLnBrk="0" hangingPunct="1">
              <a:buClr>
                <a:schemeClr val="dk1"/>
              </a:buClr>
              <a:buSzPts val="1100"/>
              <a:defRPr/>
            </a:pPr>
            <a:r>
              <a:rPr lang="de-DE" sz="1200" kern="1200" dirty="0">
                <a:solidFill>
                  <a:schemeClr val="dk1"/>
                </a:solidFill>
                <a:latin typeface="+mn-lt"/>
                <a:cs typeface="Calibri"/>
              </a:rPr>
              <a:t>Danach sammeln wir Ideen, was wir selbst in unseren Schulen machen wollen. Wie viele Bäume wir pflanzen wollen oder wo wir überall Vorträge halten wollen. </a:t>
            </a:r>
          </a:p>
          <a:p>
            <a:pPr>
              <a:buClr>
                <a:schemeClr val="dk1"/>
              </a:buClr>
              <a:buSzPts val="1100"/>
            </a:pPr>
            <a:endParaRPr dirty="0">
              <a:solidFill>
                <a:schemeClr val="dk2"/>
              </a:solidFill>
            </a:endParaRPr>
          </a:p>
        </p:txBody>
      </p:sp>
      <p:sp>
        <p:nvSpPr>
          <p:cNvPr id="108" name="Google Shape;108;g8fd18f4700_0_52: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38</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51247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fd18f4700_0_5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8fd18f4700_0_52: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chemeClr val="dk2"/>
              </a:buClr>
              <a:buSzPts val="1200"/>
              <a:defRPr/>
            </a:pPr>
            <a:r>
              <a:rPr lang="de-DE" sz="1200" kern="1200" dirty="0">
                <a:solidFill>
                  <a:schemeClr val="dk1"/>
                </a:solidFill>
                <a:latin typeface="+mn-lt"/>
                <a:cs typeface="Calibri"/>
              </a:rPr>
              <a:t>Am Ende der Akademie präsentieren wir dann diese Pläne vor den anderen Kindern und Jugendlichen. </a:t>
            </a:r>
          </a:p>
          <a:p>
            <a:pPr>
              <a:buClr>
                <a:schemeClr val="dk2"/>
              </a:buClr>
              <a:buSzPts val="1200"/>
            </a:pPr>
            <a:endParaRPr dirty="0">
              <a:solidFill>
                <a:schemeClr val="dk2"/>
              </a:solidFill>
            </a:endParaRPr>
          </a:p>
        </p:txBody>
      </p:sp>
      <p:sp>
        <p:nvSpPr>
          <p:cNvPr id="108" name="Google Shape;108;g8fd18f4700_0_52: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39</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98285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a:t>Die</a:t>
            </a:r>
            <a:r>
              <a:rPr lang="de-DE" baseline="0" noProof="0" dirty="0"/>
              <a:t>ser Temperaturanstieg hat katastrophale Folgen, wie ihr hier sehen könnt.</a:t>
            </a:r>
            <a:endParaRPr lang="de-DE" noProof="0" dirty="0"/>
          </a:p>
          <a:p>
            <a:r>
              <a:rPr lang="de-DE" noProof="0" dirty="0"/>
              <a:t>Das</a:t>
            </a:r>
            <a:r>
              <a:rPr lang="de-DE" baseline="0" noProof="0" dirty="0"/>
              <a:t> linke Foto wurde in Bangladesch aufgenommen. In manchen Regionen der Erde gibt es immer öfter Überschwemmungen.</a:t>
            </a:r>
            <a:endParaRPr lang="de-DE" sz="1300" dirty="0">
              <a:latin typeface="Arial" panose="020B0604020202020204" pitchFamily="34" charset="0"/>
              <a:cs typeface="Arial" panose="020B0604020202020204" pitchFamily="34" charset="0"/>
            </a:endParaRPr>
          </a:p>
          <a:p>
            <a:pPr defTabSz="990454">
              <a:defRPr/>
            </a:pPr>
            <a:r>
              <a:rPr lang="de-DE" sz="1200" kern="1200" baseline="0" dirty="0">
                <a:solidFill>
                  <a:schemeClr val="tx1"/>
                </a:solidFill>
                <a:latin typeface="+mn-lt"/>
                <a:ea typeface="+mn-ea"/>
                <a:cs typeface="+mn-cs"/>
              </a:rPr>
              <a:t>In anderen Regionen hingegen werden die Dürren schlimmer, wie z.B. hier rechts in China. </a:t>
            </a:r>
          </a:p>
          <a:p>
            <a:pPr defTabSz="990454">
              <a:defRPr/>
            </a:pPr>
            <a:endParaRPr lang="de-DE" sz="13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BABE2A96-9548-4F65-8C1F-2BBF1F7936AA}" type="slidenum">
              <a:rPr lang="de-DE" smtClean="0"/>
              <a:t>4</a:t>
            </a:fld>
            <a:endParaRPr lang="de-DE"/>
          </a:p>
        </p:txBody>
      </p:sp>
    </p:spTree>
    <p:extLst>
      <p:ext uri="{BB962C8B-B14F-4D97-AF65-F5344CB8AC3E}">
        <p14:creationId xmlns:p14="http://schemas.microsoft.com/office/powerpoint/2010/main" val="2203632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fd18f4700_0_5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8fd18f4700_0_52: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chemeClr val="dk1"/>
              </a:buClr>
              <a:buSzPts val="1100"/>
              <a:defRPr/>
            </a:pPr>
            <a:r>
              <a:rPr lang="de-DE" sz="1200" kern="1200" dirty="0">
                <a:solidFill>
                  <a:schemeClr val="dk1"/>
                </a:solidFill>
                <a:latin typeface="+mn-lt"/>
                <a:cs typeface="Calibri"/>
              </a:rPr>
              <a:t>Und jeder bekommt dann eine Urkunde als Botschafter für Klimagerechtigkeit. </a:t>
            </a:r>
          </a:p>
          <a:p>
            <a:pPr>
              <a:buClr>
                <a:schemeClr val="dk1"/>
              </a:buClr>
              <a:buSzPts val="1100"/>
            </a:pPr>
            <a:endParaRPr dirty="0">
              <a:solidFill>
                <a:schemeClr val="dk2"/>
              </a:solidFill>
            </a:endParaRPr>
          </a:p>
        </p:txBody>
      </p:sp>
      <p:sp>
        <p:nvSpPr>
          <p:cNvPr id="108" name="Google Shape;108;g8fd18f4700_0_52: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40</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768050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lienbildplatzhalter 1"/>
          <p:cNvSpPr>
            <a:spLocks noGrp="1" noRot="1" noChangeAspect="1" noTextEdit="1"/>
          </p:cNvSpPr>
          <p:nvPr>
            <p:ph type="sldImg"/>
          </p:nvPr>
        </p:nvSpPr>
        <p:spPr bwMode="auto">
          <a:xfrm>
            <a:off x="-503238" y="930275"/>
            <a:ext cx="8291513" cy="466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4691" name="Notizenplatzhalter 2"/>
          <p:cNvSpPr>
            <a:spLocks noGrp="1"/>
          </p:cNvSpPr>
          <p:nvPr>
            <p:ph type="body" idx="1"/>
          </p:nvPr>
        </p:nvSpPr>
        <p:spPr bwMode="auto">
          <a:xfrm>
            <a:off x="728121" y="5906364"/>
            <a:ext cx="5828207" cy="55977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defTabSz="914400" rtl="0" eaLnBrk="1" latinLnBrk="0" hangingPunct="1">
              <a:defRPr/>
            </a:pPr>
            <a:r>
              <a:rPr lang="de-DE" sz="1200" kern="1200" dirty="0">
                <a:solidFill>
                  <a:schemeClr val="dk1"/>
                </a:solidFill>
                <a:latin typeface="+mn-lt"/>
                <a:cs typeface="Calibri"/>
              </a:rPr>
              <a:t>Wenn wir ausgebildete Botschafter*innen für Klimagerechtigkeit sind, ist unsere wichtigste Aufgabe Vorträge über die Klimakrise zu halten und zu erklären, warum Bäume ein wichtiger Zeitjoker für uns sind. So wie ich das mache, zum Beispiel auf Stadtfesten oder in meiner Schule. Die Vortragsfolien und den Text findet man auf der Plant-</a:t>
            </a:r>
            <a:r>
              <a:rPr lang="de-DE" sz="1200" kern="1200" dirty="0" err="1">
                <a:solidFill>
                  <a:schemeClr val="dk1"/>
                </a:solidFill>
                <a:latin typeface="+mn-lt"/>
                <a:cs typeface="Calibri"/>
              </a:rPr>
              <a:t>for</a:t>
            </a:r>
            <a:r>
              <a:rPr lang="de-DE" sz="1200" kern="1200" dirty="0">
                <a:solidFill>
                  <a:schemeClr val="dk1"/>
                </a:solidFill>
                <a:latin typeface="+mn-lt"/>
                <a:cs typeface="Calibri"/>
              </a:rPr>
              <a:t>-</a:t>
            </a:r>
            <a:r>
              <a:rPr lang="de-DE" sz="1200" kern="1200" dirty="0" err="1">
                <a:solidFill>
                  <a:schemeClr val="dk1"/>
                </a:solidFill>
                <a:latin typeface="+mn-lt"/>
                <a:cs typeface="Calibri"/>
              </a:rPr>
              <a:t>the</a:t>
            </a:r>
            <a:r>
              <a:rPr lang="de-DE" sz="1200" kern="1200" dirty="0">
                <a:solidFill>
                  <a:schemeClr val="dk1"/>
                </a:solidFill>
                <a:latin typeface="+mn-lt"/>
                <a:cs typeface="Calibri"/>
              </a:rPr>
              <a:t>-Planet Website und Infomaterial kann man jederzeit im Plant-</a:t>
            </a:r>
            <a:r>
              <a:rPr lang="de-DE" sz="1200" kern="1200" dirty="0" err="1">
                <a:solidFill>
                  <a:schemeClr val="dk1"/>
                </a:solidFill>
                <a:latin typeface="+mn-lt"/>
                <a:cs typeface="Calibri"/>
              </a:rPr>
              <a:t>for</a:t>
            </a:r>
            <a:r>
              <a:rPr lang="de-DE" sz="1200" kern="1200" dirty="0">
                <a:solidFill>
                  <a:schemeClr val="dk1"/>
                </a:solidFill>
                <a:latin typeface="+mn-lt"/>
                <a:cs typeface="Calibri"/>
              </a:rPr>
              <a:t>-</a:t>
            </a:r>
            <a:r>
              <a:rPr lang="de-DE" sz="1200" kern="1200" dirty="0" err="1">
                <a:solidFill>
                  <a:schemeClr val="dk1"/>
                </a:solidFill>
                <a:latin typeface="+mn-lt"/>
                <a:cs typeface="Calibri"/>
              </a:rPr>
              <a:t>the</a:t>
            </a:r>
            <a:r>
              <a:rPr lang="de-DE" sz="1200" kern="1200" dirty="0">
                <a:solidFill>
                  <a:schemeClr val="dk1"/>
                </a:solidFill>
                <a:latin typeface="+mn-lt"/>
                <a:cs typeface="Calibri"/>
              </a:rPr>
              <a:t>-Planet Büro kostenfrei bestellen. So kann jeder mitmachen, dem das Thema wichtig ist, also auch du. </a:t>
            </a:r>
            <a:endParaRPr lang="de-DE" altLang="de-DE" sz="1200" kern="1200" noProof="0" dirty="0">
              <a:solidFill>
                <a:schemeClr val="dk1"/>
              </a:solidFill>
              <a:latin typeface="+mn-lt"/>
              <a:ea typeface="Arial" charset="0"/>
              <a:cs typeface="Calibri"/>
            </a:endParaRPr>
          </a:p>
          <a:p>
            <a:pPr algn="l" defTabSz="914400" rtl="0" eaLnBrk="1" latinLnBrk="0" hangingPunct="1"/>
            <a:endParaRPr lang="de-DE" altLang="de-DE" sz="1200" kern="1200" noProof="0" dirty="0">
              <a:solidFill>
                <a:schemeClr val="dk1"/>
              </a:solidFill>
              <a:latin typeface="+mn-lt"/>
              <a:ea typeface="Arial" charset="0"/>
              <a:cs typeface="Calibri"/>
            </a:endParaRPr>
          </a:p>
          <a:p>
            <a:pPr algn="l" defTabSz="914400" rtl="0" eaLnBrk="1" latinLnBrk="0" hangingPunct="1"/>
            <a:r>
              <a:rPr lang="de-DE" altLang="de-DE" sz="1200" kern="1200" noProof="0" dirty="0">
                <a:solidFill>
                  <a:schemeClr val="dk1"/>
                </a:solidFill>
                <a:latin typeface="+mn-lt"/>
                <a:ea typeface="Arial" charset="0"/>
                <a:cs typeface="Calibri"/>
              </a:rPr>
              <a:t>Auch andere Kinder und Jugendliche hatten schon große Auftritte: Hier sieht man z.B. die 12-jährige Jana. Sie ist wie wir Botschafterin für Klimagerechtigkeit und hat bei einer großen Konferenz direkt nach dem Chef der Deutschen Bank und dem Ministerpräsidenten von Nordrhein-Westfalen gesprochen.</a:t>
            </a:r>
          </a:p>
          <a:p>
            <a:pPr algn="l" defTabSz="914400" rtl="0" eaLnBrk="1" latinLnBrk="0" hangingPunct="1"/>
            <a:r>
              <a:rPr lang="de-DE" altLang="de-DE" sz="1200" kern="1200" noProof="0" dirty="0">
                <a:solidFill>
                  <a:schemeClr val="dk1"/>
                </a:solidFill>
                <a:latin typeface="+mn-lt"/>
                <a:ea typeface="Arial" charset="0"/>
                <a:cs typeface="Calibri"/>
              </a:rPr>
              <a:t>Die Zeitungen haben danach nicht von den mächtigen Leuten gesprochen. Stattdessen haben sie gesagt, dass Jana alle anderen in den Schatten gestellt hat. Diese Beispiele zeigen uns immer wieder, dass man uns zuhört!</a:t>
            </a:r>
          </a:p>
        </p:txBody>
      </p:sp>
      <p:sp>
        <p:nvSpPr>
          <p:cNvPr id="114692" name="Foliennummernplatzhalter 3"/>
          <p:cNvSpPr>
            <a:spLocks noGrp="1"/>
          </p:cNvSpPr>
          <p:nvPr>
            <p:ph type="sldNum" sz="quarter" idx="5"/>
          </p:nvPr>
        </p:nvSpPr>
        <p:spPr bwMode="auto">
          <a:xfrm>
            <a:off x="4126007" y="11812726"/>
            <a:ext cx="3156811" cy="6211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charset="0"/>
              </a:defRPr>
            </a:lvl1pPr>
            <a:lvl2pPr marL="804763" indent="-309524" eaLnBrk="0" hangingPunct="0">
              <a:spcBef>
                <a:spcPct val="30000"/>
              </a:spcBef>
              <a:defRPr sz="1300">
                <a:solidFill>
                  <a:schemeClr val="tx1"/>
                </a:solidFill>
                <a:latin typeface="Calibri" charset="0"/>
              </a:defRPr>
            </a:lvl2pPr>
            <a:lvl3pPr marL="1238098" indent="-247620" eaLnBrk="0" hangingPunct="0">
              <a:spcBef>
                <a:spcPct val="30000"/>
              </a:spcBef>
              <a:defRPr sz="1300">
                <a:solidFill>
                  <a:schemeClr val="tx1"/>
                </a:solidFill>
                <a:latin typeface="Calibri" charset="0"/>
              </a:defRPr>
            </a:lvl3pPr>
            <a:lvl4pPr marL="1733337" indent="-247620" eaLnBrk="0" hangingPunct="0">
              <a:spcBef>
                <a:spcPct val="30000"/>
              </a:spcBef>
              <a:defRPr sz="1300">
                <a:solidFill>
                  <a:schemeClr val="tx1"/>
                </a:solidFill>
                <a:latin typeface="Calibri" charset="0"/>
              </a:defRPr>
            </a:lvl4pPr>
            <a:lvl5pPr marL="2228576" indent="-247620" eaLnBrk="0" hangingPunct="0">
              <a:spcBef>
                <a:spcPct val="30000"/>
              </a:spcBef>
              <a:defRPr sz="1300">
                <a:solidFill>
                  <a:schemeClr val="tx1"/>
                </a:solidFill>
                <a:latin typeface="Calibri" charset="0"/>
              </a:defRPr>
            </a:lvl5pPr>
            <a:lvl6pPr marL="2723815" indent="-247620" eaLnBrk="0" fontAlgn="base" hangingPunct="0">
              <a:spcBef>
                <a:spcPct val="30000"/>
              </a:spcBef>
              <a:spcAft>
                <a:spcPct val="0"/>
              </a:spcAft>
              <a:defRPr sz="1300">
                <a:solidFill>
                  <a:schemeClr val="tx1"/>
                </a:solidFill>
                <a:latin typeface="Calibri" charset="0"/>
              </a:defRPr>
            </a:lvl6pPr>
            <a:lvl7pPr marL="3219054" indent="-247620" eaLnBrk="0" fontAlgn="base" hangingPunct="0">
              <a:spcBef>
                <a:spcPct val="30000"/>
              </a:spcBef>
              <a:spcAft>
                <a:spcPct val="0"/>
              </a:spcAft>
              <a:defRPr sz="1300">
                <a:solidFill>
                  <a:schemeClr val="tx1"/>
                </a:solidFill>
                <a:latin typeface="Calibri" charset="0"/>
              </a:defRPr>
            </a:lvl7pPr>
            <a:lvl8pPr marL="3714293" indent="-247620" eaLnBrk="0" fontAlgn="base" hangingPunct="0">
              <a:spcBef>
                <a:spcPct val="30000"/>
              </a:spcBef>
              <a:spcAft>
                <a:spcPct val="0"/>
              </a:spcAft>
              <a:defRPr sz="1300">
                <a:solidFill>
                  <a:schemeClr val="tx1"/>
                </a:solidFill>
                <a:latin typeface="Calibri" charset="0"/>
              </a:defRPr>
            </a:lvl8pPr>
            <a:lvl9pPr marL="4209532" indent="-247620" eaLnBrk="0" fontAlgn="base" hangingPunct="0">
              <a:spcBef>
                <a:spcPct val="30000"/>
              </a:spcBef>
              <a:spcAft>
                <a:spcPct val="0"/>
              </a:spcAft>
              <a:defRPr sz="1300">
                <a:solidFill>
                  <a:schemeClr val="tx1"/>
                </a:solidFill>
                <a:latin typeface="Calibri" charset="0"/>
              </a:defRPr>
            </a:lvl9pPr>
          </a:lstStyle>
          <a:p>
            <a:pPr eaLnBrk="1" hangingPunct="1">
              <a:spcBef>
                <a:spcPct val="0"/>
              </a:spcBef>
            </a:pPr>
            <a:fld id="{1C7DFF0C-1E17-0B45-82A8-7B907FF5219E}" type="slidenum">
              <a:rPr lang="de-DE" altLang="de-DE" sz="1400"/>
              <a:pPr eaLnBrk="1" hangingPunct="1">
                <a:spcBef>
                  <a:spcPct val="0"/>
                </a:spcBef>
              </a:pPr>
              <a:t>41</a:t>
            </a:fld>
            <a:endParaRPr lang="de-DE" altLang="de-DE" sz="1400"/>
          </a:p>
        </p:txBody>
      </p:sp>
    </p:spTree>
    <p:extLst>
      <p:ext uri="{BB962C8B-B14F-4D97-AF65-F5344CB8AC3E}">
        <p14:creationId xmlns:p14="http://schemas.microsoft.com/office/powerpoint/2010/main" val="2459206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defTabSz="914400" rtl="0" eaLnBrk="1" latinLnBrk="0" hangingPunct="1"/>
            <a:r>
              <a:rPr lang="de-DE" sz="1200" kern="1200" dirty="0">
                <a:solidFill>
                  <a:schemeClr val="dk1"/>
                </a:solidFill>
                <a:latin typeface="+mn-lt"/>
                <a:cs typeface="Calibri"/>
              </a:rPr>
              <a:t>Wenn man noch mehr über die Klimakrise und Bäume wissen möchte, kann man jeden Mittwoch um 17 Uhr an unserem Tree Talks teilnehmen. Wir treffen uns dort online mit anderen Botschaftern und Experten zu verschiedenen Themen. Man erfährt spannende Sachen z.B. reden wir mit einem Förster über den Wald, ein Rhetoriktrainer erklärt uns, wie wir noch besser Vorträge halten können oder Felix berichtet über seine Forschung auf unserer Pflanzfläche in Mexiko.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Jeder kann dann Fragen stellen und wir können gemeinsam diskutieren. Das ist wirklich super! </a:t>
            </a:r>
          </a:p>
          <a:p>
            <a:pPr algn="l" defTabSz="914400" rtl="0" eaLnBrk="1" latinLnBrk="0" hangingPunct="1"/>
            <a:r>
              <a:rPr lang="de-DE" sz="1200" kern="1200" dirty="0">
                <a:solidFill>
                  <a:schemeClr val="dk1"/>
                </a:solidFill>
                <a:latin typeface="+mn-lt"/>
                <a:cs typeface="Calibri"/>
              </a:rPr>
              <a:t>Anmelden kann sich jeder, der Lust hat ganz einfach über die Homepage von Plant-for-the-Planet. Kommt doch auch mal vorbei!</a:t>
            </a:r>
          </a:p>
        </p:txBody>
      </p:sp>
      <p:sp>
        <p:nvSpPr>
          <p:cNvPr id="4" name="Foliennummernplatzhalter 3"/>
          <p:cNvSpPr>
            <a:spLocks noGrp="1"/>
          </p:cNvSpPr>
          <p:nvPr>
            <p:ph type="sldNum" sz="quarter" idx="5"/>
          </p:nvPr>
        </p:nvSpPr>
        <p:spPr/>
        <p:txBody>
          <a:bodyPr/>
          <a:lstStyle/>
          <a:p>
            <a:fld id="{7E805B2C-EB82-4074-A0B0-BF54B697940E}" type="slidenum">
              <a:rPr lang="de-DE" smtClean="0"/>
              <a:t>42</a:t>
            </a:fld>
            <a:endParaRPr lang="de-DE"/>
          </a:p>
        </p:txBody>
      </p:sp>
    </p:spTree>
    <p:extLst>
      <p:ext uri="{BB962C8B-B14F-4D97-AF65-F5344CB8AC3E}">
        <p14:creationId xmlns:p14="http://schemas.microsoft.com/office/powerpoint/2010/main" val="1521340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defTabSz="914400" rtl="0" eaLnBrk="1" latinLnBrk="0" hangingPunct="1">
              <a:defRPr/>
            </a:pPr>
            <a:r>
              <a:rPr lang="de-DE" sz="1200" kern="1200" dirty="0">
                <a:solidFill>
                  <a:schemeClr val="dk1"/>
                </a:solidFill>
                <a:latin typeface="+mn-lt"/>
                <a:cs typeface="Calibri"/>
              </a:rPr>
              <a:t>Und wenn ihr wirklich Lust habt etwas zu organisieren, dann habe ich einen Vorschlag: organisiert doch einfach gemeinsam mit euren Klassenkameraden einen Spendenlauf an eurer Schule. </a:t>
            </a:r>
          </a:p>
          <a:p>
            <a:pPr algn="l" defTabSz="914400" rtl="0" eaLnBrk="1" latinLnBrk="0" hangingPunct="1">
              <a:defRPr/>
            </a:pPr>
            <a:endParaRPr lang="de-DE" sz="1200" kern="1200" dirty="0">
              <a:solidFill>
                <a:schemeClr val="dk1"/>
              </a:solidFill>
              <a:latin typeface="+mn-lt"/>
              <a:cs typeface="Calibri"/>
            </a:endParaRPr>
          </a:p>
          <a:p>
            <a:pPr algn="l" defTabSz="914400" rtl="0" eaLnBrk="1" latinLnBrk="0" hangingPunct="1">
              <a:defRPr/>
            </a:pPr>
            <a:r>
              <a:rPr lang="de-DE" sz="1200" kern="1200" dirty="0">
                <a:solidFill>
                  <a:schemeClr val="dk1"/>
                </a:solidFill>
                <a:latin typeface="+mn-lt"/>
                <a:cs typeface="Calibri"/>
              </a:rPr>
              <a:t>Dafür braucht ihr nur motivierte Läufer, eine festgelegte Laufroute und Eltern und Freunde, die pro Runde, die ihr lauft, Bäume spenden. Weitere Informationen dazu findet ihr auf der Homepage. </a:t>
            </a:r>
          </a:p>
        </p:txBody>
      </p:sp>
      <p:sp>
        <p:nvSpPr>
          <p:cNvPr id="4" name="Foliennummernplatzhalter 3"/>
          <p:cNvSpPr>
            <a:spLocks noGrp="1"/>
          </p:cNvSpPr>
          <p:nvPr>
            <p:ph type="sldNum" sz="quarter" idx="10"/>
          </p:nvPr>
        </p:nvSpPr>
        <p:spPr/>
        <p:txBody>
          <a:bodyPr/>
          <a:lstStyle/>
          <a:p>
            <a:fld id="{7E805B2C-EB82-4074-A0B0-BF54B697940E}" type="slidenum">
              <a:rPr lang="de-DE" smtClean="0"/>
              <a:t>43</a:t>
            </a:fld>
            <a:endParaRPr lang="de-DE"/>
          </a:p>
        </p:txBody>
      </p:sp>
    </p:spTree>
    <p:extLst>
      <p:ext uri="{BB962C8B-B14F-4D97-AF65-F5344CB8AC3E}">
        <p14:creationId xmlns:p14="http://schemas.microsoft.com/office/powerpoint/2010/main" val="19185025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fd18f4700_0_7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fd18f4700_0_73: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Um alle auf das Bäume Pflanzen aufmerksam zu machen, haben wir Kinder die „</a:t>
            </a:r>
            <a:r>
              <a:rPr lang="de-DE" sz="1200" kern="1200" dirty="0" err="1">
                <a:solidFill>
                  <a:schemeClr val="dk1"/>
                </a:solidFill>
                <a:latin typeface="+mn-lt"/>
                <a:ea typeface="Calibri"/>
                <a:cs typeface="Calibri"/>
                <a:sym typeface="Calibri"/>
              </a:rPr>
              <a:t>Stop</a:t>
            </a:r>
            <a:r>
              <a:rPr lang="de-DE" sz="1200" kern="1200" dirty="0">
                <a:solidFill>
                  <a:schemeClr val="dk1"/>
                </a:solidFill>
                <a:latin typeface="+mn-lt"/>
                <a:ea typeface="Calibri"/>
                <a:cs typeface="Calibri"/>
                <a:sym typeface="Calibri"/>
              </a:rPr>
              <a:t> </a:t>
            </a:r>
            <a:r>
              <a:rPr lang="de-DE" sz="1200" kern="1200" dirty="0" err="1">
                <a:solidFill>
                  <a:schemeClr val="dk1"/>
                </a:solidFill>
                <a:latin typeface="+mn-lt"/>
                <a:ea typeface="Calibri"/>
                <a:cs typeface="Calibri"/>
                <a:sym typeface="Calibri"/>
              </a:rPr>
              <a:t>talking</a:t>
            </a:r>
            <a:r>
              <a:rPr lang="de-DE" sz="1200" kern="1200" dirty="0">
                <a:solidFill>
                  <a:schemeClr val="dk1"/>
                </a:solidFill>
                <a:latin typeface="+mn-lt"/>
                <a:ea typeface="Calibri"/>
                <a:cs typeface="Calibri"/>
                <a:sym typeface="Calibri"/>
              </a:rPr>
              <a:t>. Start </a:t>
            </a:r>
            <a:r>
              <a:rPr lang="de-DE" sz="1200" kern="1200" dirty="0" err="1">
                <a:solidFill>
                  <a:schemeClr val="dk1"/>
                </a:solidFill>
                <a:latin typeface="+mn-lt"/>
                <a:ea typeface="Calibri"/>
                <a:cs typeface="Calibri"/>
                <a:sym typeface="Calibri"/>
              </a:rPr>
              <a:t>planting</a:t>
            </a:r>
            <a:r>
              <a:rPr lang="de-DE" sz="1200" kern="1200" dirty="0">
                <a:solidFill>
                  <a:schemeClr val="dk1"/>
                </a:solidFill>
                <a:latin typeface="+mn-lt"/>
                <a:ea typeface="Calibri"/>
                <a:cs typeface="Calibri"/>
                <a:sym typeface="Calibri"/>
              </a:rPr>
              <a:t>.“ Kampagne gestartet. Wir wollen, dass die Politiker und Erwachsenen aufhören nur über die Klimakrise zu sprechen und endlich anfangen zu handeln. Wir haben den berühmten Leuten deswegen eine Hand vor den Mund gehalten.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Jetzt haben wir unserer Kampagne weiterentwickelt, so dass wirklich jeder mitmachen kann. Und das ist ganz einfach: Haltet euch ein Blatt vor den Mund und macht ein Foto davon. Damit könnt ihr anderen zeigen, dass es an der Zeit ist etwas zu tun! Ladet eure Freunde, Familien, Politiker und Prominente aus eurer Region ein, auch ein Bild zu machen, damit so viele Menschen wie möglich mitmachen und verstehen warum das Bäume pflanzen so wichtig ist!</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endParaRPr lang="de-DE" sz="1200" kern="1200" dirty="0">
              <a:solidFill>
                <a:schemeClr val="dk1"/>
              </a:solidFill>
              <a:latin typeface="+mn-lt"/>
              <a:cs typeface="Calibri"/>
            </a:endParaRPr>
          </a:p>
          <a:p>
            <a:pPr>
              <a:buClr>
                <a:srgbClr val="000000"/>
              </a:buClr>
            </a:pPr>
            <a:endParaRPr lang="de-DE" sz="1300" b="1" dirty="0"/>
          </a:p>
        </p:txBody>
      </p:sp>
      <p:sp>
        <p:nvSpPr>
          <p:cNvPr id="132" name="Google Shape;132;g8fd18f4700_0_73: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44</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96489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defTabSz="914400" rtl="0" eaLnBrk="1" latinLnBrk="0" hangingPunct="1">
              <a:defRPr/>
            </a:pPr>
            <a:r>
              <a:rPr lang="de-DE" sz="1200" kern="1200" dirty="0">
                <a:solidFill>
                  <a:schemeClr val="dk1"/>
                </a:solidFill>
                <a:latin typeface="+mn-lt"/>
                <a:cs typeface="Calibri"/>
              </a:rPr>
              <a:t>Zum Abschluss möchte ich euch nochmal eine Frage stellen. Habt ihr euch schon mal gefragt, wer eigentlich besonders viel </a:t>
            </a:r>
            <a:r>
              <a:rPr lang="de-DE" sz="1200" kern="1200" dirty="0">
                <a:solidFill>
                  <a:schemeClr val="dk1"/>
                </a:solidFill>
                <a:latin typeface="+mn-lt"/>
                <a:ea typeface="Calibri"/>
                <a:cs typeface="Calibri"/>
                <a:sym typeface="Calibri"/>
              </a:rPr>
              <a:t>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cs typeface="Calibri"/>
              </a:rPr>
              <a:t> ausstößt? Glaubt ihr, das sind wir Kinder und Erwachsene, also einzelne Personen? [Auf Antworten aus dem Publikum warten]</a:t>
            </a:r>
          </a:p>
          <a:p>
            <a:pPr algn="l" defTabSz="914400" rtl="0" eaLnBrk="1" latinLnBrk="0" hangingPunct="1">
              <a:defRPr/>
            </a:pPr>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Richtig, es sind vor allem Unternehmen, die viel </a:t>
            </a:r>
            <a:r>
              <a:rPr lang="de-DE" sz="1200" kern="1200" dirty="0">
                <a:solidFill>
                  <a:schemeClr val="dk1"/>
                </a:solidFill>
                <a:latin typeface="+mn-lt"/>
                <a:ea typeface="Calibri"/>
                <a:cs typeface="Calibri"/>
                <a:sym typeface="Calibri"/>
              </a:rPr>
              <a:t>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cs typeface="Calibri"/>
              </a:rPr>
              <a:t> ausstoßen. Deswegen sind wir auch der Meinung, dass Unternehmen Verantwortung für ihren CO2-Ausstoß übernehmen müssen. Sie sollen schauen wo sie ihren Ausstoß reduzieren können und überall dort, wo man </a:t>
            </a:r>
            <a:r>
              <a:rPr lang="de-DE" sz="1200" kern="1200" dirty="0">
                <a:solidFill>
                  <a:schemeClr val="dk1"/>
                </a:solidFill>
                <a:latin typeface="+mn-lt"/>
                <a:ea typeface="Calibri"/>
                <a:cs typeface="Calibri"/>
                <a:sym typeface="Calibri"/>
              </a:rPr>
              <a:t>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ea typeface="Calibri"/>
                <a:cs typeface="Calibri"/>
                <a:sym typeface="Calibri"/>
              </a:rPr>
              <a:t> </a:t>
            </a:r>
            <a:r>
              <a:rPr lang="de-DE" sz="1200" kern="1200" dirty="0">
                <a:solidFill>
                  <a:schemeClr val="dk1"/>
                </a:solidFill>
                <a:latin typeface="+mn-lt"/>
                <a:cs typeface="Calibri"/>
                <a:sym typeface="Calibri"/>
              </a:rPr>
              <a:t>nicht vermeiden kann, wollen wir, dass sie dafür Bäume pflanzen. Denn die Bäume speichern dann das von ihnen ausgestoßene </a:t>
            </a:r>
            <a:r>
              <a:rPr lang="de-DE" sz="1200" kern="1200" dirty="0">
                <a:solidFill>
                  <a:schemeClr val="dk1"/>
                </a:solidFill>
                <a:latin typeface="+mn-lt"/>
                <a:ea typeface="Calibri"/>
                <a:cs typeface="Calibri"/>
                <a:sym typeface="Calibri"/>
              </a:rPr>
              <a:t>CO</a:t>
            </a:r>
            <a:r>
              <a:rPr lang="de-DE" sz="1200" kern="1200" baseline="-25000" dirty="0">
                <a:solidFill>
                  <a:schemeClr val="dk1"/>
                </a:solidFill>
                <a:latin typeface="+mn-lt"/>
                <a:ea typeface="Calibri"/>
                <a:cs typeface="Calibri"/>
                <a:sym typeface="Calibri"/>
              </a:rPr>
              <a:t>2</a:t>
            </a:r>
            <a:r>
              <a:rPr lang="de-DE" sz="1200" kern="1200" dirty="0">
                <a:solidFill>
                  <a:schemeClr val="dk1"/>
                </a:solidFill>
                <a:latin typeface="+mn-lt"/>
                <a:ea typeface="Calibri"/>
                <a:cs typeface="Calibri"/>
                <a:sym typeface="Calibri"/>
              </a:rPr>
              <a:t>.</a:t>
            </a:r>
            <a:endParaRPr lang="de-DE" sz="1200" kern="1200" dirty="0">
              <a:solidFill>
                <a:schemeClr val="dk1"/>
              </a:solidFill>
              <a:latin typeface="+mn-lt"/>
              <a:cs typeface="Calibri"/>
            </a:endParaRP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Jeder Erwachsene arbeitet in irgendeinem Unternehmen. Sprecht doch mal eure Eltern oder Bekannten an, ob ihr in ihrem Unternehmen einen Vortrag zum Thema Klimakrise halten dürft. Wenn sie zusagen, dann könnt ihr sie davon überzeugen, Bäume zu pflanzen. </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Bei jedem Menschen, den ihr trefft, könnt ihr fragen: „Hast du schon einen Wald? - Wenn nicht, leg dir doch ein </a:t>
            </a:r>
            <a:r>
              <a:rPr lang="de-DE" sz="1200" kern="1200" dirty="0" err="1">
                <a:solidFill>
                  <a:schemeClr val="dk1"/>
                </a:solidFill>
                <a:latin typeface="+mn-lt"/>
                <a:cs typeface="Calibri"/>
              </a:rPr>
              <a:t>Baumziel</a:t>
            </a:r>
            <a:r>
              <a:rPr lang="de-DE" sz="1200" kern="1200" dirty="0">
                <a:solidFill>
                  <a:schemeClr val="dk1"/>
                </a:solidFill>
                <a:latin typeface="+mn-lt"/>
                <a:cs typeface="Calibri"/>
              </a:rPr>
              <a:t> in deinem eigenen Baumzähler fest – super ist es, wenn jeder Mensch bis zum Jahr 2030 1000 Bäume pflanzt.</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Wenn nur jeder 10. mitmacht, dann reicht das schon!</a:t>
            </a:r>
          </a:p>
          <a:p>
            <a:endParaRPr lang="de-DE" b="0" baseline="0" dirty="0"/>
          </a:p>
          <a:p>
            <a:endParaRPr lang="de-DE" b="0" dirty="0"/>
          </a:p>
          <a:p>
            <a:endParaRPr lang="de-DE" dirty="0"/>
          </a:p>
        </p:txBody>
      </p:sp>
      <p:sp>
        <p:nvSpPr>
          <p:cNvPr id="4" name="Foliennummernplatzhalter 3"/>
          <p:cNvSpPr>
            <a:spLocks noGrp="1"/>
          </p:cNvSpPr>
          <p:nvPr>
            <p:ph type="sldNum" sz="quarter" idx="10"/>
          </p:nvPr>
        </p:nvSpPr>
        <p:spPr/>
        <p:txBody>
          <a:bodyPr/>
          <a:lstStyle/>
          <a:p>
            <a:fld id="{7E805B2C-EB82-4074-A0B0-BF54B697940E}" type="slidenum">
              <a:rPr lang="de-DE" smtClean="0"/>
              <a:t>45</a:t>
            </a:fld>
            <a:endParaRPr lang="de-DE"/>
          </a:p>
        </p:txBody>
      </p:sp>
    </p:spTree>
    <p:extLst>
      <p:ext uri="{BB962C8B-B14F-4D97-AF65-F5344CB8AC3E}">
        <p14:creationId xmlns:p14="http://schemas.microsoft.com/office/powerpoint/2010/main" val="4218798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fd18f4700_0_12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fd18f4700_0_121:notes"/>
          <p:cNvSpPr txBox="1">
            <a:spLocks noGrp="1"/>
          </p:cNvSpPr>
          <p:nvPr>
            <p:ph type="body" idx="1"/>
          </p:nvPr>
        </p:nvSpPr>
        <p:spPr>
          <a:xfrm>
            <a:off x="709930" y="4861447"/>
            <a:ext cx="5679440" cy="4605576"/>
          </a:xfrm>
          <a:prstGeom prst="rect">
            <a:avLst/>
          </a:prstGeom>
          <a:noFill/>
          <a:ln>
            <a:noFill/>
          </a:ln>
        </p:spPr>
        <p:txBody>
          <a:bodyPr spcFirstLastPara="1" wrap="square" lIns="101035" tIns="50504" rIns="101035" bIns="50504" anchor="t" anchorCtr="0">
            <a:noAutofit/>
          </a:bodyPr>
          <a:lstStyle/>
          <a:p>
            <a:pPr algn="l" defTabSz="914400" rtl="0" eaLnBrk="1" latinLnBrk="0" hangingPunct="1">
              <a:buClr>
                <a:srgbClr val="000000"/>
              </a:buClr>
            </a:pPr>
            <a:r>
              <a:rPr lang="de-DE" sz="1200" kern="1200" dirty="0">
                <a:solidFill>
                  <a:schemeClr val="dk1"/>
                </a:solidFill>
                <a:latin typeface="+mn-lt"/>
                <a:ea typeface="Calibri"/>
                <a:cs typeface="Calibri"/>
                <a:sym typeface="Calibri"/>
              </a:rPr>
              <a:t>Hier nun noch einmal zusammengefasst, was wir bei Plant-for-the-Planet machen.</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Seit 2007 haben sich gegenseitig 91.000 Botschafter*innen für Klimagerechtigkeit in Akademien auf der ganzen Welt ausgebildet.</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Wir haben Menschen auf der ganzen Welt aufgefordert Bäume zu pflanzen und uns wurden mehr als 13,9 Milliarden gepflanzte Bäume gemeldet, die wir im offiziellen Weltbaumzähler eintragen durften.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Über 6,3 Millionen Bäume haben wir auf unserer eigenen Pflanzfläche in Mexiko gepflanzt. </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algn="l" defTabSz="914400" rtl="0" eaLnBrk="1" latinLnBrk="0" hangingPunct="1">
              <a:buClr>
                <a:srgbClr val="000000"/>
              </a:buClr>
            </a:pPr>
            <a:r>
              <a:rPr lang="de-DE" sz="1200" kern="1200" dirty="0">
                <a:solidFill>
                  <a:schemeClr val="dk1"/>
                </a:solidFill>
                <a:latin typeface="+mn-lt"/>
                <a:ea typeface="Calibri"/>
                <a:cs typeface="Calibri"/>
                <a:sym typeface="Calibri"/>
              </a:rPr>
              <a:t>Und wir haben eine App mit über 140 Pflanzorganisationen gestartet, mit der jeder auf der ganzen Welt mit nur einem Klick Bäume spenden kann.</a:t>
            </a:r>
          </a:p>
          <a:p>
            <a:pPr algn="l" defTabSz="914400" rtl="0" eaLnBrk="1" latinLnBrk="0" hangingPunct="1">
              <a:buClr>
                <a:srgbClr val="000000"/>
              </a:buClr>
            </a:pPr>
            <a:endParaRPr lang="de-DE" sz="1200" kern="120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de-DE" sz="1200" kern="1200" dirty="0">
                <a:solidFill>
                  <a:schemeClr val="dk1"/>
                </a:solidFill>
                <a:latin typeface="+mn-lt"/>
                <a:ea typeface="Calibri"/>
                <a:cs typeface="Calibri"/>
                <a:sym typeface="Calibri"/>
              </a:rPr>
              <a:t>Wir haben gemeinsam also schon viel erreicht, aber wir haben noch mindestens genauso viel vor uns. Unser Ziel ist es bis 2030 1000 Milliarden Bäume zu pflanzen. Um das zu schaffen , brauchen wir die Hilfe von euch allen! </a:t>
            </a:r>
          </a:p>
          <a:p>
            <a:pPr algn="l" defTabSz="914400" rtl="0" eaLnBrk="1" latinLnBrk="0" hangingPunct="1">
              <a:buClr>
                <a:srgbClr val="000000"/>
              </a:buClr>
            </a:pPr>
            <a:endParaRPr sz="1200" kern="1200" dirty="0">
              <a:solidFill>
                <a:schemeClr val="dk1"/>
              </a:solidFill>
              <a:latin typeface="+mn-lt"/>
              <a:ea typeface="Calibri"/>
              <a:cs typeface="Calibri"/>
              <a:sym typeface="Calibri"/>
            </a:endParaRPr>
          </a:p>
          <a:p>
            <a:pPr algn="l" defTabSz="914400" rtl="0" eaLnBrk="1" latinLnBrk="0" hangingPunct="1">
              <a:buClr>
                <a:srgbClr val="000000"/>
              </a:buClr>
            </a:pPr>
            <a:endParaRPr sz="1200" kern="1200" dirty="0">
              <a:solidFill>
                <a:schemeClr val="dk1"/>
              </a:solidFill>
              <a:latin typeface="+mn-lt"/>
              <a:ea typeface="Calibri"/>
              <a:cs typeface="Calibri"/>
              <a:sym typeface="Calibri"/>
            </a:endParaRPr>
          </a:p>
          <a:p>
            <a:pPr>
              <a:buSzPts val="1100"/>
            </a:pPr>
            <a:endParaRPr dirty="0"/>
          </a:p>
        </p:txBody>
      </p:sp>
      <p:sp>
        <p:nvSpPr>
          <p:cNvPr id="186" name="Google Shape;186;g8fd18f4700_0_121:notes"/>
          <p:cNvSpPr txBox="1">
            <a:spLocks noGrp="1"/>
          </p:cNvSpPr>
          <p:nvPr>
            <p:ph type="sldNum" idx="12"/>
          </p:nvPr>
        </p:nvSpPr>
        <p:spPr>
          <a:xfrm>
            <a:off x="4021294" y="9721118"/>
            <a:ext cx="3076363" cy="511731"/>
          </a:xfrm>
          <a:prstGeom prst="rect">
            <a:avLst/>
          </a:prstGeom>
          <a:noFill/>
          <a:ln>
            <a:noFill/>
          </a:ln>
        </p:spPr>
        <p:txBody>
          <a:bodyPr spcFirstLastPara="1" wrap="square" lIns="101035" tIns="50504" rIns="101035" bIns="50504" anchor="b" anchorCtr="0">
            <a:noAutofit/>
          </a:bodyPr>
          <a:lstStyle/>
          <a:p>
            <a:pPr>
              <a:buClr>
                <a:srgbClr val="000000"/>
              </a:buClr>
              <a:buSzPts val="1300"/>
            </a:pPr>
            <a:fld id="{00000000-1234-1234-1234-123412341234}" type="slidenum">
              <a:rPr lang="en-US" sz="1400">
                <a:solidFill>
                  <a:srgbClr val="000000"/>
                </a:solidFill>
                <a:latin typeface="Arial"/>
                <a:ea typeface="Arial"/>
                <a:cs typeface="Arial"/>
                <a:sym typeface="Arial"/>
              </a:rPr>
              <a:pPr>
                <a:buClr>
                  <a:srgbClr val="000000"/>
                </a:buClr>
                <a:buSzPts val="1300"/>
              </a:pPr>
              <a:t>46</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22196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defTabSz="914400" rtl="0" eaLnBrk="1" latinLnBrk="0" hangingPunct="1">
              <a:defRPr/>
            </a:pPr>
            <a:r>
              <a:rPr lang="de-DE" sz="1200" kern="1200" dirty="0">
                <a:solidFill>
                  <a:schemeClr val="dk1"/>
                </a:solidFill>
                <a:latin typeface="+mn-lt"/>
                <a:ea typeface="Calibri"/>
                <a:cs typeface="Calibri"/>
                <a:sym typeface="Calibri"/>
              </a:rPr>
              <a:t>Wir haben gemeinsam schon viel erreicht, aber wir haben noch mindestens genauso viel vor uns. </a:t>
            </a:r>
            <a:r>
              <a:rPr lang="de-DE" sz="1200" kern="1200">
                <a:solidFill>
                  <a:schemeClr val="dk1"/>
                </a:solidFill>
                <a:latin typeface="+mn-lt"/>
                <a:ea typeface="Calibri"/>
                <a:cs typeface="Calibri"/>
                <a:sym typeface="Calibri"/>
              </a:rPr>
              <a:t>Und </a:t>
            </a:r>
            <a:r>
              <a:rPr lang="de-DE" sz="1200" kern="1200" dirty="0">
                <a:solidFill>
                  <a:schemeClr val="dk1"/>
                </a:solidFill>
                <a:latin typeface="+mn-lt"/>
                <a:ea typeface="Calibri"/>
                <a:cs typeface="Calibri"/>
                <a:sym typeface="Calibri"/>
              </a:rPr>
              <a:t>nur mit euch gemeinsam können wir unser Ziel von 1000 Milliarden Bäumen erreichen. </a:t>
            </a:r>
          </a:p>
          <a:p>
            <a:pPr algn="l" defTabSz="914400" rtl="0" eaLnBrk="1" latinLnBrk="0" hangingPunct="1">
              <a:defRPr/>
            </a:pPr>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Also mach mit, misch dich ein und werde aktiv.</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Bei der Klimakrise geht es um UNSERE Zukunft!</a:t>
            </a:r>
          </a:p>
          <a:p>
            <a:pPr algn="l" defTabSz="914400" rtl="0" eaLnBrk="1" latinLnBrk="0" hangingPunct="1"/>
            <a:endParaRPr lang="de-DE" sz="1200" kern="1200" dirty="0">
              <a:solidFill>
                <a:schemeClr val="dk1"/>
              </a:solidFill>
              <a:latin typeface="+mn-lt"/>
              <a:cs typeface="Calibri"/>
            </a:endParaRPr>
          </a:p>
          <a:p>
            <a:pPr algn="l" defTabSz="914400" rtl="0" eaLnBrk="1" latinLnBrk="0" hangingPunct="1"/>
            <a:r>
              <a:rPr lang="de-DE" sz="1200" kern="1200" dirty="0">
                <a:solidFill>
                  <a:schemeClr val="dk1"/>
                </a:solidFill>
                <a:latin typeface="+mn-lt"/>
                <a:cs typeface="Calibri"/>
              </a:rPr>
              <a:t>Vielen Dank. </a:t>
            </a:r>
          </a:p>
          <a:p>
            <a:endParaRPr lang="de-DE" dirty="0"/>
          </a:p>
        </p:txBody>
      </p:sp>
      <p:sp>
        <p:nvSpPr>
          <p:cNvPr id="4" name="Foliennummernplatzhalter 3"/>
          <p:cNvSpPr>
            <a:spLocks noGrp="1"/>
          </p:cNvSpPr>
          <p:nvPr>
            <p:ph type="sldNum" sz="quarter" idx="5"/>
          </p:nvPr>
        </p:nvSpPr>
        <p:spPr/>
        <p:txBody>
          <a:bodyPr/>
          <a:lstStyle/>
          <a:p>
            <a:fld id="{BABE2A96-9548-4F65-8C1F-2BBF1F7936AA}" type="slidenum">
              <a:rPr lang="de-DE" smtClean="0"/>
              <a:t>47</a:t>
            </a:fld>
            <a:endParaRPr lang="de-DE"/>
          </a:p>
        </p:txBody>
      </p:sp>
    </p:spTree>
    <p:extLst>
      <p:ext uri="{BB962C8B-B14F-4D97-AF65-F5344CB8AC3E}">
        <p14:creationId xmlns:p14="http://schemas.microsoft.com/office/powerpoint/2010/main" val="36936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baseline="0" dirty="0">
                <a:solidFill>
                  <a:schemeClr val="tx1"/>
                </a:solidFill>
                <a:latin typeface="+mn-lt"/>
                <a:ea typeface="+mn-ea"/>
                <a:cs typeface="+mn-cs"/>
              </a:rPr>
              <a:t>Aber wieso wird es denn eigentlich immer wärmer?</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Schuld daran sind verschiedene Gase in der Atmosphäre, vor allem Kohlenstoffdioxid, oder kurz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Es ist unsichtbar und überall. Wir können es nicht riechen, nicht schmecken, nicht sehen, aber es ist überall in unserer Luft. </a:t>
            </a:r>
          </a:p>
          <a:p>
            <a:endParaRPr 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Und es entsteht auf zwei unterschiedliche Weisen:</a:t>
            </a:r>
            <a:br>
              <a:rPr lang="de-DE" sz="1200" kern="1200" baseline="0" dirty="0">
                <a:solidFill>
                  <a:schemeClr val="tx1"/>
                </a:solidFill>
                <a:latin typeface="+mn-lt"/>
                <a:ea typeface="+mn-ea"/>
                <a:cs typeface="+mn-cs"/>
              </a:rPr>
            </a:br>
            <a:endParaRPr lang="de-DE" sz="1200" kern="1200" baseline="0" dirty="0">
              <a:solidFill>
                <a:schemeClr val="tx1"/>
              </a:solidFill>
              <a:latin typeface="+mn-lt"/>
              <a:ea typeface="+mn-ea"/>
              <a:cs typeface="+mn-cs"/>
            </a:endParaRPr>
          </a:p>
          <a:p>
            <a:pPr lvl="0"/>
            <a:r>
              <a:rPr lang="de-DE" sz="1200" kern="1200" baseline="0" dirty="0">
                <a:solidFill>
                  <a:schemeClr val="tx1"/>
                </a:solidFill>
                <a:latin typeface="+mn-lt"/>
                <a:ea typeface="+mn-ea"/>
                <a:cs typeface="+mn-cs"/>
              </a:rPr>
              <a:t>Einmal durch natürliche Ursachen, also Vulkanausbrüche, Waldbrände und Verrottung. Diese Dinge haben schon immer existiert und die Erde war bisher in der Lage das entstandene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zu speichern. Es gab also immer ein Gleichgewicht.</a:t>
            </a:r>
            <a:br>
              <a:rPr lang="de-DE" sz="1200" kern="1200" baseline="0" dirty="0">
                <a:solidFill>
                  <a:schemeClr val="tx1"/>
                </a:solidFill>
                <a:latin typeface="+mn-lt"/>
                <a:ea typeface="+mn-ea"/>
                <a:cs typeface="+mn-cs"/>
              </a:rPr>
            </a:br>
            <a:endParaRPr lang="de-DE" sz="1200" kern="1200" baseline="0" dirty="0">
              <a:solidFill>
                <a:schemeClr val="tx1"/>
              </a:solidFill>
              <a:latin typeface="+mn-lt"/>
              <a:ea typeface="+mn-ea"/>
              <a:cs typeface="+mn-cs"/>
            </a:endParaRPr>
          </a:p>
          <a:p>
            <a:pPr lvl="0"/>
            <a:r>
              <a:rPr lang="de-DE" sz="1200" kern="1200" baseline="0" dirty="0">
                <a:solidFill>
                  <a:schemeClr val="tx1"/>
                </a:solidFill>
                <a:latin typeface="+mn-lt"/>
                <a:ea typeface="+mn-ea"/>
                <a:cs typeface="+mn-cs"/>
              </a:rPr>
              <a:t>Die zweite Ursache sind wir Menschen. Bei fast allem was wir tun, setzen wir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frei: Bei der Herstellung von den Dingen, die wir kaufen oder wenn wir mit dem Auto fahren, unsere Wohnung heizen, Fleisch essen oder elektrische Geräte benutzen. Oder wenn wir quer durch die Welt in den Urlaub fliegen.</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Wir Menschen produzieren jedes Jahr mehr CO</a:t>
            </a:r>
            <a:r>
              <a:rPr lang="de-DE" sz="1200" kern="1200" baseline="-25000" dirty="0">
                <a:solidFill>
                  <a:schemeClr val="dk1"/>
                </a:solidFill>
                <a:latin typeface="+mn-lt"/>
                <a:ea typeface="Calibri"/>
                <a:cs typeface="Calibri"/>
                <a:sym typeface="Calibri"/>
              </a:rPr>
              <a:t>2</a:t>
            </a:r>
            <a:r>
              <a:rPr lang="de-DE" sz="1200" kern="1200" baseline="0" dirty="0">
                <a:solidFill>
                  <a:schemeClr val="tx1"/>
                </a:solidFill>
                <a:latin typeface="+mn-lt"/>
                <a:ea typeface="+mn-ea"/>
                <a:cs typeface="+mn-cs"/>
              </a:rPr>
              <a:t>. Die Welt ist nicht mehr in der Lage alles zu speichern. Es gibt also kein Gleichgewicht mehr. </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Deswegen sprechen wir auch von der menschgemachten Klimakrise.</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5</a:t>
            </a:fld>
            <a:endParaRPr lang="de-DE"/>
          </a:p>
        </p:txBody>
      </p:sp>
    </p:spTree>
    <p:extLst>
      <p:ext uri="{BB962C8B-B14F-4D97-AF65-F5344CB8AC3E}">
        <p14:creationId xmlns:p14="http://schemas.microsoft.com/office/powerpoint/2010/main" val="380423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baseline="0" dirty="0">
                <a:solidFill>
                  <a:schemeClr val="tx1"/>
                </a:solidFill>
                <a:latin typeface="+mn-lt"/>
                <a:ea typeface="+mn-ea"/>
                <a:cs typeface="+mn-cs"/>
              </a:rPr>
              <a:t>Ich werde in meinem Vortrag noch öfter das Wort Klimakrise benutzen. Ihr fragt euch vielleicht, warum ich von Krise statt wie andere von Klimawandel spreche.</a:t>
            </a:r>
          </a:p>
          <a:p>
            <a:r>
              <a:rPr lang="de-DE" sz="1200" kern="1200" baseline="0" dirty="0">
                <a:solidFill>
                  <a:schemeClr val="tx1"/>
                </a:solidFill>
                <a:latin typeface="+mn-lt"/>
                <a:ea typeface="+mn-ea"/>
                <a:cs typeface="+mn-cs"/>
              </a:rPr>
              <a:t> </a:t>
            </a:r>
          </a:p>
          <a:p>
            <a:r>
              <a:rPr lang="de-DE" sz="1200" kern="1200" baseline="0" dirty="0">
                <a:solidFill>
                  <a:schemeClr val="tx1"/>
                </a:solidFill>
                <a:latin typeface="+mn-lt"/>
                <a:ea typeface="+mn-ea"/>
                <a:cs typeface="+mn-cs"/>
              </a:rPr>
              <a:t>Wir, Botschafter*innen für Klimagerechtigkeit, sprechen von Klimakrise, weil wir uns in einer gefährlichen Situation befinden. Wir müssen JETZT handeln, sonst können wir, wie ihr vorhin gehört habt, den Temperaturanstieg und seine Folgen nicht mehr rückgängig machen. Wir finden, das Wort Klimawandel klingt viel zu positiv und beschreibt nicht wie wichtig und dringend die Situation ist. Für uns ist es eine Krise, die unser Leben bedroht.</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6</a:t>
            </a:fld>
            <a:endParaRPr lang="de-DE"/>
          </a:p>
        </p:txBody>
      </p:sp>
    </p:spTree>
    <p:extLst>
      <p:ext uri="{BB962C8B-B14F-4D97-AF65-F5344CB8AC3E}">
        <p14:creationId xmlns:p14="http://schemas.microsoft.com/office/powerpoint/2010/main" val="39859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454">
              <a:defRPr/>
            </a:pPr>
            <a:r>
              <a:rPr lang="de-DE" altLang="de-DE" sz="1200" kern="1200" baseline="0" dirty="0">
                <a:solidFill>
                  <a:schemeClr val="tx1"/>
                </a:solidFill>
                <a:latin typeface="+mn-lt"/>
                <a:ea typeface="+mn-ea"/>
                <a:cs typeface="+mn-cs"/>
                <a:sym typeface="Wingdings" panose="05000000000000000000" pitchFamily="2" charset="2"/>
              </a:rPr>
              <a:t>Bevor wir weiter auf die Klimakrise eingehen, möchte ich euch kurz erklären, was denn da jetzt eigentlich mit dem CO</a:t>
            </a:r>
            <a:r>
              <a:rPr lang="de-DE" sz="1200" kern="1200" baseline="-25000" dirty="0">
                <a:solidFill>
                  <a:schemeClr val="dk1"/>
                </a:solidFill>
                <a:latin typeface="+mn-lt"/>
                <a:ea typeface="Calibri"/>
                <a:cs typeface="Calibri"/>
                <a:sym typeface="Calibri"/>
              </a:rPr>
              <a:t>2</a:t>
            </a:r>
            <a:r>
              <a:rPr lang="de-DE" altLang="de-DE" sz="1200" kern="1200" baseline="0" dirty="0">
                <a:solidFill>
                  <a:schemeClr val="tx1"/>
                </a:solidFill>
                <a:latin typeface="+mn-lt"/>
                <a:ea typeface="+mn-ea"/>
                <a:cs typeface="+mn-cs"/>
                <a:sym typeface="Wingdings" panose="05000000000000000000" pitchFamily="2" charset="2"/>
              </a:rPr>
              <a:t> in der Erdatmosphäre passiert. </a:t>
            </a:r>
          </a:p>
          <a:p>
            <a:pPr defTabSz="990454">
              <a:defRPr/>
            </a:pPr>
            <a:endParaRPr lang="de-DE" altLang="de-DE" sz="1200" kern="1200" baseline="0" dirty="0">
              <a:solidFill>
                <a:schemeClr val="tx1"/>
              </a:solidFill>
              <a:latin typeface="+mn-lt"/>
              <a:ea typeface="+mn-ea"/>
              <a:cs typeface="+mn-cs"/>
            </a:endParaRPr>
          </a:p>
          <a:p>
            <a:r>
              <a:rPr lang="de-DE" sz="1200" kern="1200" baseline="0" dirty="0">
                <a:solidFill>
                  <a:schemeClr val="tx1"/>
                </a:solidFill>
                <a:latin typeface="+mn-lt"/>
                <a:ea typeface="+mn-ea"/>
                <a:cs typeface="+mn-cs"/>
              </a:rPr>
              <a:t>Viele von euch haben bestimmt schon mal vom Treibhauseffekt gehört. </a:t>
            </a:r>
          </a:p>
          <a:p>
            <a:endParaRPr lang="de-DE" altLang="de-DE" sz="1200" kern="1200" baseline="0" dirty="0">
              <a:solidFill>
                <a:schemeClr val="tx1"/>
              </a:solidFill>
              <a:latin typeface="+mn-lt"/>
              <a:ea typeface="+mn-ea"/>
              <a:cs typeface="+mn-cs"/>
            </a:endParaRPr>
          </a:p>
          <a:p>
            <a:r>
              <a:rPr lang="de-DE" altLang="de-DE" sz="1200" kern="1200" baseline="0" dirty="0">
                <a:solidFill>
                  <a:schemeClr val="tx1"/>
                </a:solidFill>
                <a:latin typeface="+mn-lt"/>
                <a:ea typeface="+mn-ea"/>
                <a:cs typeface="+mn-cs"/>
              </a:rPr>
              <a:t>Auf dem Bild hier seht ihr die Erde ohne Atmosphäre. Die Atmosphäre ist eine durchsichtige Gashülle, die den Planeten umgibt. Sie ist die Grundlage für das gesamte Leben auf der Erde. </a:t>
            </a:r>
          </a:p>
          <a:p>
            <a:endParaRPr lang="de-DE" altLang="de-DE" sz="1200" kern="1200" baseline="0" dirty="0">
              <a:solidFill>
                <a:schemeClr val="tx1"/>
              </a:solidFill>
              <a:latin typeface="+mn-lt"/>
              <a:ea typeface="+mn-ea"/>
              <a:cs typeface="+mn-cs"/>
            </a:endParaRPr>
          </a:p>
          <a:p>
            <a:r>
              <a:rPr lang="de-DE" altLang="de-DE" sz="1200" kern="1200" baseline="0" dirty="0">
                <a:solidFill>
                  <a:schemeClr val="tx1"/>
                </a:solidFill>
                <a:latin typeface="+mn-lt"/>
                <a:ea typeface="+mn-ea"/>
                <a:cs typeface="+mn-cs"/>
              </a:rPr>
              <a:t>Hätten wir keine Atmosphäre, würden alle Sonnenstrahlen, die auf die Erde runterkommen, sofort wieder ins All zurück strahlen. Dann wäre es auf der Erde viel zu kalt für uns zum Leben.</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7</a:t>
            </a:fld>
            <a:endParaRPr lang="de-DE"/>
          </a:p>
        </p:txBody>
      </p:sp>
    </p:spTree>
    <p:extLst>
      <p:ext uri="{BB962C8B-B14F-4D97-AF65-F5344CB8AC3E}">
        <p14:creationId xmlns:p14="http://schemas.microsoft.com/office/powerpoint/2010/main" val="104033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200" kern="1200" baseline="0" dirty="0">
                <a:solidFill>
                  <a:schemeClr val="tx1"/>
                </a:solidFill>
                <a:latin typeface="+mn-lt"/>
                <a:ea typeface="+mn-ea"/>
                <a:cs typeface="+mn-cs"/>
              </a:rPr>
              <a:t>Aber zum Glück haben wir ja die Atmosphäre. Die Sonnenstrahlen kommen durch die Atmosphäre auf die Erde.</a:t>
            </a:r>
          </a:p>
          <a:p>
            <a:r>
              <a:rPr lang="de-DE" altLang="de-DE" sz="1200" kern="1200" baseline="0" dirty="0">
                <a:solidFill>
                  <a:schemeClr val="tx1"/>
                </a:solidFill>
                <a:latin typeface="+mn-lt"/>
                <a:ea typeface="+mn-ea"/>
                <a:cs typeface="+mn-cs"/>
              </a:rPr>
              <a:t> </a:t>
            </a:r>
          </a:p>
          <a:p>
            <a:r>
              <a:rPr lang="de-DE" altLang="de-DE" sz="1200" kern="1200" baseline="0" dirty="0">
                <a:solidFill>
                  <a:schemeClr val="tx1"/>
                </a:solidFill>
                <a:latin typeface="+mn-lt"/>
                <a:ea typeface="+mn-ea"/>
                <a:cs typeface="+mn-cs"/>
              </a:rPr>
              <a:t>Die Sonnenstrahlen, die auf der Erde ankommen, erwärmen die Erdoberfläche und werden als Wärmestrahlen von der Erdoberfläche zurückgestrahlt und gelangen wieder ins All. Aber nicht alle. </a:t>
            </a:r>
          </a:p>
          <a:p>
            <a:endParaRPr lang="de-DE" altLang="de-DE" sz="1200" kern="1200" baseline="0" dirty="0">
              <a:solidFill>
                <a:schemeClr val="tx1"/>
              </a:solidFill>
              <a:latin typeface="+mn-lt"/>
              <a:ea typeface="+mn-ea"/>
              <a:cs typeface="+mn-cs"/>
            </a:endParaRPr>
          </a:p>
          <a:p>
            <a:r>
              <a:rPr lang="de-DE" altLang="de-DE" sz="1200" kern="1200" baseline="0" dirty="0">
                <a:solidFill>
                  <a:schemeClr val="tx1"/>
                </a:solidFill>
                <a:latin typeface="+mn-lt"/>
                <a:ea typeface="+mn-ea"/>
                <a:cs typeface="+mn-cs"/>
              </a:rPr>
              <a:t>Ein paar Wärmestrahlen bleiben in der Atmosphäre hängen. Das ist auch gut so, sonst wäre es auf der Welt zu kalt für uns Menschen.</a:t>
            </a:r>
            <a:endParaRPr lang="de-DE" sz="1200" kern="1200" baseline="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8</a:t>
            </a:fld>
            <a:endParaRPr lang="de-DE"/>
          </a:p>
        </p:txBody>
      </p:sp>
    </p:spTree>
    <p:extLst>
      <p:ext uri="{BB962C8B-B14F-4D97-AF65-F5344CB8AC3E}">
        <p14:creationId xmlns:p14="http://schemas.microsoft.com/office/powerpoint/2010/main" val="88619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200" kern="1200" baseline="0" dirty="0">
                <a:solidFill>
                  <a:schemeClr val="tx1"/>
                </a:solidFill>
                <a:latin typeface="+mn-lt"/>
                <a:ea typeface="+mn-ea"/>
                <a:cs typeface="+mn-cs"/>
              </a:rPr>
              <a:t>Die Treibhausgase, vor allem CO</a:t>
            </a:r>
            <a:r>
              <a:rPr lang="de-DE" sz="1200" kern="1200" baseline="-25000" dirty="0">
                <a:solidFill>
                  <a:schemeClr val="dk1"/>
                </a:solidFill>
                <a:latin typeface="+mn-lt"/>
                <a:ea typeface="Calibri"/>
                <a:cs typeface="Calibri"/>
                <a:sym typeface="Calibri"/>
              </a:rPr>
              <a:t>2</a:t>
            </a:r>
            <a:r>
              <a:rPr lang="de-DE" altLang="de-DE" sz="1200" kern="1200" baseline="0" dirty="0">
                <a:solidFill>
                  <a:schemeClr val="tx1"/>
                </a:solidFill>
                <a:latin typeface="+mn-lt"/>
                <a:ea typeface="+mn-ea"/>
                <a:cs typeface="+mn-cs"/>
              </a:rPr>
              <a:t>, führen aber dazu, dass die Atmosphäre immer dicker wird. Je dicker die Atmosphäre ist, desto weniger Wärmestrahlen können wieder ins All entweichen und dadurch steigt die Temperatur. </a:t>
            </a:r>
          </a:p>
          <a:p>
            <a:endParaRPr lang="de-DE" altLang="de-DE" sz="1200" kern="1200" baseline="0" dirty="0">
              <a:solidFill>
                <a:schemeClr val="tx1"/>
              </a:solidFill>
              <a:latin typeface="+mn-lt"/>
              <a:ea typeface="+mn-ea"/>
              <a:cs typeface="+mn-cs"/>
            </a:endParaRPr>
          </a:p>
          <a:p>
            <a:r>
              <a:rPr lang="de-DE" altLang="de-DE" sz="1200" kern="1200" baseline="0" dirty="0">
                <a:solidFill>
                  <a:schemeClr val="tx1"/>
                </a:solidFill>
                <a:latin typeface="+mn-lt"/>
                <a:ea typeface="+mn-ea"/>
                <a:cs typeface="+mn-cs"/>
              </a:rPr>
              <a:t>Wenn es auf der Erde zu warm ist, gerät sie aus dem Gleichgewicht. Das nennen wir </a:t>
            </a:r>
            <a:r>
              <a:rPr lang="de-DE" altLang="de-DE" sz="1200" b="1" kern="1200" baseline="0" dirty="0">
                <a:solidFill>
                  <a:schemeClr val="tx1"/>
                </a:solidFill>
                <a:latin typeface="+mn-lt"/>
                <a:ea typeface="+mn-ea"/>
                <a:cs typeface="+mn-cs"/>
              </a:rPr>
              <a:t>Klimakrise.</a:t>
            </a:r>
          </a:p>
          <a:p>
            <a:endParaRPr lang="de-DE" dirty="0"/>
          </a:p>
        </p:txBody>
      </p:sp>
      <p:sp>
        <p:nvSpPr>
          <p:cNvPr id="4" name="Foliennummernplatzhalter 3"/>
          <p:cNvSpPr>
            <a:spLocks noGrp="1"/>
          </p:cNvSpPr>
          <p:nvPr>
            <p:ph type="sldNum" sz="quarter" idx="10"/>
          </p:nvPr>
        </p:nvSpPr>
        <p:spPr/>
        <p:txBody>
          <a:bodyPr/>
          <a:lstStyle/>
          <a:p>
            <a:fld id="{BABE2A96-9548-4F65-8C1F-2BBF1F7936AA}" type="slidenum">
              <a:rPr lang="de-DE" smtClean="0"/>
              <a:t>9</a:t>
            </a:fld>
            <a:endParaRPr lang="de-DE"/>
          </a:p>
        </p:txBody>
      </p:sp>
    </p:spTree>
    <p:extLst>
      <p:ext uri="{BB962C8B-B14F-4D97-AF65-F5344CB8AC3E}">
        <p14:creationId xmlns:p14="http://schemas.microsoft.com/office/powerpoint/2010/main" val="842049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0790" y="267494"/>
            <a:ext cx="677826" cy="823046"/>
          </a:xfrm>
          <a:prstGeom prst="rect">
            <a:avLst/>
          </a:prstGeom>
        </p:spPr>
      </p:pic>
      <p:grpSp>
        <p:nvGrpSpPr>
          <p:cNvPr id="8" name="Gruppieren 7"/>
          <p:cNvGrpSpPr/>
          <p:nvPr userDrawn="1"/>
        </p:nvGrpSpPr>
        <p:grpSpPr>
          <a:xfrm>
            <a:off x="1804469" y="-11692"/>
            <a:ext cx="5535062" cy="5166884"/>
            <a:chOff x="2277298" y="195485"/>
            <a:chExt cx="4473319" cy="4175765"/>
          </a:xfrm>
        </p:grpSpPr>
        <p:pic>
          <p:nvPicPr>
            <p:cNvPr id="9" name="Google Shape;17;p5"/>
            <p:cNvPicPr preferRelativeResize="0"/>
            <p:nvPr/>
          </p:nvPicPr>
          <p:blipFill rotWithShape="1">
            <a:blip r:embed="rId3">
              <a:alphaModFix/>
            </a:blip>
            <a:srcRect/>
            <a:stretch/>
          </p:blipFill>
          <p:spPr>
            <a:xfrm>
              <a:off x="2400092" y="699542"/>
              <a:ext cx="4283661" cy="3671708"/>
            </a:xfrm>
            <a:prstGeom prst="rect">
              <a:avLst/>
            </a:prstGeom>
            <a:noFill/>
            <a:ln>
              <a:noFill/>
            </a:ln>
          </p:spPr>
        </p:pic>
        <p:pic>
          <p:nvPicPr>
            <p:cNvPr id="10" name="Google Shape;18;p5"/>
            <p:cNvPicPr preferRelativeResize="0"/>
            <p:nvPr/>
          </p:nvPicPr>
          <p:blipFill rotWithShape="1">
            <a:blip r:embed="rId4">
              <a:alphaModFix/>
            </a:blip>
            <a:srcRect/>
            <a:stretch/>
          </p:blipFill>
          <p:spPr>
            <a:xfrm>
              <a:off x="2277298" y="195485"/>
              <a:ext cx="4473319" cy="1740931"/>
            </a:xfrm>
            <a:prstGeom prst="rect">
              <a:avLst/>
            </a:prstGeom>
            <a:noFill/>
            <a:ln>
              <a:noFill/>
            </a:ln>
          </p:spPr>
        </p:pic>
      </p:grpSp>
      <p:pic>
        <p:nvPicPr>
          <p:cNvPr id="11" name="Grafik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62592" y="517591"/>
            <a:ext cx="314325" cy="304800"/>
          </a:xfrm>
          <a:prstGeom prst="rect">
            <a:avLst/>
          </a:prstGeom>
        </p:spPr>
      </p:pic>
      <p:pic>
        <p:nvPicPr>
          <p:cNvPr id="12" name="Grafik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16416" y="826790"/>
            <a:ext cx="517202" cy="304800"/>
          </a:xfrm>
          <a:prstGeom prst="rect">
            <a:avLst/>
          </a:prstGeom>
        </p:spPr>
      </p:pic>
      <p:pic>
        <p:nvPicPr>
          <p:cNvPr id="13" name="Grafik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76456" y="754782"/>
            <a:ext cx="314325" cy="304800"/>
          </a:xfrm>
          <a:prstGeom prst="rect">
            <a:avLst/>
          </a:prstGeom>
        </p:spPr>
      </p:pic>
      <p:pic>
        <p:nvPicPr>
          <p:cNvPr id="14" name="Grafik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78155" y="538758"/>
            <a:ext cx="400461" cy="304800"/>
          </a:xfrm>
          <a:prstGeom prst="rect">
            <a:avLst/>
          </a:prstGeom>
        </p:spPr>
      </p:pic>
      <p:pic>
        <p:nvPicPr>
          <p:cNvPr id="15" name="Grafik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44408" y="250726"/>
            <a:ext cx="314325" cy="304800"/>
          </a:xfrm>
          <a:prstGeom prst="rect">
            <a:avLst/>
          </a:prstGeom>
        </p:spPr>
      </p:pic>
      <p:pic>
        <p:nvPicPr>
          <p:cNvPr id="16" name="Grafik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32440" y="250726"/>
            <a:ext cx="446176" cy="304800"/>
          </a:xfrm>
          <a:prstGeom prst="rect">
            <a:avLst/>
          </a:prstGeom>
        </p:spPr>
      </p:pic>
    </p:spTree>
    <p:extLst>
      <p:ext uri="{BB962C8B-B14F-4D97-AF65-F5344CB8AC3E}">
        <p14:creationId xmlns:p14="http://schemas.microsoft.com/office/powerpoint/2010/main" val="147998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234"/>
        <p:cNvGrpSpPr/>
        <p:nvPr/>
      </p:nvGrpSpPr>
      <p:grpSpPr>
        <a:xfrm>
          <a:off x="0" y="0"/>
          <a:ext cx="0" cy="0"/>
          <a:chOff x="0" y="0"/>
          <a:chExt cx="0" cy="0"/>
        </a:xfrm>
      </p:grpSpPr>
    </p:spTree>
    <p:extLst>
      <p:ext uri="{BB962C8B-B14F-4D97-AF65-F5344CB8AC3E}">
        <p14:creationId xmlns:p14="http://schemas.microsoft.com/office/powerpoint/2010/main" val="26681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3845496"/>
            <a:ext cx="7772400" cy="1102519"/>
          </a:xfrm>
        </p:spPr>
        <p:txBody>
          <a:bodyPr>
            <a:normAutofit/>
          </a:bodyPr>
          <a:lstStyle>
            <a:lvl1pPr>
              <a:defRPr sz="3200">
                <a:solidFill>
                  <a:schemeClr val="accent1"/>
                </a:solidFill>
              </a:defRPr>
            </a:lvl1pPr>
          </a:lstStyle>
          <a:p>
            <a:r>
              <a:rPr lang="de-DE"/>
              <a:t>Mastertitelformat bearbeiten</a:t>
            </a:r>
            <a:endParaRPr lang="en-US" dirty="0"/>
          </a:p>
        </p:txBody>
      </p:sp>
      <p:pic>
        <p:nvPicPr>
          <p:cNvPr id="12" name="Google Shape;146;p19"/>
          <p:cNvPicPr preferRelativeResize="0"/>
          <p:nvPr userDrawn="1"/>
        </p:nvPicPr>
        <p:blipFill rotWithShape="1">
          <a:blip r:embed="rId2">
            <a:alphaModFix/>
          </a:blip>
          <a:srcRect t="6709" b="6578"/>
          <a:stretch/>
        </p:blipFill>
        <p:spPr>
          <a:xfrm>
            <a:off x="2172076" y="866734"/>
            <a:ext cx="2349008" cy="3055304"/>
          </a:xfrm>
          <a:prstGeom prst="rect">
            <a:avLst/>
          </a:prstGeom>
          <a:noFill/>
          <a:ln>
            <a:noFill/>
          </a:ln>
        </p:spPr>
      </p:pic>
      <p:pic>
        <p:nvPicPr>
          <p:cNvPr id="13" name="Google Shape;147;p19"/>
          <p:cNvPicPr preferRelativeResize="0"/>
          <p:nvPr userDrawn="1"/>
        </p:nvPicPr>
        <p:blipFill rotWithShape="1">
          <a:blip r:embed="rId3">
            <a:alphaModFix/>
          </a:blip>
          <a:srcRect l="18795" t="4543" b="17230"/>
          <a:stretch/>
        </p:blipFill>
        <p:spPr>
          <a:xfrm>
            <a:off x="-20293" y="866734"/>
            <a:ext cx="2144021" cy="3055304"/>
          </a:xfrm>
          <a:prstGeom prst="rect">
            <a:avLst/>
          </a:prstGeom>
          <a:noFill/>
          <a:ln>
            <a:noFill/>
          </a:ln>
        </p:spPr>
      </p:pic>
      <p:pic>
        <p:nvPicPr>
          <p:cNvPr id="14" name="Google Shape;150;p19"/>
          <p:cNvPicPr preferRelativeResize="0"/>
          <p:nvPr userDrawn="1"/>
        </p:nvPicPr>
        <p:blipFill rotWithShape="1">
          <a:blip r:embed="rId4">
            <a:alphaModFix/>
          </a:blip>
          <a:srcRect/>
          <a:stretch/>
        </p:blipFill>
        <p:spPr>
          <a:xfrm>
            <a:off x="4563621" y="883645"/>
            <a:ext cx="4556718" cy="3038393"/>
          </a:xfrm>
          <a:prstGeom prst="rect">
            <a:avLst/>
          </a:prstGeom>
          <a:noFill/>
          <a:ln>
            <a:noFill/>
          </a:ln>
        </p:spPr>
      </p:pic>
      <p:pic>
        <p:nvPicPr>
          <p:cNvPr id="15"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2065447" y="267494"/>
            <a:ext cx="4776533" cy="185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8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dirty="0"/>
          </a:p>
        </p:txBody>
      </p:sp>
      <p:sp>
        <p:nvSpPr>
          <p:cNvPr id="3" name="Inhaltsplatzhalter 2"/>
          <p:cNvSpPr>
            <a:spLocks noGrp="1"/>
          </p:cNvSpPr>
          <p:nvPr>
            <p:ph idx="1"/>
          </p:nvPr>
        </p:nvSpPr>
        <p:spPr>
          <a:xfrm>
            <a:off x="0" y="1200150"/>
            <a:ext cx="9144000" cy="394334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29609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57200" y="4767264"/>
            <a:ext cx="2133600" cy="273844"/>
          </a:xfrm>
          <a:prstGeom prst="rect">
            <a:avLst/>
          </a:prstGeom>
        </p:spPr>
        <p:txBody>
          <a:bodyPr/>
          <a:lstStyle/>
          <a:p>
            <a:fld id="{0EB1C5E0-480E-4B41-99A0-2BAB7E82EC42}" type="datetimeFigureOut">
              <a:rPr lang="en-US" smtClean="0"/>
              <a:pPr/>
              <a:t>2/18/2021</a:t>
            </a:fld>
            <a:endParaRPr lang="en-US" dirty="0"/>
          </a:p>
        </p:txBody>
      </p:sp>
      <p:sp>
        <p:nvSpPr>
          <p:cNvPr id="4" name="Fußzeilenplatzhalt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Foliennummernplatzhalter 4"/>
          <p:cNvSpPr>
            <a:spLocks noGrp="1"/>
          </p:cNvSpPr>
          <p:nvPr>
            <p:ph type="sldNum" sz="quarter" idx="12"/>
          </p:nvPr>
        </p:nvSpPr>
        <p:spPr>
          <a:xfrm>
            <a:off x="6553200" y="4767264"/>
            <a:ext cx="2133600" cy="273844"/>
          </a:xfrm>
          <a:prstGeom prst="rect">
            <a:avLst/>
          </a:prstGeom>
        </p:spPr>
        <p:txBody>
          <a:bodyPr/>
          <a:lstStyle/>
          <a:p>
            <a:fld id="{FDD71075-5DD5-4C97-B2AD-217F5CB9C7B9}" type="slidenum">
              <a:rPr lang="en-US" smtClean="0"/>
              <a:pPr/>
              <a:t>‹Nr.›</a:t>
            </a:fld>
            <a:endParaRPr lang="en-US"/>
          </a:p>
        </p:txBody>
      </p:sp>
      <p:pic>
        <p:nvPicPr>
          <p:cNvPr id="6" name="Grafik 5"/>
          <p:cNvPicPr>
            <a:picLocks noChangeAspect="1"/>
          </p:cNvPicPr>
          <p:nvPr userDrawn="1"/>
        </p:nvPicPr>
        <p:blipFill rotWithShape="1">
          <a:blip r:embed="rId2">
            <a:extLst>
              <a:ext uri="{28A0092B-C50C-407E-A947-70E740481C1C}">
                <a14:useLocalDpi xmlns:a14="http://schemas.microsoft.com/office/drawing/2010/main"/>
              </a:ext>
            </a:extLst>
          </a:blip>
          <a:srcRect l="41096" t="16784" b="43629"/>
          <a:stretch/>
        </p:blipFill>
        <p:spPr>
          <a:xfrm>
            <a:off x="0" y="1"/>
            <a:ext cx="7380312" cy="5143500"/>
          </a:xfrm>
          <a:prstGeom prst="rect">
            <a:avLst/>
          </a:prstGeom>
        </p:spPr>
      </p:pic>
      <p:sp>
        <p:nvSpPr>
          <p:cNvPr id="7" name="Ellipse 6"/>
          <p:cNvSpPr/>
          <p:nvPr userDrawn="1"/>
        </p:nvSpPr>
        <p:spPr>
          <a:xfrm>
            <a:off x="-2052736" y="-1172666"/>
            <a:ext cx="10225136" cy="8352926"/>
          </a:xfrm>
          <a:prstGeom prst="ellipse">
            <a:avLst/>
          </a:prstGeom>
          <a:solidFill>
            <a:schemeClr val="bg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457200" y="205979"/>
            <a:ext cx="5194920" cy="857250"/>
          </a:xfrm>
        </p:spPr>
        <p:txBody>
          <a:bodyPr/>
          <a:lstStyle>
            <a:lvl1pPr>
              <a:defRPr>
                <a:solidFill>
                  <a:schemeClr val="bg1"/>
                </a:solidFill>
              </a:defRPr>
            </a:lvl1pPr>
          </a:lstStyle>
          <a:p>
            <a:r>
              <a:rPr lang="de-DE"/>
              <a:t>Titelmasterformat durch Klicken bearbeiten</a:t>
            </a:r>
            <a:endParaRPr lang="de-DE" dirty="0"/>
          </a:p>
        </p:txBody>
      </p:sp>
      <p:sp>
        <p:nvSpPr>
          <p:cNvPr id="23" name="Textplatzhalter 22"/>
          <p:cNvSpPr>
            <a:spLocks noGrp="1"/>
          </p:cNvSpPr>
          <p:nvPr>
            <p:ph type="body" sz="quarter" idx="13"/>
          </p:nvPr>
        </p:nvSpPr>
        <p:spPr>
          <a:xfrm>
            <a:off x="680492" y="2865810"/>
            <a:ext cx="2019300" cy="354012"/>
          </a:xfrm>
          <a:solidFill>
            <a:schemeClr val="bg1">
              <a:lumMod val="85000"/>
            </a:schemeClr>
          </a:solidFill>
        </p:spPr>
        <p:txBody>
          <a:bodyPr>
            <a:noAutofit/>
          </a:bodyPr>
          <a:lstStyle>
            <a:lvl1pPr>
              <a:defRPr/>
            </a:lvl1pPr>
            <a:lvl2pPr marL="457188" indent="0">
              <a:buNone/>
              <a:defRPr/>
            </a:lvl2pPr>
            <a:lvl5pPr marL="1828754" indent="0" algn="just">
              <a:buNone/>
              <a:defRPr sz="1400">
                <a:solidFill>
                  <a:schemeClr val="tx2"/>
                </a:solidFill>
              </a:defRPr>
            </a:lvl5pPr>
          </a:lstStyle>
          <a:p>
            <a:pPr lvl="0"/>
            <a:r>
              <a:rPr lang="de-DE"/>
              <a:t>Textmasterformat bearbeiten</a:t>
            </a:r>
          </a:p>
        </p:txBody>
      </p:sp>
      <p:sp>
        <p:nvSpPr>
          <p:cNvPr id="25" name="Inhaltsplatzhalter 24"/>
          <p:cNvSpPr>
            <a:spLocks noGrp="1"/>
          </p:cNvSpPr>
          <p:nvPr>
            <p:ph sz="quarter" idx="14"/>
          </p:nvPr>
        </p:nvSpPr>
        <p:spPr>
          <a:xfrm>
            <a:off x="683569" y="3435351"/>
            <a:ext cx="2016225" cy="1368425"/>
          </a:xfrm>
          <a:solidFill>
            <a:schemeClr val="bg1">
              <a:lumMod val="85000"/>
            </a:schemeClr>
          </a:solidFill>
        </p:spPr>
        <p:txBody>
          <a:bodyPr>
            <a:noAutofit/>
          </a:bodyPr>
          <a:lstStyle>
            <a:lvl1pP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6" name="Textplatzhalter 22"/>
          <p:cNvSpPr>
            <a:spLocks noGrp="1"/>
          </p:cNvSpPr>
          <p:nvPr>
            <p:ph type="body" sz="quarter" idx="15"/>
          </p:nvPr>
        </p:nvSpPr>
        <p:spPr>
          <a:xfrm>
            <a:off x="3560812" y="2866033"/>
            <a:ext cx="2019300" cy="354012"/>
          </a:xfrm>
          <a:solidFill>
            <a:schemeClr val="bg1">
              <a:lumMod val="85000"/>
            </a:schemeClr>
          </a:solidFill>
        </p:spPr>
        <p:txBody>
          <a:bodyPr>
            <a:normAutofit/>
          </a:bodyPr>
          <a:lstStyle>
            <a:lvl1pPr>
              <a:defRPr/>
            </a:lvl1pPr>
            <a:lvl2pPr marL="457188" indent="0">
              <a:buNone/>
              <a:defRPr/>
            </a:lvl2pPr>
            <a:lvl5pPr marL="1828754" indent="0" algn="just">
              <a:buNone/>
              <a:defRPr lang="de-DE" sz="1400" kern="1200" dirty="0">
                <a:solidFill>
                  <a:schemeClr val="tx2"/>
                </a:solidFill>
                <a:latin typeface="+mn-lt"/>
                <a:ea typeface="+mn-ea"/>
                <a:cs typeface="+mn-cs"/>
              </a:defRPr>
            </a:lvl5pPr>
          </a:lstStyle>
          <a:p>
            <a:pPr lvl="0"/>
            <a:r>
              <a:rPr lang="de-DE"/>
              <a:t>Textmasterformat bearbeiten</a:t>
            </a:r>
          </a:p>
        </p:txBody>
      </p:sp>
      <p:sp>
        <p:nvSpPr>
          <p:cNvPr id="27" name="Inhaltsplatzhalter 24"/>
          <p:cNvSpPr>
            <a:spLocks noGrp="1"/>
          </p:cNvSpPr>
          <p:nvPr>
            <p:ph sz="quarter" idx="16"/>
          </p:nvPr>
        </p:nvSpPr>
        <p:spPr>
          <a:xfrm>
            <a:off x="3563889" y="3435574"/>
            <a:ext cx="2016225" cy="1368425"/>
          </a:xfrm>
          <a:solidFill>
            <a:schemeClr val="bg1">
              <a:lumMod val="85000"/>
            </a:schemeClr>
          </a:solidFill>
        </p:spPr>
        <p:txBody>
          <a:bodyPr>
            <a:noAutofit/>
          </a:bodyPr>
          <a:lstStyle>
            <a:lvl1pPr>
              <a:defRPr lang="de-DE" sz="1200" kern="1200" dirty="0" smtClean="0">
                <a:solidFill>
                  <a:schemeClr val="tx2"/>
                </a:solidFill>
                <a:latin typeface="+mn-lt"/>
                <a:ea typeface="+mn-ea"/>
                <a:cs typeface="+mn-cs"/>
              </a:defRPr>
            </a:lvl1pPr>
            <a:lvl2pPr>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8" name="Textplatzhalter 22"/>
          <p:cNvSpPr>
            <a:spLocks noGrp="1"/>
          </p:cNvSpPr>
          <p:nvPr>
            <p:ph type="body" sz="quarter" idx="17"/>
          </p:nvPr>
        </p:nvSpPr>
        <p:spPr>
          <a:xfrm>
            <a:off x="6516216" y="2859782"/>
            <a:ext cx="2019300" cy="354012"/>
          </a:xfrm>
          <a:solidFill>
            <a:schemeClr val="bg1">
              <a:lumMod val="85000"/>
            </a:schemeClr>
          </a:solidFill>
        </p:spPr>
        <p:txBody>
          <a:bodyPr>
            <a:normAutofit/>
          </a:bodyPr>
          <a:lstStyle>
            <a:lvl1pPr>
              <a:defRPr/>
            </a:lvl1pPr>
            <a:lvl2pPr marL="457188" indent="0">
              <a:buNone/>
              <a:defRPr/>
            </a:lvl2pPr>
            <a:lvl5pPr marL="1828754" indent="0" algn="just">
              <a:buNone/>
              <a:defRPr lang="de-DE" sz="1400" kern="1200" dirty="0">
                <a:solidFill>
                  <a:schemeClr val="tx2"/>
                </a:solidFill>
                <a:latin typeface="+mn-lt"/>
                <a:ea typeface="+mn-ea"/>
                <a:cs typeface="+mn-cs"/>
              </a:defRPr>
            </a:lvl5pPr>
          </a:lstStyle>
          <a:p>
            <a:pPr lvl="0"/>
            <a:r>
              <a:rPr lang="de-DE"/>
              <a:t>Textmasterformat bearbeiten</a:t>
            </a:r>
          </a:p>
        </p:txBody>
      </p:sp>
      <p:sp>
        <p:nvSpPr>
          <p:cNvPr id="29" name="Inhaltsplatzhalter 24"/>
          <p:cNvSpPr>
            <a:spLocks noGrp="1"/>
          </p:cNvSpPr>
          <p:nvPr>
            <p:ph sz="quarter" idx="18"/>
          </p:nvPr>
        </p:nvSpPr>
        <p:spPr>
          <a:xfrm>
            <a:off x="6519293" y="3429323"/>
            <a:ext cx="2016225" cy="1368425"/>
          </a:xfrm>
          <a:solidFill>
            <a:schemeClr val="bg1">
              <a:lumMod val="85000"/>
            </a:schemeClr>
          </a:solidFill>
        </p:spPr>
        <p:txBody>
          <a:bodyPr>
            <a:noAutofit/>
          </a:bodyPr>
          <a:lstStyle>
            <a:lvl1pP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3890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251520" y="1175394"/>
            <a:ext cx="27000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92480" y="1183500"/>
            <a:ext cx="27000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Inhaltsplatzhalter 3"/>
          <p:cNvSpPr>
            <a:spLocks noGrp="1"/>
          </p:cNvSpPr>
          <p:nvPr>
            <p:ph sz="half" idx="10"/>
          </p:nvPr>
        </p:nvSpPr>
        <p:spPr>
          <a:xfrm>
            <a:off x="3222000" y="1204038"/>
            <a:ext cx="27000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77814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251520" y="1175394"/>
            <a:ext cx="432048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572000" y="1183500"/>
            <a:ext cx="4320200" cy="39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87626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enutzerdefiniertes Layout">
  <p:cSld name="1_Benutzerdefiniertes Layout">
    <p:spTree>
      <p:nvGrpSpPr>
        <p:cNvPr id="1" name="Shape 23"/>
        <p:cNvGrpSpPr/>
        <p:nvPr/>
      </p:nvGrpSpPr>
      <p:grpSpPr>
        <a:xfrm>
          <a:off x="0" y="0"/>
          <a:ext cx="0" cy="0"/>
          <a:chOff x="0" y="0"/>
          <a:chExt cx="0" cy="0"/>
        </a:xfrm>
      </p:grpSpPr>
      <p:sp>
        <p:nvSpPr>
          <p:cNvPr id="24" name="Google Shape;24;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25" name="Google Shape;25;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26" name="Google Shape;26;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‹Nr.›</a:t>
            </a:fld>
            <a:endParaRPr/>
          </a:p>
        </p:txBody>
      </p:sp>
      <p:pic>
        <p:nvPicPr>
          <p:cNvPr id="27" name="Google Shape;27;p6"/>
          <p:cNvPicPr preferRelativeResize="0"/>
          <p:nvPr/>
        </p:nvPicPr>
        <p:blipFill rotWithShape="1">
          <a:blip r:embed="rId2">
            <a:alphaModFix/>
          </a:blip>
          <a:srcRect l="41096" t="16784" b="43629"/>
          <a:stretch/>
        </p:blipFill>
        <p:spPr>
          <a:xfrm>
            <a:off x="0" y="1"/>
            <a:ext cx="7380312" cy="5143500"/>
          </a:xfrm>
          <a:prstGeom prst="rect">
            <a:avLst/>
          </a:prstGeom>
          <a:noFill/>
          <a:ln>
            <a:noFill/>
          </a:ln>
        </p:spPr>
      </p:pic>
      <p:sp>
        <p:nvSpPr>
          <p:cNvPr id="28" name="Google Shape;28;p6"/>
          <p:cNvSpPr/>
          <p:nvPr/>
        </p:nvSpPr>
        <p:spPr>
          <a:xfrm>
            <a:off x="-2052736" y="-1172666"/>
            <a:ext cx="10225136" cy="8352926"/>
          </a:xfrm>
          <a:prstGeom prst="ellipse">
            <a:avLst/>
          </a:prstGeom>
          <a:solidFill>
            <a:schemeClr val="lt2">
              <a:alpha val="3803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9" name="Google Shape;29;p6"/>
          <p:cNvSpPr txBox="1">
            <a:spLocks noGrp="1"/>
          </p:cNvSpPr>
          <p:nvPr>
            <p:ph type="title"/>
          </p:nvPr>
        </p:nvSpPr>
        <p:spPr>
          <a:xfrm>
            <a:off x="457200" y="205979"/>
            <a:ext cx="519492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000"/>
              <a:buFont typeface="Overpass"/>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680492" y="2865810"/>
            <a:ext cx="2019300" cy="354012"/>
          </a:xfrm>
          <a:prstGeom prst="rect">
            <a:avLst/>
          </a:prstGeom>
          <a:solidFill>
            <a:srgbClr val="D8D8D8"/>
          </a:solid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6"/>
          <p:cNvSpPr txBox="1">
            <a:spLocks noGrp="1"/>
          </p:cNvSpPr>
          <p:nvPr>
            <p:ph type="body" idx="2"/>
          </p:nvPr>
        </p:nvSpPr>
        <p:spPr>
          <a:xfrm>
            <a:off x="683569" y="3435351"/>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 name="Google Shape;32;p6"/>
          <p:cNvSpPr txBox="1">
            <a:spLocks noGrp="1"/>
          </p:cNvSpPr>
          <p:nvPr>
            <p:ph type="body" idx="3"/>
          </p:nvPr>
        </p:nvSpPr>
        <p:spPr>
          <a:xfrm>
            <a:off x="3560812" y="2866033"/>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6"/>
          <p:cNvSpPr txBox="1">
            <a:spLocks noGrp="1"/>
          </p:cNvSpPr>
          <p:nvPr>
            <p:ph type="body" idx="4"/>
          </p:nvPr>
        </p:nvSpPr>
        <p:spPr>
          <a:xfrm>
            <a:off x="3563889" y="3435574"/>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solidFill>
                  <a:schemeClr val="dk2"/>
                </a:solidFill>
                <a:latin typeface="Open Sans"/>
                <a:ea typeface="Open Sans"/>
                <a:cs typeface="Open Sans"/>
                <a:sym typeface="Open Sans"/>
              </a:defRPr>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6"/>
          <p:cNvSpPr txBox="1">
            <a:spLocks noGrp="1"/>
          </p:cNvSpPr>
          <p:nvPr>
            <p:ph type="body" idx="5"/>
          </p:nvPr>
        </p:nvSpPr>
        <p:spPr>
          <a:xfrm>
            <a:off x="6516216" y="2859782"/>
            <a:ext cx="2019300" cy="354012"/>
          </a:xfrm>
          <a:prstGeom prst="rect">
            <a:avLst/>
          </a:prstGeom>
          <a:solidFill>
            <a:srgbClr val="D8D8D8"/>
          </a:solid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2"/>
              </a:buClr>
              <a:buSzPts val="2800"/>
              <a:buChar char="•"/>
              <a:defRPr/>
            </a:lvl1pPr>
            <a:lvl2pPr marL="914400" lvl="1" indent="-228600" algn="l">
              <a:lnSpc>
                <a:spcPct val="100000"/>
              </a:lnSpc>
              <a:spcBef>
                <a:spcPts val="480"/>
              </a:spcBef>
              <a:spcAft>
                <a:spcPts val="0"/>
              </a:spcAft>
              <a:buClr>
                <a:schemeClr val="dk2"/>
              </a:buClr>
              <a:buSzPts val="2400"/>
              <a:buNone/>
              <a:defRPr/>
            </a:lvl2pPr>
            <a:lvl3pPr marL="1371600" lvl="2" indent="-342900" algn="l">
              <a:lnSpc>
                <a:spcPct val="100000"/>
              </a:lnSpc>
              <a:spcBef>
                <a:spcPts val="360"/>
              </a:spcBef>
              <a:spcAft>
                <a:spcPts val="0"/>
              </a:spcAft>
              <a:buClr>
                <a:schemeClr val="dk2"/>
              </a:buClr>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228600" algn="just">
              <a:lnSpc>
                <a:spcPct val="100000"/>
              </a:lnSpc>
              <a:spcBef>
                <a:spcPts val="280"/>
              </a:spcBef>
              <a:spcAft>
                <a:spcPts val="0"/>
              </a:spcAft>
              <a:buClr>
                <a:schemeClr val="dk2"/>
              </a:buClr>
              <a:buSzPts val="1400"/>
              <a:buNone/>
              <a:defRPr sz="1400">
                <a:solidFill>
                  <a:schemeClr val="dk2"/>
                </a:solidFill>
                <a:latin typeface="Open Sans"/>
                <a:ea typeface="Open Sans"/>
                <a:cs typeface="Open Sans"/>
                <a:sym typeface="Open Sans"/>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6"/>
          <p:cNvSpPr txBox="1">
            <a:spLocks noGrp="1"/>
          </p:cNvSpPr>
          <p:nvPr>
            <p:ph type="body" idx="6"/>
          </p:nvPr>
        </p:nvSpPr>
        <p:spPr>
          <a:xfrm>
            <a:off x="6519293" y="3429323"/>
            <a:ext cx="2016225" cy="1368425"/>
          </a:xfrm>
          <a:prstGeom prst="rect">
            <a:avLst/>
          </a:prstGeom>
          <a:solidFill>
            <a:srgbClr val="D8D8D8"/>
          </a:solidFill>
          <a:ln>
            <a:noFill/>
          </a:ln>
        </p:spPr>
        <p:txBody>
          <a:bodyPr spcFirstLastPara="1" wrap="square" lIns="91425" tIns="45700" rIns="91425" bIns="45700" anchor="t" anchorCtr="0">
            <a:noAutofit/>
          </a:bodyPr>
          <a:lstStyle>
            <a:lvl1pPr marL="457200" lvl="0" indent="-304800" algn="l">
              <a:lnSpc>
                <a:spcPct val="100000"/>
              </a:lnSpc>
              <a:spcBef>
                <a:spcPts val="240"/>
              </a:spcBef>
              <a:spcAft>
                <a:spcPts val="0"/>
              </a:spcAft>
              <a:buClr>
                <a:schemeClr val="dk2"/>
              </a:buClr>
              <a:buSzPts val="1200"/>
              <a:buChar char="•"/>
              <a:defRPr sz="1200"/>
            </a:lvl1pPr>
            <a:lvl2pPr marL="914400" lvl="1" indent="-304800" algn="l">
              <a:lnSpc>
                <a:spcPct val="100000"/>
              </a:lnSpc>
              <a:spcBef>
                <a:spcPts val="240"/>
              </a:spcBef>
              <a:spcAft>
                <a:spcPts val="0"/>
              </a:spcAft>
              <a:buClr>
                <a:schemeClr val="dk2"/>
              </a:buClr>
              <a:buSzPts val="1200"/>
              <a:buChar char="–"/>
              <a:defRPr sz="1200"/>
            </a:lvl2pPr>
            <a:lvl3pPr marL="1371600" lvl="2" indent="-304800" algn="l">
              <a:lnSpc>
                <a:spcPct val="100000"/>
              </a:lnSpc>
              <a:spcBef>
                <a:spcPts val="240"/>
              </a:spcBef>
              <a:spcAft>
                <a:spcPts val="0"/>
              </a:spcAft>
              <a:buClr>
                <a:schemeClr val="dk2"/>
              </a:buClr>
              <a:buSzPts val="1200"/>
              <a:buChar char="•"/>
              <a:defRPr sz="1200"/>
            </a:lvl3pPr>
            <a:lvl4pPr marL="1828800" lvl="3" indent="-304800" algn="l">
              <a:lnSpc>
                <a:spcPct val="100000"/>
              </a:lnSpc>
              <a:spcBef>
                <a:spcPts val="240"/>
              </a:spcBef>
              <a:spcAft>
                <a:spcPts val="0"/>
              </a:spcAft>
              <a:buClr>
                <a:schemeClr val="dk2"/>
              </a:buClr>
              <a:buSzPts val="1200"/>
              <a:buChar char="–"/>
              <a:defRPr sz="1200"/>
            </a:lvl4pPr>
            <a:lvl5pPr marL="2286000" lvl="4" indent="-304800" algn="l">
              <a:lnSpc>
                <a:spcPct val="100000"/>
              </a:lnSpc>
              <a:spcBef>
                <a:spcPts val="240"/>
              </a:spcBef>
              <a:spcAft>
                <a:spcPts val="0"/>
              </a:spcAft>
              <a:buClr>
                <a:schemeClr val="dk2"/>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1689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216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7885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und Text/Bild">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237535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38" tIns="45719" rIns="91438" bIns="45719" rtlCol="0" anchor="ctr">
            <a:no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00790" y="267494"/>
            <a:ext cx="677826" cy="823046"/>
          </a:xfrm>
          <a:prstGeom prst="rect">
            <a:avLst/>
          </a:prstGeom>
        </p:spPr>
      </p:pic>
    </p:spTree>
    <p:extLst>
      <p:ext uri="{BB962C8B-B14F-4D97-AF65-F5344CB8AC3E}">
        <p14:creationId xmlns:p14="http://schemas.microsoft.com/office/powerpoint/2010/main" val="327936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378" rtl="0" eaLnBrk="1" latinLnBrk="0" hangingPunct="1">
        <a:spcBef>
          <a:spcPct val="0"/>
        </a:spcBef>
        <a:buNone/>
        <a:defRPr sz="4000" kern="1200">
          <a:solidFill>
            <a:schemeClr val="accent3">
              <a:lumMod val="75000"/>
            </a:schemeClr>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arget="../media/image31.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4" Target="../media/image32.jpeg" Type="http://schemas.openxmlformats.org/officeDocument/2006/relationships/image"/></Relationships>
</file>

<file path=ppt/slides/_rels/slide11.xml.rels><?xml version="1.0" encoding="UTF-8" standalone="yes" ?><Relationships xmlns="http://schemas.openxmlformats.org/package/2006/relationships"><Relationship Id="rId3" Target="../media/image33.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34.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5" Target="../media/image36.png" Type="http://schemas.openxmlformats.org/officeDocument/2006/relationships/image"/><Relationship Id="rId4" Target="../media/image35.pn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38.jpeg" Type="http://schemas.openxmlformats.org/officeDocument/2006/relationships/image"/><Relationship Id="rId2" Target="../notesSlides/notesSlide14.xml" Type="http://schemas.openxmlformats.org/officeDocument/2006/relationships/notesSlide"/><Relationship Id="rId1" Target="../slideLayouts/slideLayout4.xml" Type="http://schemas.openxmlformats.org/officeDocument/2006/relationships/slideLayout"/><Relationship Id="rId4" Target="../media/image39.jp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41.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42.jpeg" Type="http://schemas.openxmlformats.org/officeDocument/2006/relationships/image"/><Relationship Id="rId2" Target="../notesSlides/notesSlide17.xml" Type="http://schemas.openxmlformats.org/officeDocument/2006/relationships/notesSlide"/><Relationship Id="rId1" Target="../slideLayouts/slideLayout7.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43.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44.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9.jpg"/><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arget="../media/image53.jpeg" Type="http://schemas.openxmlformats.org/officeDocument/2006/relationships/image"/><Relationship Id="rId2" Target="../notesSlides/notesSlide25.xml" Type="http://schemas.openxmlformats.org/officeDocument/2006/relationships/notesSlide"/><Relationship Id="rId1" Target="../slideLayouts/slideLayout8.xml" Type="http://schemas.openxmlformats.org/officeDocument/2006/relationships/slideLayout"/></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68.jpg"/><Relationship Id="rId4" Type="http://schemas.openxmlformats.org/officeDocument/2006/relationships/image" Target="../media/image67.jpg"/></Relationships>
</file>

<file path=ppt/slides/_rels/slide33.xml.rels><?xml version="1.0" encoding="UTF-8" standalone="yes" ?><Relationships xmlns="http://schemas.openxmlformats.org/package/2006/relationships"><Relationship Id="rId3" Target="../media/image69.jpeg" Type="http://schemas.openxmlformats.org/officeDocument/2006/relationships/image"/><Relationship Id="rId7" Target="../media/image72.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 Id="rId6" Target="../media/image71.jpeg" Type="http://schemas.openxmlformats.org/officeDocument/2006/relationships/image"/><Relationship Id="rId5" Target="../media/image70.jpg" Type="http://schemas.openxmlformats.org/officeDocument/2006/relationships/image"/><Relationship Id="rId4" Target="../media/hdphoto1.wdp" Type="http://schemas.microsoft.com/office/2007/relationships/hdphoto"/></Relationships>
</file>

<file path=ppt/slides/_rels/slide34.xml.rels><?xml version="1.0" encoding="UTF-8" standalone="yes" ?><Relationships xmlns="http://schemas.openxmlformats.org/package/2006/relationships"><Relationship Id="rId3" Target="../media/image73.jpe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74.jpeg" Type="http://schemas.openxmlformats.org/officeDocument/2006/relationships/image"/><Relationship Id="rId2" Target="../notesSlides/notesSlide35.xml" Type="http://schemas.openxmlformats.org/officeDocument/2006/relationships/notesSlid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75.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76.jpeg" Type="http://schemas.openxmlformats.org/officeDocument/2006/relationships/image"/><Relationship Id="rId2" Target="../notesSlides/notesSlide37.xml" Type="http://schemas.openxmlformats.org/officeDocument/2006/relationships/notesSlid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77.jpe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78.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2.jpeg" Type="http://schemas.openxmlformats.org/officeDocument/2006/relationships/image"/><Relationship Id="rId2" Target="../notesSlides/notesSlide4.xml" Type="http://schemas.openxmlformats.org/officeDocument/2006/relationships/notesSlide"/><Relationship Id="rId1" Target="../slideLayouts/slideLayout5.xml" Type="http://schemas.openxmlformats.org/officeDocument/2006/relationships/slideLayout"/><Relationship Id="rId4" Target="../media/image13.jpeg" Type="http://schemas.openxmlformats.org/officeDocument/2006/relationships/image"/></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80.jpeg" Type="http://schemas.openxmlformats.org/officeDocument/2006/relationships/image"/><Relationship Id="rId2" Target="../notesSlides/notesSlide41.xml" Type="http://schemas.openxmlformats.org/officeDocument/2006/relationships/notesSlide"/><Relationship Id="rId1" Target="../slideLayouts/slideLayout9.xml" Type="http://schemas.openxmlformats.org/officeDocument/2006/relationships/slideLayout"/></Relationships>
</file>

<file path=ppt/slides/_rels/slide4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5.jpg"/><Relationship Id="rId4" Type="http://schemas.openxmlformats.org/officeDocument/2006/relationships/image" Target="../media/image84.jpg"/></Relationships>
</file>

<file path=ppt/slides/_rels/slide45.xml.rels><?xml version="1.0" encoding="UTF-8" standalone="yes" ?><Relationships xmlns="http://schemas.openxmlformats.org/package/2006/relationships"><Relationship Id="rId3" Target="../media/image86.jpeg" Type="http://schemas.openxmlformats.org/officeDocument/2006/relationships/image"/><Relationship Id="rId2" Target="../notesSlides/notesSlide45.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arget="../media/image19.jpeg" Type="http://schemas.openxmlformats.org/officeDocument/2006/relationships/image"/><Relationship Id="rId3" Target="../media/image14.jpeg" Type="http://schemas.openxmlformats.org/officeDocument/2006/relationships/image"/><Relationship Id="rId7" Target="../media/image18.jpeg" Type="http://schemas.openxmlformats.org/officeDocument/2006/relationships/image"/><Relationship Id="rId2" Target="../notesSlides/notesSlide5.xml" Type="http://schemas.openxmlformats.org/officeDocument/2006/relationships/notesSlide"/><Relationship Id="rId1" Target="../slideLayouts/slideLayout5.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10" Target="../media/image21.jpeg" Type="http://schemas.openxmlformats.org/officeDocument/2006/relationships/image"/><Relationship Id="rId4" Target="../media/image15.jpeg" Type="http://schemas.openxmlformats.org/officeDocument/2006/relationships/image"/><Relationship Id="rId9" Target="../media/image20.jpe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arget="../media/image30.jpeg" Type="http://schemas.openxmlformats.org/officeDocument/2006/relationships/image"/><Relationship Id="rId2" Target="../notesSlides/notesSlide9.xml" Type="http://schemas.openxmlformats.org/officeDocument/2006/relationships/notesSlid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97AF41A-539A-43A1-9178-242F30EC6C1D}"/>
              </a:ext>
            </a:extLst>
          </p:cNvPr>
          <p:cNvSpPr txBox="1"/>
          <p:nvPr/>
        </p:nvSpPr>
        <p:spPr>
          <a:xfrm>
            <a:off x="8172400" y="267494"/>
            <a:ext cx="792088" cy="612000"/>
          </a:xfrm>
          <a:prstGeom prst="rect">
            <a:avLst/>
          </a:prstGeom>
          <a:solidFill>
            <a:srgbClr val="EDEDEF"/>
          </a:solidFill>
        </p:spPr>
        <p:txBody>
          <a:bodyPr wrap="square" rtlCol="0">
            <a:spAutoFit/>
          </a:bodyPr>
          <a:lstStyle/>
          <a:p>
            <a:endParaRPr lang="de-DE" dirty="0"/>
          </a:p>
        </p:txBody>
      </p:sp>
    </p:spTree>
    <p:extLst>
      <p:ext uri="{BB962C8B-B14F-4D97-AF65-F5344CB8AC3E}">
        <p14:creationId xmlns:p14="http://schemas.microsoft.com/office/powerpoint/2010/main" val="47339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2000" y="72000"/>
            <a:ext cx="5472000" cy="720000"/>
          </a:xfrm>
        </p:spPr>
        <p:txBody>
          <a:bodyPr/>
          <a:lstStyle/>
          <a:p>
            <a:r>
              <a:rPr lang="de-DE" sz="3200" dirty="0">
                <a:latin typeface="Rockwell" panose="02060603020205020403" pitchFamily="18" charset="0"/>
              </a:rPr>
              <a:t>Kipppunkte</a:t>
            </a:r>
          </a:p>
        </p:txBody>
      </p:sp>
      <p:grpSp>
        <p:nvGrpSpPr>
          <p:cNvPr id="8" name="Gruppieren 7">
            <a:extLst>
              <a:ext uri="{FF2B5EF4-FFF2-40B4-BE49-F238E27FC236}">
                <a16:creationId xmlns:a16="http://schemas.microsoft.com/office/drawing/2014/main" id="{5B275DD2-B0C1-48E9-8959-ECFF20FF3D28}"/>
              </a:ext>
            </a:extLst>
          </p:cNvPr>
          <p:cNvGrpSpPr/>
          <p:nvPr/>
        </p:nvGrpSpPr>
        <p:grpSpPr>
          <a:xfrm>
            <a:off x="323528" y="1316674"/>
            <a:ext cx="8488849" cy="3180284"/>
            <a:chOff x="323528" y="1316674"/>
            <a:chExt cx="8488849" cy="3180284"/>
          </a:xfrm>
        </p:grpSpPr>
        <p:pic>
          <p:nvPicPr>
            <p:cNvPr id="3" name="Picture 2">
              <a:extLst>
                <a:ext uri="{FF2B5EF4-FFF2-40B4-BE49-F238E27FC236}">
                  <a16:creationId xmlns:a16="http://schemas.microsoft.com/office/drawing/2014/main" id="{D66349C2-5CBC-854A-AC01-3577270764C7}"/>
                </a:ext>
              </a:extLst>
            </p:cNvPr>
            <p:cNvPicPr>
              <a:picLocks noChangeAspect="1"/>
            </p:cNvPicPr>
            <p:nvPr/>
          </p:nvPicPr>
          <p:blipFill>
            <a:blip r:embed="rId3"/>
            <a:stretch>
              <a:fillRect/>
            </a:stretch>
          </p:blipFill>
          <p:spPr>
            <a:xfrm>
              <a:off x="323528" y="1316674"/>
              <a:ext cx="4248472" cy="3180284"/>
            </a:xfrm>
            <a:prstGeom prst="rect">
              <a:avLst/>
            </a:prstGeom>
          </p:spPr>
        </p:pic>
        <p:pic>
          <p:nvPicPr>
            <p:cNvPr id="4" name="Picture 3">
              <a:extLst>
                <a:ext uri="{FF2B5EF4-FFF2-40B4-BE49-F238E27FC236}">
                  <a16:creationId xmlns:a16="http://schemas.microsoft.com/office/drawing/2014/main" id="{899B1137-C622-804D-A80B-E83F98EF9192}"/>
                </a:ext>
              </a:extLst>
            </p:cNvPr>
            <p:cNvPicPr>
              <a:picLocks noChangeAspect="1"/>
            </p:cNvPicPr>
            <p:nvPr/>
          </p:nvPicPr>
          <p:blipFill>
            <a:blip r:embed="rId4"/>
            <a:stretch>
              <a:fillRect/>
            </a:stretch>
          </p:blipFill>
          <p:spPr>
            <a:xfrm>
              <a:off x="4572000" y="1316675"/>
              <a:ext cx="4240377" cy="3180283"/>
            </a:xfrm>
            <a:prstGeom prst="rect">
              <a:avLst/>
            </a:prstGeom>
          </p:spPr>
        </p:pic>
      </p:grpSp>
      <p:sp>
        <p:nvSpPr>
          <p:cNvPr id="10" name="Rechteck 9">
            <a:extLst>
              <a:ext uri="{FF2B5EF4-FFF2-40B4-BE49-F238E27FC236}">
                <a16:creationId xmlns:a16="http://schemas.microsoft.com/office/drawing/2014/main" id="{8C58B6ED-648A-44ED-B13A-619990541BF9}"/>
              </a:ext>
            </a:extLst>
          </p:cNvPr>
          <p:cNvSpPr/>
          <p:nvPr/>
        </p:nvSpPr>
        <p:spPr>
          <a:xfrm>
            <a:off x="6166902" y="4825279"/>
            <a:ext cx="2977098" cy="246221"/>
          </a:xfrm>
          <a:prstGeom prst="rect">
            <a:avLst/>
          </a:prstGeom>
        </p:spPr>
        <p:txBody>
          <a:bodyPr wrap="none">
            <a:spAutoFit/>
          </a:bodyPr>
          <a:lstStyle/>
          <a:p>
            <a:pPr lvl="0" algn="r" defTabSz="914378"/>
            <a:r>
              <a:rPr lang="de-DE" sz="1000" dirty="0">
                <a:solidFill>
                  <a:srgbClr val="333333"/>
                </a:solidFill>
                <a:latin typeface="Arial Black" panose="020B0A04020102020204" pitchFamily="34" charset="0"/>
              </a:rPr>
              <a:t>© </a:t>
            </a:r>
            <a:r>
              <a:rPr lang="en-GB" sz="1000" dirty="0">
                <a:solidFill>
                  <a:srgbClr val="000000"/>
                </a:solidFill>
                <a:latin typeface="Arial" panose="020B0604020202020204" pitchFamily="34" charset="0"/>
                <a:cs typeface="Arial" panose="020B0604020202020204" pitchFamily="34" charset="0"/>
              </a:rPr>
              <a:t>2020 Vice Media Group, Vladimir </a:t>
            </a:r>
            <a:r>
              <a:rPr lang="en-GB" sz="1000" dirty="0" err="1">
                <a:solidFill>
                  <a:srgbClr val="000000"/>
                </a:solidFill>
                <a:latin typeface="Arial" panose="020B0604020202020204" pitchFamily="34" charset="0"/>
                <a:cs typeface="Arial" panose="020B0604020202020204" pitchFamily="34" charset="0"/>
              </a:rPr>
              <a:t>Romanovsky</a:t>
            </a:r>
            <a:endParaRPr lang="de-DE" sz="1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556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809000" y="912953"/>
            <a:ext cx="5526000" cy="4144500"/>
          </a:xfrm>
          <a:prstGeom prst="rect">
            <a:avLst/>
          </a:prstGeom>
          <a:noFill/>
          <a:ln>
            <a:noFill/>
          </a:ln>
        </p:spPr>
      </p:pic>
      <p:sp>
        <p:nvSpPr>
          <p:cNvPr id="4" name="Titel 1">
            <a:extLst>
              <a:ext uri="{FF2B5EF4-FFF2-40B4-BE49-F238E27FC236}">
                <a16:creationId xmlns:a16="http://schemas.microsoft.com/office/drawing/2014/main" id="{B0820799-DAEE-A74B-939B-0B616A1696E6}"/>
              </a:ext>
            </a:extLst>
          </p:cNvPr>
          <p:cNvSpPr>
            <a:spLocks noGrp="1"/>
          </p:cNvSpPr>
          <p:nvPr>
            <p:ph type="title"/>
          </p:nvPr>
        </p:nvSpPr>
        <p:spPr>
          <a:xfrm>
            <a:off x="1872000" y="72000"/>
            <a:ext cx="5472000" cy="720000"/>
          </a:xfrm>
        </p:spPr>
        <p:txBody>
          <a:bodyPr/>
          <a:lstStyle/>
          <a:p>
            <a:r>
              <a:rPr lang="de-DE" sz="3200" dirty="0">
                <a:latin typeface="Rockwell" panose="02060603020205020403" pitchFamily="18" charset="0"/>
              </a:rPr>
              <a:t>Die Arktis</a:t>
            </a:r>
          </a:p>
        </p:txBody>
      </p:sp>
    </p:spTree>
    <p:extLst>
      <p:ext uri="{BB962C8B-B14F-4D97-AF65-F5344CB8AC3E}">
        <p14:creationId xmlns:p14="http://schemas.microsoft.com/office/powerpoint/2010/main" val="231598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31178"/>
            <a:ext cx="7704856" cy="735550"/>
          </a:xfrm>
        </p:spPr>
        <p:txBody>
          <a:bodyPr/>
          <a:lstStyle/>
          <a:p>
            <a:pPr algn="l"/>
            <a:r>
              <a:rPr lang="de-DE" sz="3200" dirty="0">
                <a:latin typeface="Rockwell" panose="02060603020205020403" pitchFamily="18" charset="0"/>
              </a:rPr>
              <a:t>Unser </a:t>
            </a:r>
            <a:r>
              <a:rPr lang="de-DE" sz="3200" dirty="0">
                <a:latin typeface="Rockwell" panose="02060603020205020403" pitchFamily="18" charset="0"/>
                <a:cs typeface="Arial" panose="020B0604020202020204" pitchFamily="34" charset="0"/>
              </a:rPr>
              <a:t>C</a:t>
            </a:r>
            <a:r>
              <a:rPr lang="de-DE" altLang="de-DE" sz="3200" dirty="0">
                <a:latin typeface="Rockwell" panose="02060603020205020403" pitchFamily="18" charset="0"/>
                <a:cs typeface="Arial" panose="020B0604020202020204" pitchFamily="34" charset="0"/>
              </a:rPr>
              <a:t>O</a:t>
            </a:r>
            <a:r>
              <a:rPr lang="de-DE" altLang="de-DE" sz="3200" baseline="-25000" dirty="0">
                <a:latin typeface="Rockwell" panose="02060603020205020403" pitchFamily="18" charset="0"/>
                <a:cs typeface="Arial" panose="020B0604020202020204" pitchFamily="34" charset="0"/>
              </a:rPr>
              <a:t>2</a:t>
            </a:r>
            <a:r>
              <a:rPr lang="de-DE" sz="3200" dirty="0">
                <a:latin typeface="Rockwell" panose="02060603020205020403" pitchFamily="18" charset="0"/>
              </a:rPr>
              <a:t>-Budget für 2</a:t>
            </a:r>
            <a:r>
              <a:rPr lang="de-DE" sz="3200" baseline="30000" dirty="0">
                <a:latin typeface="Rockwell" panose="02060603020205020403" pitchFamily="18" charset="0"/>
              </a:rPr>
              <a:t>°</a:t>
            </a:r>
            <a:r>
              <a:rPr lang="de-DE" sz="3200" dirty="0">
                <a:latin typeface="Rockwell" panose="02060603020205020403" pitchFamily="18" charset="0"/>
              </a:rPr>
              <a:t>C</a:t>
            </a:r>
            <a:r>
              <a:rPr lang="de-DE" sz="3200">
                <a:latin typeface="Rockwell" panose="02060603020205020403" pitchFamily="18" charset="0"/>
              </a:rPr>
              <a:t>: </a:t>
            </a:r>
            <a:r>
              <a:rPr lang="de-DE" sz="3200" b="1">
                <a:latin typeface="Rockwell" panose="02060603020205020403" pitchFamily="18" charset="0"/>
              </a:rPr>
              <a:t>24 </a:t>
            </a:r>
            <a:r>
              <a:rPr lang="de-DE" sz="3200" b="1" dirty="0">
                <a:latin typeface="Rockwell" panose="02060603020205020403" pitchFamily="18" charset="0"/>
              </a:rPr>
              <a:t>Jahre</a:t>
            </a:r>
          </a:p>
        </p:txBody>
      </p:sp>
      <p:pic>
        <p:nvPicPr>
          <p:cNvPr id="4" name="Grafik 3"/>
          <p:cNvPicPr>
            <a:picLocks noChangeAspect="1"/>
          </p:cNvPicPr>
          <p:nvPr/>
        </p:nvPicPr>
        <p:blipFill>
          <a:blip r:embed="rId3"/>
          <a:stretch>
            <a:fillRect/>
          </a:stretch>
        </p:blipFill>
        <p:spPr>
          <a:xfrm>
            <a:off x="2440823" y="903864"/>
            <a:ext cx="4063410" cy="3972142"/>
          </a:xfrm>
          <a:prstGeom prst="rect">
            <a:avLst/>
          </a:prstGeom>
        </p:spPr>
      </p:pic>
      <p:sp>
        <p:nvSpPr>
          <p:cNvPr id="10" name="Textfeld 9"/>
          <p:cNvSpPr txBox="1"/>
          <p:nvPr/>
        </p:nvSpPr>
        <p:spPr>
          <a:xfrm>
            <a:off x="3265498" y="1644901"/>
            <a:ext cx="2376264" cy="400110"/>
          </a:xfrm>
          <a:prstGeom prst="rect">
            <a:avLst/>
          </a:prstGeom>
          <a:noFill/>
        </p:spPr>
        <p:txBody>
          <a:bodyPr wrap="square" rtlCol="0">
            <a:spAutoFit/>
          </a:bodyPr>
          <a:lstStyle/>
          <a:p>
            <a:r>
              <a:rPr lang="de-DE" sz="2000" dirty="0">
                <a:solidFill>
                  <a:schemeClr val="bg1"/>
                </a:solidFill>
              </a:rPr>
              <a:t>Verbleibende Zeit</a:t>
            </a:r>
          </a:p>
        </p:txBody>
      </p:sp>
      <p:sp>
        <p:nvSpPr>
          <p:cNvPr id="11" name="Rechteck 10"/>
          <p:cNvSpPr/>
          <p:nvPr/>
        </p:nvSpPr>
        <p:spPr>
          <a:xfrm>
            <a:off x="2662748" y="3286675"/>
            <a:ext cx="3732429" cy="405560"/>
          </a:xfrm>
          <a:prstGeom prst="rect">
            <a:avLst/>
          </a:prstGeom>
        </p:spPr>
        <p:txBody>
          <a:bodyPr wrap="square">
            <a:spAutoFit/>
          </a:bodyPr>
          <a:lstStyle/>
          <a:p>
            <a:pPr>
              <a:lnSpc>
                <a:spcPct val="107000"/>
              </a:lnSpc>
              <a:spcAft>
                <a:spcPts val="800"/>
              </a:spcAft>
            </a:pPr>
            <a:r>
              <a:rPr lang="de-DE" sz="2000" dirty="0">
                <a:solidFill>
                  <a:schemeClr val="bg1"/>
                </a:solidFill>
                <a:ea typeface="Calibri" panose="020F0502020204030204" pitchFamily="34" charset="0"/>
                <a:cs typeface="Times New Roman" panose="02020603050405020304" pitchFamily="18" charset="0"/>
              </a:rPr>
              <a:t>Verbleibendes CO</a:t>
            </a:r>
            <a:r>
              <a:rPr lang="de-DE" sz="2000" baseline="-25000" dirty="0">
                <a:solidFill>
                  <a:schemeClr val="bg1"/>
                </a:solidFill>
                <a:ea typeface="Calibri" panose="020F0502020204030204" pitchFamily="34" charset="0"/>
                <a:cs typeface="Times New Roman" panose="02020603050405020304" pitchFamily="18" charset="0"/>
              </a:rPr>
              <a:t>2</a:t>
            </a:r>
            <a:r>
              <a:rPr lang="de-DE" sz="2000" dirty="0">
                <a:solidFill>
                  <a:schemeClr val="bg1"/>
                </a:solidFill>
                <a:ea typeface="Calibri" panose="020F0502020204030204" pitchFamily="34" charset="0"/>
                <a:cs typeface="Times New Roman" panose="02020603050405020304" pitchFamily="18" charset="0"/>
              </a:rPr>
              <a:t>-Budget [t]</a:t>
            </a:r>
            <a:endParaRPr lang="de-DE" sz="2000" dirty="0">
              <a:solidFill>
                <a:schemeClr val="bg1"/>
              </a:solidFill>
              <a:effectLst/>
              <a:ea typeface="Calibri" panose="020F0502020204030204" pitchFamily="34" charset="0"/>
              <a:cs typeface="Times New Roman" panose="02020603050405020304" pitchFamily="18" charset="0"/>
            </a:endParaRPr>
          </a:p>
        </p:txBody>
      </p:sp>
      <p:sp>
        <p:nvSpPr>
          <p:cNvPr id="6" name="Textfeld 5"/>
          <p:cNvSpPr txBox="1"/>
          <p:nvPr/>
        </p:nvSpPr>
        <p:spPr>
          <a:xfrm>
            <a:off x="3321022" y="3720806"/>
            <a:ext cx="2592288" cy="400110"/>
          </a:xfrm>
          <a:prstGeom prst="rect">
            <a:avLst/>
          </a:prstGeom>
          <a:noFill/>
        </p:spPr>
        <p:txBody>
          <a:bodyPr wrap="square" rtlCol="0">
            <a:spAutoFit/>
          </a:bodyPr>
          <a:lstStyle/>
          <a:p>
            <a:r>
              <a:rPr lang="de-DE" sz="2000" dirty="0">
                <a:solidFill>
                  <a:schemeClr val="bg1"/>
                </a:solidFill>
              </a:rPr>
              <a:t>1‘047‘472‘643‘605‘</a:t>
            </a:r>
          </a:p>
        </p:txBody>
      </p:sp>
      <p:sp>
        <p:nvSpPr>
          <p:cNvPr id="7" name="Textfeld 6"/>
          <p:cNvSpPr txBox="1"/>
          <p:nvPr/>
        </p:nvSpPr>
        <p:spPr>
          <a:xfrm>
            <a:off x="2585610" y="2202418"/>
            <a:ext cx="4168475" cy="369332"/>
          </a:xfrm>
          <a:prstGeom prst="rect">
            <a:avLst/>
          </a:prstGeom>
          <a:noFill/>
        </p:spPr>
        <p:txBody>
          <a:bodyPr wrap="square" rtlCol="0">
            <a:spAutoFit/>
          </a:bodyPr>
          <a:lstStyle/>
          <a:p>
            <a:r>
              <a:rPr lang="de-DE" dirty="0">
                <a:solidFill>
                  <a:schemeClr val="bg1"/>
                </a:solidFill>
              </a:rPr>
              <a:t>Jahre Monate  Tage  Std. Min. Sek.</a:t>
            </a:r>
          </a:p>
        </p:txBody>
      </p:sp>
      <p:sp>
        <p:nvSpPr>
          <p:cNvPr id="8" name="Textfeld 7"/>
          <p:cNvSpPr txBox="1"/>
          <p:nvPr/>
        </p:nvSpPr>
        <p:spPr>
          <a:xfrm>
            <a:off x="2684468" y="2531585"/>
            <a:ext cx="3891141" cy="461665"/>
          </a:xfrm>
          <a:prstGeom prst="rect">
            <a:avLst/>
          </a:prstGeom>
          <a:noFill/>
        </p:spPr>
        <p:txBody>
          <a:bodyPr wrap="square" rtlCol="0">
            <a:spAutoFit/>
          </a:bodyPr>
          <a:lstStyle/>
          <a:p>
            <a:r>
              <a:rPr lang="de-DE" sz="2400" dirty="0">
                <a:solidFill>
                  <a:schemeClr val="bg1"/>
                </a:solidFill>
              </a:rPr>
              <a:t>24      11    8    8   45   38 </a:t>
            </a:r>
          </a:p>
        </p:txBody>
      </p:sp>
      <p:pic>
        <p:nvPicPr>
          <p:cNvPr id="3" name="Grafik 2"/>
          <p:cNvPicPr>
            <a:picLocks noChangeAspect="1"/>
          </p:cNvPicPr>
          <p:nvPr/>
        </p:nvPicPr>
        <p:blipFill>
          <a:blip r:embed="rId4"/>
          <a:stretch>
            <a:fillRect/>
          </a:stretch>
        </p:blipFill>
        <p:spPr>
          <a:xfrm rot="16200000">
            <a:off x="5355285" y="2029829"/>
            <a:ext cx="3972141" cy="1720205"/>
          </a:xfrm>
          <a:prstGeom prst="rect">
            <a:avLst/>
          </a:prstGeom>
        </p:spPr>
      </p:pic>
      <p:pic>
        <p:nvPicPr>
          <p:cNvPr id="5" name="Grafik 4"/>
          <p:cNvPicPr>
            <a:picLocks noChangeAspect="1"/>
          </p:cNvPicPr>
          <p:nvPr/>
        </p:nvPicPr>
        <p:blipFill>
          <a:blip r:embed="rId5"/>
          <a:stretch>
            <a:fillRect/>
          </a:stretch>
        </p:blipFill>
        <p:spPr>
          <a:xfrm>
            <a:off x="761840" y="901957"/>
            <a:ext cx="1719221" cy="3972141"/>
          </a:xfrm>
          <a:prstGeom prst="rect">
            <a:avLst/>
          </a:prstGeom>
        </p:spPr>
      </p:pic>
      <p:sp>
        <p:nvSpPr>
          <p:cNvPr id="9" name="Textfeld 8">
            <a:extLst>
              <a:ext uri="{FF2B5EF4-FFF2-40B4-BE49-F238E27FC236}">
                <a16:creationId xmlns:a16="http://schemas.microsoft.com/office/drawing/2014/main" id="{CD471DC6-0ABA-4A7A-95BE-8FD38058F8C5}"/>
              </a:ext>
            </a:extLst>
          </p:cNvPr>
          <p:cNvSpPr txBox="1"/>
          <p:nvPr/>
        </p:nvSpPr>
        <p:spPr>
          <a:xfrm>
            <a:off x="6055978" y="4549597"/>
            <a:ext cx="2130937" cy="307777"/>
          </a:xfrm>
          <a:prstGeom prst="rect">
            <a:avLst/>
          </a:prstGeom>
          <a:noFill/>
        </p:spPr>
        <p:txBody>
          <a:bodyPr wrap="square" rtlCol="0">
            <a:spAutoFit/>
          </a:bodyPr>
          <a:lstStyle/>
          <a:p>
            <a:r>
              <a:rPr lang="de-DE" sz="1400" dirty="0">
                <a:solidFill>
                  <a:schemeClr val="bg1"/>
                </a:solidFill>
              </a:rPr>
              <a:t>Stand Dezember 2020</a:t>
            </a:r>
          </a:p>
        </p:txBody>
      </p:sp>
      <p:sp>
        <p:nvSpPr>
          <p:cNvPr id="14" name="Rechteck 13">
            <a:extLst>
              <a:ext uri="{FF2B5EF4-FFF2-40B4-BE49-F238E27FC236}">
                <a16:creationId xmlns:a16="http://schemas.microsoft.com/office/drawing/2014/main" id="{C8C1499F-3291-4EF5-A21A-56CE2926C7C0}"/>
              </a:ext>
            </a:extLst>
          </p:cNvPr>
          <p:cNvSpPr/>
          <p:nvPr/>
        </p:nvSpPr>
        <p:spPr>
          <a:xfrm>
            <a:off x="8520110" y="4874098"/>
            <a:ext cx="623890" cy="246221"/>
          </a:xfrm>
          <a:prstGeom prst="rect">
            <a:avLst/>
          </a:prstGeom>
        </p:spPr>
        <p:txBody>
          <a:bodyPr wrap="none">
            <a:spAutoFit/>
          </a:bodyPr>
          <a:lstStyle/>
          <a:p>
            <a:pPr lvl="0" algn="r" defTabSz="914378"/>
            <a:r>
              <a:rPr lang="de-DE" sz="1000" dirty="0">
                <a:solidFill>
                  <a:srgbClr val="333333"/>
                </a:solidFill>
                <a:latin typeface="Arial Black" panose="020B0A04020102020204" pitchFamily="34" charset="0"/>
              </a:rPr>
              <a:t>© </a:t>
            </a:r>
            <a:r>
              <a:rPr lang="de-DE" sz="1000" dirty="0">
                <a:solidFill>
                  <a:srgbClr val="333333"/>
                </a:solidFill>
                <a:latin typeface="Arial" panose="020B0604020202020204" pitchFamily="34" charset="0"/>
                <a:cs typeface="Arial" panose="020B0604020202020204" pitchFamily="34" charset="0"/>
              </a:rPr>
              <a:t>MCC</a:t>
            </a:r>
          </a:p>
        </p:txBody>
      </p:sp>
    </p:spTree>
    <p:extLst>
      <p:ext uri="{BB962C8B-B14F-4D97-AF65-F5344CB8AC3E}">
        <p14:creationId xmlns:p14="http://schemas.microsoft.com/office/powerpoint/2010/main" val="203006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8fd18f4700_0_58"/>
          <p:cNvSpPr txBox="1">
            <a:spLocks noGrp="1"/>
          </p:cNvSpPr>
          <p:nvPr>
            <p:ph type="title"/>
          </p:nvPr>
        </p:nvSpPr>
        <p:spPr>
          <a:xfrm>
            <a:off x="1835695" y="0"/>
            <a:ext cx="6314033" cy="108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a:solidFill>
                  <a:srgbClr val="76923C"/>
                </a:solidFill>
                <a:latin typeface="Rockwell" panose="02060603020205020403" pitchFamily="18" charset="0"/>
              </a:rPr>
              <a:t>Bei 2°C </a:t>
            </a:r>
            <a:r>
              <a:rPr lang="en-US" sz="3200" dirty="0" err="1">
                <a:solidFill>
                  <a:srgbClr val="76923C"/>
                </a:solidFill>
                <a:latin typeface="Rockwell" panose="02060603020205020403" pitchFamily="18" charset="0"/>
              </a:rPr>
              <a:t>Temperaturanstieg</a:t>
            </a:r>
            <a:r>
              <a:rPr lang="en-US" sz="3200" dirty="0">
                <a:solidFill>
                  <a:srgbClr val="76923C"/>
                </a:solidFill>
                <a:latin typeface="Rockwell" panose="02060603020205020403" pitchFamily="18" charset="0"/>
              </a:rPr>
              <a:t> </a:t>
            </a:r>
            <a:r>
              <a:rPr lang="en-US" sz="3200" b="1" dirty="0" err="1">
                <a:solidFill>
                  <a:srgbClr val="76923C"/>
                </a:solidFill>
                <a:latin typeface="Rockwell" panose="02060603020205020403" pitchFamily="18" charset="0"/>
              </a:rPr>
              <a:t>kippt</a:t>
            </a:r>
            <a:r>
              <a:rPr lang="en-US" sz="3200" b="1" dirty="0">
                <a:solidFill>
                  <a:srgbClr val="76923C"/>
                </a:solidFill>
                <a:latin typeface="Rockwell" panose="02060603020205020403" pitchFamily="18" charset="0"/>
              </a:rPr>
              <a:t> das Klima.</a:t>
            </a:r>
            <a:endParaRPr sz="3200" b="1" dirty="0">
              <a:solidFill>
                <a:srgbClr val="76923C"/>
              </a:solidFill>
              <a:latin typeface="Rockwell" panose="02060603020205020403" pitchFamily="18" charset="0"/>
            </a:endParaRPr>
          </a:p>
        </p:txBody>
      </p:sp>
      <p:pic>
        <p:nvPicPr>
          <p:cNvPr id="6" name="Grafik 5" descr="Ein Bild, das Uhr enthält.&#10;&#10;Automatisch generierte Beschreibung">
            <a:extLst>
              <a:ext uri="{FF2B5EF4-FFF2-40B4-BE49-F238E27FC236}">
                <a16:creationId xmlns:a16="http://schemas.microsoft.com/office/drawing/2014/main" id="{0139E228-581E-43B3-B5E8-0586E4F9BEEF}"/>
              </a:ext>
            </a:extLst>
          </p:cNvPr>
          <p:cNvPicPr>
            <a:picLocks noChangeAspect="1"/>
          </p:cNvPicPr>
          <p:nvPr/>
        </p:nvPicPr>
        <p:blipFill>
          <a:blip r:embed="rId3"/>
          <a:stretch>
            <a:fillRect/>
          </a:stretch>
        </p:blipFill>
        <p:spPr>
          <a:xfrm>
            <a:off x="1087010" y="738648"/>
            <a:ext cx="7830848" cy="44048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872000" y="72000"/>
            <a:ext cx="5472000" cy="720000"/>
          </a:xfrm>
        </p:spPr>
        <p:txBody>
          <a:bodyPr/>
          <a:lstStyle/>
          <a:p>
            <a:r>
              <a:rPr lang="de-DE" sz="3200" dirty="0">
                <a:latin typeface="Rockwell" panose="02060603020205020403" pitchFamily="18" charset="0"/>
              </a:rPr>
              <a:t>Was können wir tun?</a:t>
            </a:r>
          </a:p>
        </p:txBody>
      </p:sp>
      <p:pic>
        <p:nvPicPr>
          <p:cNvPr id="9" name="Grafik 8"/>
          <p:cNvPicPr>
            <a:picLocks noChangeAspect="1"/>
          </p:cNvPicPr>
          <p:nvPr/>
        </p:nvPicPr>
        <p:blipFill>
          <a:blip r:embed="rId3"/>
          <a:stretch>
            <a:fillRect/>
          </a:stretch>
        </p:blipFill>
        <p:spPr>
          <a:xfrm>
            <a:off x="96218" y="1314000"/>
            <a:ext cx="4668868" cy="3203558"/>
          </a:xfrm>
          <a:prstGeom prst="rect">
            <a:avLst/>
          </a:prstGeom>
        </p:spPr>
      </p:pic>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085" y="1312408"/>
            <a:ext cx="4273533" cy="3205150"/>
          </a:xfrm>
          <a:prstGeom prst="rect">
            <a:avLst/>
          </a:prstGeom>
        </p:spPr>
      </p:pic>
    </p:spTree>
    <p:extLst>
      <p:ext uri="{BB962C8B-B14F-4D97-AF65-F5344CB8AC3E}">
        <p14:creationId xmlns:p14="http://schemas.microsoft.com/office/powerpoint/2010/main" val="257655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8fd18f4700_0_0"/>
          <p:cNvPicPr preferRelativeResize="0">
            <a:picLocks noGrp="1"/>
          </p:cNvPicPr>
          <p:nvPr>
            <p:ph type="body" idx="1"/>
          </p:nvPr>
        </p:nvPicPr>
        <p:blipFill rotWithShape="1">
          <a:blip r:embed="rId3">
            <a:alphaModFix/>
          </a:blip>
          <a:srcRect l="8168" r="11192"/>
          <a:stretch/>
        </p:blipFill>
        <p:spPr>
          <a:xfrm>
            <a:off x="972000" y="939484"/>
            <a:ext cx="7200000" cy="3959400"/>
          </a:xfrm>
          <a:prstGeom prst="rect">
            <a:avLst/>
          </a:prstGeom>
          <a:noFill/>
          <a:ln>
            <a:noFill/>
          </a:ln>
        </p:spPr>
      </p:pic>
      <p:sp>
        <p:nvSpPr>
          <p:cNvPr id="55" name="Google Shape;55;g8fd18f4700_0_0"/>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a:solidFill>
                  <a:srgbClr val="76923C"/>
                </a:solidFill>
                <a:latin typeface="Rockwell" panose="02060603020205020403" pitchFamily="18" charset="0"/>
              </a:rPr>
              <a:t>Der CO</a:t>
            </a:r>
            <a:r>
              <a:rPr lang="en-US" sz="3200" baseline="-25000" dirty="0">
                <a:solidFill>
                  <a:srgbClr val="76923C"/>
                </a:solidFill>
                <a:latin typeface="Rockwell" panose="02060603020205020403" pitchFamily="18" charset="0"/>
                <a:ea typeface="Arial"/>
                <a:cs typeface="Arial"/>
                <a:sym typeface="Arial"/>
              </a:rPr>
              <a:t>2</a:t>
            </a:r>
            <a:r>
              <a:rPr lang="en-US" sz="3200" dirty="0">
                <a:solidFill>
                  <a:srgbClr val="76923C"/>
                </a:solidFill>
                <a:latin typeface="Rockwell" panose="02060603020205020403" pitchFamily="18" charset="0"/>
              </a:rPr>
              <a:t>-Joker: </a:t>
            </a:r>
            <a:r>
              <a:rPr lang="en-US" sz="3200" b="1" dirty="0" err="1">
                <a:solidFill>
                  <a:srgbClr val="76923C"/>
                </a:solidFill>
                <a:latin typeface="Rockwell" panose="02060603020205020403" pitchFamily="18" charset="0"/>
              </a:rPr>
              <a:t>Bäume</a:t>
            </a:r>
            <a:endParaRPr sz="3200" b="1" dirty="0">
              <a:solidFill>
                <a:srgbClr val="76923C"/>
              </a:solidFill>
              <a:latin typeface="Rockwell" panose="020606030202050204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527063" y="0"/>
            <a:ext cx="7367257" cy="999000"/>
          </a:xfrm>
          <a:prstGeom prst="rect">
            <a:avLst/>
          </a:prstGeom>
          <a:noFill/>
          <a:ln>
            <a:noFill/>
          </a:ln>
        </p:spPr>
        <p:txBody>
          <a:bodyPr lIns="91425" tIns="91425" rIns="91425" bIns="91425" anchor="ctr" anchorCtr="0">
            <a:noAutofit/>
          </a:bodyPr>
          <a:lstStyle/>
          <a:p>
            <a:pPr algn="ctr"/>
            <a:r>
              <a:rPr lang="en-US" sz="3200" dirty="0">
                <a:solidFill>
                  <a:schemeClr val="accent3">
                    <a:lumMod val="75000"/>
                  </a:schemeClr>
                </a:solidFill>
                <a:latin typeface="Rockwell" panose="02060603020205020403" pitchFamily="18" charset="0"/>
                <a:cs typeface="Arial" panose="020B0604020202020204" pitchFamily="34" charset="0"/>
              </a:rPr>
              <a:t>Die Welt </a:t>
            </a:r>
            <a:r>
              <a:rPr lang="en-US" sz="3200" dirty="0" err="1">
                <a:solidFill>
                  <a:schemeClr val="accent3">
                    <a:lumMod val="75000"/>
                  </a:schemeClr>
                </a:solidFill>
                <a:latin typeface="Rockwell" panose="02060603020205020403" pitchFamily="18" charset="0"/>
                <a:cs typeface="Arial" panose="020B0604020202020204" pitchFamily="34" charset="0"/>
              </a:rPr>
              <a:t>nach</a:t>
            </a: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Landmasse</a:t>
            </a:r>
            <a:r>
              <a:rPr lang="en-US" sz="3200" dirty="0">
                <a:solidFill>
                  <a:schemeClr val="accent3">
                    <a:lumMod val="75000"/>
                  </a:schemeClr>
                </a:solidFill>
                <a:latin typeface="Rockwell" panose="02060603020205020403" pitchFamily="18" charset="0"/>
                <a:cs typeface="Arial" panose="020B0604020202020204" pitchFamily="34" charset="0"/>
              </a:rPr>
              <a:t>…</a:t>
            </a:r>
            <a:endParaRPr lang="en" sz="3200" dirty="0">
              <a:solidFill>
                <a:schemeClr val="accent3">
                  <a:lumMod val="75000"/>
                </a:schemeClr>
              </a:solidFill>
              <a:latin typeface="Rockwell" panose="02060603020205020403" pitchFamily="18"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69" y="870273"/>
            <a:ext cx="7992456" cy="39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7346542" y="4866501"/>
            <a:ext cx="1797458" cy="276999"/>
          </a:xfrm>
          <a:prstGeom prst="rect">
            <a:avLst/>
          </a:prstGeom>
          <a:noFill/>
        </p:spPr>
        <p:txBody>
          <a:bodyPr wrap="square" rtlCol="0">
            <a:spAutoFit/>
          </a:bodyPr>
          <a:lstStyle/>
          <a:p>
            <a:pPr algn="r"/>
            <a:r>
              <a:rPr lang="de-DE" sz="1200" b="1" dirty="0">
                <a:solidFill>
                  <a:schemeClr val="tx2">
                    <a:lumMod val="50000"/>
                  </a:schemeClr>
                </a:solidFill>
                <a:latin typeface="Arial Black" panose="020B0A04020102020204" pitchFamily="34" charset="0"/>
              </a:rPr>
              <a:t>©</a:t>
            </a:r>
            <a:r>
              <a:rPr lang="de-DE" sz="1000" dirty="0">
                <a:solidFill>
                  <a:schemeClr val="tx2">
                    <a:lumMod val="50000"/>
                  </a:schemeClr>
                </a:solidFill>
                <a:latin typeface="Arial Black" panose="020B0A040201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Worldmapper.com</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83" y="870273"/>
            <a:ext cx="7992456" cy="39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00698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83" y="881766"/>
            <a:ext cx="7992456" cy="399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hape 382"/>
          <p:cNvSpPr/>
          <p:nvPr/>
        </p:nvSpPr>
        <p:spPr>
          <a:xfrm>
            <a:off x="610883" y="0"/>
            <a:ext cx="7077547" cy="999000"/>
          </a:xfrm>
          <a:prstGeom prst="rect">
            <a:avLst/>
          </a:prstGeom>
          <a:noFill/>
          <a:ln>
            <a:noFill/>
          </a:ln>
        </p:spPr>
        <p:txBody>
          <a:bodyPr lIns="91425" tIns="91425" rIns="91425" bIns="91425" anchor="ctr" anchorCtr="0">
            <a:noAutofit/>
          </a:bodyPr>
          <a:lstStyle/>
          <a:p>
            <a:pPr algn="ct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nach</a:t>
            </a: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Weltbevölkerung</a:t>
            </a:r>
            <a:endParaRPr lang="en" sz="3200" dirty="0">
              <a:solidFill>
                <a:schemeClr val="accent3">
                  <a:lumMod val="75000"/>
                </a:schemeClr>
              </a:solidFill>
              <a:latin typeface="Rockwell" panose="02060603020205020403" pitchFamily="18" charset="0"/>
              <a:cs typeface="Arial" panose="020B0604020202020204" pitchFamily="34" charset="0"/>
            </a:endParaRPr>
          </a:p>
        </p:txBody>
      </p:sp>
      <p:sp>
        <p:nvSpPr>
          <p:cNvPr id="7" name="Textfeld 6"/>
          <p:cNvSpPr txBox="1"/>
          <p:nvPr/>
        </p:nvSpPr>
        <p:spPr>
          <a:xfrm>
            <a:off x="7346542" y="4866501"/>
            <a:ext cx="1797458" cy="276999"/>
          </a:xfrm>
          <a:prstGeom prst="rect">
            <a:avLst/>
          </a:prstGeom>
          <a:noFill/>
        </p:spPr>
        <p:txBody>
          <a:bodyPr wrap="square" rtlCol="0">
            <a:spAutoFit/>
          </a:bodyPr>
          <a:lstStyle/>
          <a:p>
            <a:pPr algn="r"/>
            <a:r>
              <a:rPr lang="de-DE" sz="1200" b="1" dirty="0">
                <a:solidFill>
                  <a:schemeClr val="tx2">
                    <a:lumMod val="50000"/>
                  </a:schemeClr>
                </a:solidFill>
                <a:latin typeface="Arial Black" panose="020B0A04020102020204" pitchFamily="34" charset="0"/>
              </a:rPr>
              <a:t>©</a:t>
            </a:r>
            <a:r>
              <a:rPr lang="de-DE" sz="1000" dirty="0">
                <a:solidFill>
                  <a:schemeClr val="tx2">
                    <a:lumMod val="50000"/>
                  </a:schemeClr>
                </a:solidFill>
                <a:latin typeface="Arial Black" panose="020B0A040201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Worldmapper.com</a:t>
            </a:r>
          </a:p>
        </p:txBody>
      </p:sp>
    </p:spTree>
    <p:extLst>
      <p:ext uri="{BB962C8B-B14F-4D97-AF65-F5344CB8AC3E}">
        <p14:creationId xmlns:p14="http://schemas.microsoft.com/office/powerpoint/2010/main" val="3819103514"/>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2" y="870273"/>
            <a:ext cx="7992455" cy="399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ape 382"/>
          <p:cNvSpPr/>
          <p:nvPr/>
        </p:nvSpPr>
        <p:spPr>
          <a:xfrm>
            <a:off x="252895" y="0"/>
            <a:ext cx="8271163" cy="999000"/>
          </a:xfrm>
          <a:prstGeom prst="rect">
            <a:avLst/>
          </a:prstGeom>
          <a:noFill/>
          <a:ln>
            <a:noFill/>
          </a:ln>
        </p:spPr>
        <p:txBody>
          <a:bodyPr lIns="91425" tIns="91425" rIns="91425" bIns="91425" anchor="ctr" anchorCtr="0">
            <a:noAutofit/>
          </a:bodyPr>
          <a:lstStyle/>
          <a:p>
            <a:pPr algn="ct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nach</a:t>
            </a:r>
            <a:r>
              <a:rPr lang="en-US" sz="3200" dirty="0">
                <a:solidFill>
                  <a:schemeClr val="accent3">
                    <a:lumMod val="75000"/>
                  </a:schemeClr>
                </a:solidFill>
                <a:latin typeface="Rockwell" panose="02060603020205020403" pitchFamily="18" charset="0"/>
                <a:cs typeface="Arial" panose="020B0604020202020204" pitchFamily="34" charset="0"/>
              </a:rPr>
              <a:t> Menschen </a:t>
            </a:r>
            <a:r>
              <a:rPr lang="en-US" sz="3200" dirty="0" err="1">
                <a:solidFill>
                  <a:schemeClr val="accent3">
                    <a:lumMod val="75000"/>
                  </a:schemeClr>
                </a:solidFill>
                <a:latin typeface="Rockwell" panose="02060603020205020403" pitchFamily="18" charset="0"/>
                <a:cs typeface="Arial" panose="020B0604020202020204" pitchFamily="34" charset="0"/>
              </a:rPr>
              <a:t>mit</a:t>
            </a: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unter</a:t>
            </a:r>
            <a:r>
              <a:rPr lang="en-US" sz="3200" dirty="0">
                <a:solidFill>
                  <a:schemeClr val="accent3">
                    <a:lumMod val="75000"/>
                  </a:schemeClr>
                </a:solidFill>
                <a:latin typeface="Rockwell" panose="02060603020205020403" pitchFamily="18" charset="0"/>
                <a:cs typeface="Arial" panose="020B0604020202020204" pitchFamily="34" charset="0"/>
              </a:rPr>
              <a:t> $2 am Tag</a:t>
            </a:r>
            <a:endParaRPr lang="en" sz="3200" dirty="0">
              <a:solidFill>
                <a:schemeClr val="accent3">
                  <a:lumMod val="75000"/>
                </a:schemeClr>
              </a:solidFill>
              <a:latin typeface="Rockwell" panose="02060603020205020403" pitchFamily="18" charset="0"/>
              <a:cs typeface="Arial" panose="020B0604020202020204" pitchFamily="34" charset="0"/>
            </a:endParaRPr>
          </a:p>
        </p:txBody>
      </p:sp>
      <p:sp>
        <p:nvSpPr>
          <p:cNvPr id="8" name="Textfeld 7"/>
          <p:cNvSpPr txBox="1"/>
          <p:nvPr/>
        </p:nvSpPr>
        <p:spPr>
          <a:xfrm>
            <a:off x="7346542" y="4866501"/>
            <a:ext cx="1797458" cy="276999"/>
          </a:xfrm>
          <a:prstGeom prst="rect">
            <a:avLst/>
          </a:prstGeom>
          <a:noFill/>
        </p:spPr>
        <p:txBody>
          <a:bodyPr wrap="square" rtlCol="0">
            <a:spAutoFit/>
          </a:bodyPr>
          <a:lstStyle/>
          <a:p>
            <a:pPr algn="r"/>
            <a:r>
              <a:rPr lang="de-DE" sz="1200" b="1" dirty="0">
                <a:solidFill>
                  <a:schemeClr val="tx2">
                    <a:lumMod val="50000"/>
                  </a:schemeClr>
                </a:solidFill>
                <a:latin typeface="Arial Black" panose="020B0A04020102020204" pitchFamily="34" charset="0"/>
              </a:rPr>
              <a:t>©</a:t>
            </a:r>
            <a:r>
              <a:rPr lang="de-DE" sz="1000" dirty="0">
                <a:solidFill>
                  <a:schemeClr val="tx2">
                    <a:lumMod val="50000"/>
                  </a:schemeClr>
                </a:solidFill>
                <a:latin typeface="Arial Black" panose="020B0A040201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Worldmapper.com</a:t>
            </a:r>
          </a:p>
        </p:txBody>
      </p:sp>
    </p:spTree>
    <p:extLst>
      <p:ext uri="{BB962C8B-B14F-4D97-AF65-F5344CB8AC3E}">
        <p14:creationId xmlns:p14="http://schemas.microsoft.com/office/powerpoint/2010/main" val="546443423"/>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 name="Picture 2" descr="https://worldmapper.org/wp-content/uploads/2018/04/Emissions_CO2Total_2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883" y="870272"/>
            <a:ext cx="7992456" cy="399622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382"/>
          <p:cNvSpPr/>
          <p:nvPr/>
        </p:nvSpPr>
        <p:spPr>
          <a:xfrm>
            <a:off x="626198" y="0"/>
            <a:ext cx="6941745" cy="999000"/>
          </a:xfrm>
          <a:prstGeom prst="rect">
            <a:avLst/>
          </a:prstGeom>
          <a:noFill/>
          <a:ln>
            <a:noFill/>
          </a:ln>
        </p:spPr>
        <p:txBody>
          <a:bodyPr lIns="91425" tIns="91425" rIns="91425" bIns="91425" anchor="ctr" anchorCtr="0">
            <a:noAutofit/>
          </a:bodyPr>
          <a:lstStyle/>
          <a:p>
            <a:pPr algn="ctr"/>
            <a:r>
              <a:rPr lang="en-US" sz="3200"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nach</a:t>
            </a:r>
            <a:r>
              <a:rPr lang="en-US" sz="3200" dirty="0">
                <a:solidFill>
                  <a:schemeClr val="accent3">
                    <a:lumMod val="75000"/>
                  </a:schemeClr>
                </a:solidFill>
                <a:latin typeface="Rockwell" panose="02060603020205020403" pitchFamily="18" charset="0"/>
                <a:cs typeface="Arial" panose="020B0604020202020204" pitchFamily="34" charset="0"/>
              </a:rPr>
              <a:t> CO</a:t>
            </a:r>
            <a:r>
              <a:rPr lang="en-US" sz="3200" baseline="-25000" dirty="0">
                <a:solidFill>
                  <a:schemeClr val="accent3">
                    <a:lumMod val="75000"/>
                  </a:schemeClr>
                </a:solidFill>
                <a:latin typeface="Rockwell" panose="02060603020205020403" pitchFamily="18" charset="0"/>
                <a:cs typeface="Arial" panose="020B0604020202020204" pitchFamily="34" charset="0"/>
              </a:rPr>
              <a:t>2</a:t>
            </a:r>
            <a:r>
              <a:rPr lang="en-US" sz="3200" dirty="0">
                <a:solidFill>
                  <a:schemeClr val="accent3">
                    <a:lumMod val="75000"/>
                  </a:schemeClr>
                </a:solidFill>
                <a:latin typeface="Rockwell" panose="02060603020205020403" pitchFamily="18" charset="0"/>
                <a:cs typeface="Arial" panose="020B0604020202020204" pitchFamily="34" charset="0"/>
              </a:rPr>
              <a:t>-Ausstoß</a:t>
            </a:r>
            <a:endParaRPr lang="en" sz="3200" dirty="0">
              <a:solidFill>
                <a:schemeClr val="accent3">
                  <a:lumMod val="75000"/>
                </a:schemeClr>
              </a:solidFill>
              <a:latin typeface="Rockwell" panose="02060603020205020403" pitchFamily="18" charset="0"/>
              <a:cs typeface="Arial" panose="020B0604020202020204" pitchFamily="34" charset="0"/>
            </a:endParaRPr>
          </a:p>
        </p:txBody>
      </p:sp>
      <p:sp>
        <p:nvSpPr>
          <p:cNvPr id="7" name="Textfeld 6"/>
          <p:cNvSpPr txBox="1"/>
          <p:nvPr/>
        </p:nvSpPr>
        <p:spPr>
          <a:xfrm>
            <a:off x="7346542" y="4866501"/>
            <a:ext cx="1797458" cy="276999"/>
          </a:xfrm>
          <a:prstGeom prst="rect">
            <a:avLst/>
          </a:prstGeom>
          <a:noFill/>
        </p:spPr>
        <p:txBody>
          <a:bodyPr wrap="square" rtlCol="0">
            <a:spAutoFit/>
          </a:bodyPr>
          <a:lstStyle/>
          <a:p>
            <a:pPr algn="r"/>
            <a:r>
              <a:rPr lang="de-DE" sz="1200" b="1" dirty="0">
                <a:solidFill>
                  <a:schemeClr val="tx2">
                    <a:lumMod val="50000"/>
                  </a:schemeClr>
                </a:solidFill>
                <a:latin typeface="Arial Black" panose="020B0A04020102020204" pitchFamily="34" charset="0"/>
              </a:rPr>
              <a:t>©</a:t>
            </a:r>
            <a:r>
              <a:rPr lang="de-DE" sz="1000" dirty="0">
                <a:solidFill>
                  <a:schemeClr val="tx2">
                    <a:lumMod val="50000"/>
                  </a:schemeClr>
                </a:solidFill>
                <a:latin typeface="Arial Black" panose="020B0A040201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Worldmapper.com</a:t>
            </a:r>
          </a:p>
        </p:txBody>
      </p:sp>
    </p:spTree>
    <p:extLst>
      <p:ext uri="{BB962C8B-B14F-4D97-AF65-F5344CB8AC3E}">
        <p14:creationId xmlns:p14="http://schemas.microsoft.com/office/powerpoint/2010/main" val="3753196548"/>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stretch>
            <a:fillRect/>
          </a:stretch>
        </p:blipFill>
        <p:spPr>
          <a:xfrm>
            <a:off x="0" y="-8930"/>
            <a:ext cx="9144001" cy="5143500"/>
          </a:xfrm>
          <a:prstGeom prst="rect">
            <a:avLst/>
          </a:prstGeom>
          <a:ln>
            <a:noFill/>
          </a:ln>
        </p:spPr>
      </p:pic>
    </p:spTree>
    <p:extLst>
      <p:ext uri="{BB962C8B-B14F-4D97-AF65-F5344CB8AC3E}">
        <p14:creationId xmlns:p14="http://schemas.microsoft.com/office/powerpoint/2010/main" val="1205338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1"/>
          <p:cNvSpPr/>
          <p:nvPr/>
        </p:nvSpPr>
        <p:spPr>
          <a:xfrm>
            <a:off x="521887" y="3914737"/>
            <a:ext cx="8100226" cy="400110"/>
          </a:xfrm>
          <a:prstGeom prst="rect">
            <a:avLst/>
          </a:prstGeom>
        </p:spPr>
        <p:txBody>
          <a:bodyPr wrap="square">
            <a:spAutoFit/>
          </a:bodyPr>
          <a:lstStyle/>
          <a:p>
            <a:pPr lvl="0">
              <a:buClr>
                <a:schemeClr val="dk1"/>
              </a:buClr>
              <a:buSzPct val="25000"/>
            </a:pPr>
            <a:r>
              <a:rPr lang="de-DE" sz="2000" b="1" dirty="0">
                <a:solidFill>
                  <a:schemeClr val="accent3">
                    <a:lumMod val="75000"/>
                  </a:schemeClr>
                </a:solidFill>
              </a:rPr>
              <a:t>       in Nordamerika	    in Europa	       in China	   in Afrika</a:t>
            </a:r>
            <a:endParaRPr lang="en" sz="2000" b="1" dirty="0">
              <a:solidFill>
                <a:schemeClr val="accent3">
                  <a:lumMod val="75000"/>
                </a:schemeClr>
              </a:solidFill>
            </a:endParaRPr>
          </a:p>
        </p:txBody>
      </p:sp>
      <p:pic>
        <p:nvPicPr>
          <p:cNvPr id="6" name="Grafik 1"/>
          <p:cNvPicPr>
            <a:picLocks noChangeAspect="1"/>
          </p:cNvPicPr>
          <p:nvPr/>
        </p:nvPicPr>
        <p:blipFill rotWithShape="1">
          <a:blip r:embed="rId3" cstate="email">
            <a:extLst>
              <a:ext uri="{28A0092B-C50C-407E-A947-70E740481C1C}">
                <a14:useLocalDpi xmlns:a14="http://schemas.microsoft.com/office/drawing/2010/main"/>
              </a:ext>
            </a:extLst>
          </a:blip>
          <a:srcRect l="8116" r="19101"/>
          <a:stretch/>
        </p:blipFill>
        <p:spPr bwMode="auto">
          <a:xfrm>
            <a:off x="639914" y="1204188"/>
            <a:ext cx="7703986" cy="272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7346542" y="4936371"/>
            <a:ext cx="1797458" cy="246221"/>
          </a:xfrm>
          <a:prstGeom prst="rect">
            <a:avLst/>
          </a:prstGeom>
          <a:noFill/>
        </p:spPr>
        <p:txBody>
          <a:bodyPr wrap="square" rtlCol="0">
            <a:spAutoFit/>
          </a:bodyPr>
          <a:lstStyle/>
          <a:p>
            <a:pPr algn="r"/>
            <a:r>
              <a:rPr lang="de-DE" sz="1000" b="1" dirty="0">
                <a:solidFill>
                  <a:schemeClr val="tx2">
                    <a:lumMod val="50000"/>
                  </a:schemeClr>
                </a:solidFill>
                <a:latin typeface="Arial" panose="020B0604020202020204" pitchFamily="34" charset="0"/>
                <a:cs typeface="Arial" panose="020B06040202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Plant-</a:t>
            </a:r>
            <a:r>
              <a:rPr lang="de-DE" sz="1000" dirty="0" err="1">
                <a:solidFill>
                  <a:schemeClr val="tx2">
                    <a:lumMod val="50000"/>
                  </a:schemeClr>
                </a:solidFill>
                <a:latin typeface="Arial" panose="020B0604020202020204" pitchFamily="34" charset="0"/>
                <a:cs typeface="Arial" panose="020B0604020202020204" pitchFamily="34" charset="0"/>
              </a:rPr>
              <a:t>for</a:t>
            </a:r>
            <a:r>
              <a:rPr lang="de-DE" sz="1000" dirty="0">
                <a:solidFill>
                  <a:schemeClr val="tx2">
                    <a:lumMod val="50000"/>
                  </a:schemeClr>
                </a:solidFill>
                <a:latin typeface="Arial" panose="020B0604020202020204" pitchFamily="34" charset="0"/>
                <a:cs typeface="Arial" panose="020B0604020202020204" pitchFamily="34" charset="0"/>
              </a:rPr>
              <a:t>-</a:t>
            </a:r>
            <a:r>
              <a:rPr lang="de-DE" sz="1000" dirty="0" err="1">
                <a:solidFill>
                  <a:schemeClr val="tx2">
                    <a:lumMod val="50000"/>
                  </a:schemeClr>
                </a:solidFill>
                <a:latin typeface="Arial" panose="020B0604020202020204" pitchFamily="34" charset="0"/>
                <a:cs typeface="Arial" panose="020B0604020202020204" pitchFamily="34" charset="0"/>
              </a:rPr>
              <a:t>the</a:t>
            </a:r>
            <a:r>
              <a:rPr lang="de-DE" sz="1000" dirty="0">
                <a:solidFill>
                  <a:schemeClr val="tx2">
                    <a:lumMod val="50000"/>
                  </a:schemeClr>
                </a:solidFill>
                <a:latin typeface="Arial" panose="020B0604020202020204" pitchFamily="34" charset="0"/>
                <a:cs typeface="Arial" panose="020B0604020202020204" pitchFamily="34" charset="0"/>
              </a:rPr>
              <a:t>-Planet</a:t>
            </a:r>
          </a:p>
        </p:txBody>
      </p:sp>
      <p:sp>
        <p:nvSpPr>
          <p:cNvPr id="9" name="Shape 382"/>
          <p:cNvSpPr/>
          <p:nvPr/>
        </p:nvSpPr>
        <p:spPr>
          <a:xfrm>
            <a:off x="626198" y="0"/>
            <a:ext cx="6941745" cy="999000"/>
          </a:xfrm>
          <a:prstGeom prst="rect">
            <a:avLst/>
          </a:prstGeom>
          <a:noFill/>
          <a:ln>
            <a:noFill/>
          </a:ln>
        </p:spPr>
        <p:txBody>
          <a:bodyPr lIns="91425" tIns="91425" rIns="91425" bIns="91425" anchor="ctr" anchorCtr="0">
            <a:noAutofit/>
          </a:bodyPr>
          <a:lstStyle/>
          <a:p>
            <a:pPr algn="ctr"/>
            <a:r>
              <a:rPr lang="de-DE" sz="3200" dirty="0">
                <a:solidFill>
                  <a:schemeClr val="accent3">
                    <a:lumMod val="75000"/>
                  </a:schemeClr>
                </a:solidFill>
                <a:latin typeface="Rockwell" panose="02060603020205020403" pitchFamily="18" charset="0"/>
              </a:rPr>
              <a:t>CO</a:t>
            </a:r>
            <a:r>
              <a:rPr lang="de-DE" sz="3200" baseline="-25000" dirty="0">
                <a:solidFill>
                  <a:schemeClr val="accent3">
                    <a:lumMod val="75000"/>
                  </a:schemeClr>
                </a:solidFill>
                <a:latin typeface="Rockwell" panose="02060603020205020403" pitchFamily="18" charset="0"/>
              </a:rPr>
              <a:t>2</a:t>
            </a:r>
            <a:r>
              <a:rPr lang="de-DE" sz="3200" dirty="0">
                <a:solidFill>
                  <a:schemeClr val="accent3">
                    <a:lumMod val="75000"/>
                  </a:schemeClr>
                </a:solidFill>
                <a:latin typeface="Rockwell" panose="02060603020205020403" pitchFamily="18" charset="0"/>
                <a:cs typeface="Arial" panose="020B0604020202020204" pitchFamily="34" charset="0"/>
              </a:rPr>
              <a:t>-Austoß pro Person pro Jahr</a:t>
            </a:r>
            <a:endParaRPr lang="en" sz="3200" dirty="0">
              <a:solidFill>
                <a:schemeClr val="accent3">
                  <a:lumMod val="75000"/>
                </a:schemeClr>
              </a:solidFill>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val="426843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8fd18f4700_0_6"/>
          <p:cNvSpPr txBox="1"/>
          <p:nvPr/>
        </p:nvSpPr>
        <p:spPr>
          <a:xfrm>
            <a:off x="5908963" y="2675659"/>
            <a:ext cx="10113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848484"/>
                </a:solidFill>
                <a:latin typeface="Open Sans"/>
                <a:ea typeface="Open Sans"/>
                <a:cs typeface="Open Sans"/>
                <a:sym typeface="Open Sans"/>
              </a:rPr>
              <a:t>O</a:t>
            </a:r>
            <a:r>
              <a:rPr lang="en-US" sz="3200" b="0" i="0" u="none" strike="noStrike" cap="none" baseline="-25000">
                <a:solidFill>
                  <a:srgbClr val="848484"/>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pic>
        <p:nvPicPr>
          <p:cNvPr id="61" name="Google Shape;61;g8fd18f4700_0_6"/>
          <p:cNvPicPr preferRelativeResize="0"/>
          <p:nvPr/>
        </p:nvPicPr>
        <p:blipFill rotWithShape="1">
          <a:blip r:embed="rId3">
            <a:alphaModFix/>
          </a:blip>
          <a:srcRect l="-20456" r="-14569" b="980"/>
          <a:stretch/>
        </p:blipFill>
        <p:spPr>
          <a:xfrm>
            <a:off x="973837" y="919925"/>
            <a:ext cx="7196329" cy="3959353"/>
          </a:xfrm>
          <a:prstGeom prst="rect">
            <a:avLst/>
          </a:prstGeom>
          <a:noFill/>
          <a:ln>
            <a:noFill/>
          </a:ln>
        </p:spPr>
      </p:pic>
      <p:sp>
        <p:nvSpPr>
          <p:cNvPr id="62" name="Google Shape;62;g8fd18f4700_0_6"/>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err="1">
                <a:solidFill>
                  <a:srgbClr val="76923C"/>
                </a:solidFill>
                <a:latin typeface="Rockwell" panose="02060603020205020403" pitchFamily="18" charset="0"/>
              </a:rPr>
              <a:t>Photosynthese</a:t>
            </a:r>
            <a:endParaRPr lang="en-US" sz="3200" dirty="0">
              <a:latin typeface="Rockwell" panose="02060603020205020403"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cxnSp>
        <p:nvCxnSpPr>
          <p:cNvPr id="238" name="Google Shape;238;p18"/>
          <p:cNvCxnSpPr/>
          <p:nvPr/>
        </p:nvCxnSpPr>
        <p:spPr>
          <a:xfrm rot="10800000">
            <a:off x="2527444" y="2576347"/>
            <a:ext cx="1540500" cy="7200"/>
          </a:xfrm>
          <a:prstGeom prst="straightConnector1">
            <a:avLst/>
          </a:prstGeom>
          <a:noFill/>
          <a:ln w="19050" cap="flat" cmpd="sng">
            <a:solidFill>
              <a:srgbClr val="FFDB93"/>
            </a:solidFill>
            <a:prstDash val="solid"/>
            <a:round/>
            <a:headEnd type="none" w="sm" len="sm"/>
            <a:tailEnd type="none" w="sm" len="sm"/>
          </a:ln>
        </p:spPr>
      </p:cxnSp>
      <p:cxnSp>
        <p:nvCxnSpPr>
          <p:cNvPr id="239" name="Google Shape;239;p18"/>
          <p:cNvCxnSpPr/>
          <p:nvPr/>
        </p:nvCxnSpPr>
        <p:spPr>
          <a:xfrm>
            <a:off x="2537738" y="2571750"/>
            <a:ext cx="0" cy="729300"/>
          </a:xfrm>
          <a:prstGeom prst="straightConnector1">
            <a:avLst/>
          </a:prstGeom>
          <a:noFill/>
          <a:ln w="19050" cap="flat" cmpd="sng">
            <a:solidFill>
              <a:srgbClr val="FFDB93"/>
            </a:solidFill>
            <a:prstDash val="solid"/>
            <a:round/>
            <a:headEnd type="none" w="sm" len="sm"/>
            <a:tailEnd type="none" w="sm" len="sm"/>
          </a:ln>
        </p:spPr>
      </p:cxnSp>
      <p:sp>
        <p:nvSpPr>
          <p:cNvPr id="240" name="Google Shape;240;p18"/>
          <p:cNvSpPr/>
          <p:nvPr/>
        </p:nvSpPr>
        <p:spPr>
          <a:xfrm>
            <a:off x="2483768" y="3296483"/>
            <a:ext cx="108000" cy="108000"/>
          </a:xfrm>
          <a:prstGeom prst="ellipse">
            <a:avLst/>
          </a:prstGeom>
          <a:noFill/>
          <a:ln w="25400" cap="flat" cmpd="sng">
            <a:solidFill>
              <a:srgbClr val="FFDB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cxnSp>
        <p:nvCxnSpPr>
          <p:cNvPr id="241" name="Google Shape;241;p18"/>
          <p:cNvCxnSpPr/>
          <p:nvPr/>
        </p:nvCxnSpPr>
        <p:spPr>
          <a:xfrm rot="10800000">
            <a:off x="2887438" y="2211654"/>
            <a:ext cx="5063700" cy="7200"/>
          </a:xfrm>
          <a:prstGeom prst="straightConnector1">
            <a:avLst/>
          </a:prstGeom>
          <a:noFill/>
          <a:ln w="19050" cap="flat" cmpd="sng">
            <a:solidFill>
              <a:srgbClr val="FFDB93"/>
            </a:solidFill>
            <a:prstDash val="solid"/>
            <a:round/>
            <a:headEnd type="none" w="sm" len="sm"/>
            <a:tailEnd type="none" w="sm" len="sm"/>
          </a:ln>
        </p:spPr>
      </p:cxnSp>
      <p:sp>
        <p:nvSpPr>
          <p:cNvPr id="242" name="Google Shape;242;p18"/>
          <p:cNvSpPr txBox="1">
            <a:spLocks noGrp="1"/>
          </p:cNvSpPr>
          <p:nvPr>
            <p:ph type="title"/>
          </p:nvPr>
        </p:nvSpPr>
        <p:spPr>
          <a:xfrm>
            <a:off x="457200" y="205979"/>
            <a:ext cx="51948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Overpass"/>
              <a:buNone/>
            </a:pPr>
            <a:r>
              <a:rPr lang="en-US"/>
              <a:t>Unsere Geschichte</a:t>
            </a:r>
            <a:endParaRPr/>
          </a:p>
        </p:txBody>
      </p:sp>
      <p:sp>
        <p:nvSpPr>
          <p:cNvPr id="243" name="Google Shape;243;p18"/>
          <p:cNvSpPr txBox="1">
            <a:spLocks noGrp="1"/>
          </p:cNvSpPr>
          <p:nvPr>
            <p:ph type="body" idx="3"/>
          </p:nvPr>
        </p:nvSpPr>
        <p:spPr>
          <a:xfrm>
            <a:off x="3560812" y="2866033"/>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en-US" sz="1600"/>
              <a:t>2007</a:t>
            </a:r>
            <a:endParaRPr/>
          </a:p>
        </p:txBody>
      </p:sp>
      <p:sp>
        <p:nvSpPr>
          <p:cNvPr id="244" name="Google Shape;244;p18"/>
          <p:cNvSpPr txBox="1">
            <a:spLocks noGrp="1"/>
          </p:cNvSpPr>
          <p:nvPr>
            <p:ph type="body" idx="4"/>
          </p:nvPr>
        </p:nvSpPr>
        <p:spPr>
          <a:xfrm>
            <a:off x="3563889" y="3435574"/>
            <a:ext cx="2016300" cy="1368300"/>
          </a:xfrm>
          <a:prstGeom prst="rect">
            <a:avLst/>
          </a:prstGeom>
          <a:solidFill>
            <a:srgbClr val="D8D8D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400"/>
              <a:buNone/>
            </a:pPr>
            <a:r>
              <a:rPr lang="en-US" sz="1400"/>
              <a:t>Felix und Freunde gründen Plant-for-the-Planet.</a:t>
            </a:r>
            <a:endParaRPr/>
          </a:p>
        </p:txBody>
      </p:sp>
      <p:sp>
        <p:nvSpPr>
          <p:cNvPr id="245" name="Google Shape;245;p18"/>
          <p:cNvSpPr txBox="1">
            <a:spLocks noGrp="1"/>
          </p:cNvSpPr>
          <p:nvPr>
            <p:ph type="body" idx="5"/>
          </p:nvPr>
        </p:nvSpPr>
        <p:spPr>
          <a:xfrm>
            <a:off x="6516216" y="2859782"/>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en-US" sz="1600"/>
              <a:t>2011</a:t>
            </a:r>
            <a:endParaRPr/>
          </a:p>
        </p:txBody>
      </p:sp>
      <p:sp>
        <p:nvSpPr>
          <p:cNvPr id="246" name="Google Shape;246;p18"/>
          <p:cNvSpPr txBox="1">
            <a:spLocks noGrp="1"/>
          </p:cNvSpPr>
          <p:nvPr>
            <p:ph type="body" idx="6"/>
          </p:nvPr>
        </p:nvSpPr>
        <p:spPr>
          <a:xfrm>
            <a:off x="6519293" y="3429323"/>
            <a:ext cx="2016300" cy="1368300"/>
          </a:xfrm>
          <a:prstGeom prst="rect">
            <a:avLst/>
          </a:prstGeom>
          <a:solidFill>
            <a:srgbClr val="D8D8D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400"/>
              <a:buNone/>
            </a:pPr>
            <a:r>
              <a:rPr lang="en-US" sz="1400"/>
              <a:t>Felix spricht vor der UN und fordert 1000 Milliarden Bäume.</a:t>
            </a:r>
            <a:endParaRPr/>
          </a:p>
          <a:p>
            <a:pPr marL="0" lvl="0" indent="0" algn="l" rtl="0">
              <a:lnSpc>
                <a:spcPct val="100000"/>
              </a:lnSpc>
              <a:spcBef>
                <a:spcPts val="280"/>
              </a:spcBef>
              <a:spcAft>
                <a:spcPts val="0"/>
              </a:spcAft>
              <a:buClr>
                <a:schemeClr val="dk2"/>
              </a:buClr>
              <a:buSzPts val="1400"/>
              <a:buNone/>
            </a:pPr>
            <a:r>
              <a:rPr lang="en-US" sz="1400"/>
              <a:t>UN übergibt den Weltbaumzähler an Plant-for-the-Planet.</a:t>
            </a:r>
            <a:endParaRPr sz="1400"/>
          </a:p>
        </p:txBody>
      </p:sp>
      <p:sp>
        <p:nvSpPr>
          <p:cNvPr id="247" name="Google Shape;247;p18"/>
          <p:cNvSpPr/>
          <p:nvPr/>
        </p:nvSpPr>
        <p:spPr>
          <a:xfrm>
            <a:off x="3707904" y="1100622"/>
            <a:ext cx="1711500" cy="16956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8" name="Google Shape;248;p18"/>
          <p:cNvSpPr/>
          <p:nvPr/>
        </p:nvSpPr>
        <p:spPr>
          <a:xfrm>
            <a:off x="6605039" y="1082574"/>
            <a:ext cx="1711500" cy="1695600"/>
          </a:xfrm>
          <a:prstGeom prst="ellipse">
            <a:avLst/>
          </a:prstGeom>
          <a:blipFill rotWithShape="1">
            <a:blip r:embed="rId4">
              <a:alphaModFix/>
            </a:blip>
            <a:stretch>
              <a:fillRect r="-58478" b="-58478"/>
            </a:stretch>
          </a:blip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9" name="Google Shape;249;p18"/>
          <p:cNvSpPr/>
          <p:nvPr/>
        </p:nvSpPr>
        <p:spPr>
          <a:xfrm>
            <a:off x="2123728" y="3327846"/>
            <a:ext cx="108000" cy="108000"/>
          </a:xfrm>
          <a:prstGeom prst="ellipse">
            <a:avLst/>
          </a:prstGeom>
          <a:noFill/>
          <a:ln w="25400" cap="flat" cmpd="sng">
            <a:solidFill>
              <a:srgbClr val="FFDB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cxnSp>
        <p:nvCxnSpPr>
          <p:cNvPr id="250" name="Google Shape;250;p18"/>
          <p:cNvCxnSpPr/>
          <p:nvPr/>
        </p:nvCxnSpPr>
        <p:spPr>
          <a:xfrm>
            <a:off x="2159720" y="2571750"/>
            <a:ext cx="0" cy="729300"/>
          </a:xfrm>
          <a:prstGeom prst="straightConnector1">
            <a:avLst/>
          </a:prstGeom>
          <a:noFill/>
          <a:ln w="19050" cap="flat" cmpd="sng">
            <a:solidFill>
              <a:srgbClr val="FFDB93"/>
            </a:solidFill>
            <a:prstDash val="solid"/>
            <a:round/>
            <a:headEnd type="none" w="sm" len="sm"/>
            <a:tailEnd type="none" w="sm" len="sm"/>
          </a:ln>
        </p:spPr>
      </p:cxnSp>
      <p:sp>
        <p:nvSpPr>
          <p:cNvPr id="251" name="Google Shape;251;p18"/>
          <p:cNvSpPr txBox="1">
            <a:spLocks noGrp="1"/>
          </p:cNvSpPr>
          <p:nvPr>
            <p:ph type="body" idx="1"/>
          </p:nvPr>
        </p:nvSpPr>
        <p:spPr>
          <a:xfrm>
            <a:off x="680492" y="2865810"/>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en-US" sz="1600"/>
              <a:t>Die Idee</a:t>
            </a:r>
            <a:endParaRPr/>
          </a:p>
        </p:txBody>
      </p:sp>
      <p:sp>
        <p:nvSpPr>
          <p:cNvPr id="252" name="Google Shape;252;p18"/>
          <p:cNvSpPr txBox="1">
            <a:spLocks noGrp="1"/>
          </p:cNvSpPr>
          <p:nvPr>
            <p:ph type="body" idx="2"/>
          </p:nvPr>
        </p:nvSpPr>
        <p:spPr>
          <a:xfrm>
            <a:off x="683569" y="3435351"/>
            <a:ext cx="2016300" cy="1368300"/>
          </a:xfrm>
          <a:prstGeom prst="rect">
            <a:avLst/>
          </a:prstGeom>
          <a:solidFill>
            <a:srgbClr val="D8D8D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400"/>
              <a:buNone/>
            </a:pPr>
            <a:r>
              <a:rPr lang="en-US" sz="1400"/>
              <a:t>Wangari Maathai pflanzte mit anderen Frauen in 30 Jahren über 30 Millionen Bäume. </a:t>
            </a:r>
            <a:endParaRPr/>
          </a:p>
        </p:txBody>
      </p:sp>
      <p:cxnSp>
        <p:nvCxnSpPr>
          <p:cNvPr id="253" name="Google Shape;253;p18"/>
          <p:cNvCxnSpPr/>
          <p:nvPr/>
        </p:nvCxnSpPr>
        <p:spPr>
          <a:xfrm>
            <a:off x="2897778" y="2207057"/>
            <a:ext cx="0" cy="729300"/>
          </a:xfrm>
          <a:prstGeom prst="straightConnector1">
            <a:avLst/>
          </a:prstGeom>
          <a:noFill/>
          <a:ln w="19050" cap="flat" cmpd="sng">
            <a:solidFill>
              <a:srgbClr val="FFDB93"/>
            </a:solidFill>
            <a:prstDash val="solid"/>
            <a:round/>
            <a:headEnd type="none" w="sm" len="sm"/>
            <a:tailEnd type="none" w="sm" len="sm"/>
          </a:ln>
        </p:spPr>
      </p:cxnSp>
      <p:sp>
        <p:nvSpPr>
          <p:cNvPr id="254" name="Google Shape;254;p18"/>
          <p:cNvSpPr/>
          <p:nvPr/>
        </p:nvSpPr>
        <p:spPr>
          <a:xfrm>
            <a:off x="2843808" y="2931790"/>
            <a:ext cx="108000" cy="108000"/>
          </a:xfrm>
          <a:prstGeom prst="ellipse">
            <a:avLst/>
          </a:prstGeom>
          <a:noFill/>
          <a:ln w="25400" cap="flat" cmpd="sng">
            <a:solidFill>
              <a:srgbClr val="FFDB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55" name="Google Shape;255;p18" descr="Nobel Prize - Today we honour Wangari Maathai, the woman... | Facebook"/>
          <p:cNvPicPr preferRelativeResize="0"/>
          <p:nvPr/>
        </p:nvPicPr>
        <p:blipFill rotWithShape="1">
          <a:blip r:embed="rId5">
            <a:alphaModFix/>
          </a:blip>
          <a:srcRect l="7926" t="-411" r="7926" b="47671"/>
          <a:stretch/>
        </p:blipFill>
        <p:spPr>
          <a:xfrm>
            <a:off x="857375" y="1021700"/>
            <a:ext cx="1670100" cy="16212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457200" y="205979"/>
            <a:ext cx="51948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Overpass"/>
              <a:buNone/>
            </a:pPr>
            <a:r>
              <a:rPr lang="en-US"/>
              <a:t>Unsere Geschichte</a:t>
            </a:r>
            <a:endParaRPr/>
          </a:p>
        </p:txBody>
      </p:sp>
      <p:sp>
        <p:nvSpPr>
          <p:cNvPr id="262" name="Google Shape;262;p19"/>
          <p:cNvSpPr txBox="1">
            <a:spLocks noGrp="1"/>
          </p:cNvSpPr>
          <p:nvPr>
            <p:ph type="body" idx="1"/>
          </p:nvPr>
        </p:nvSpPr>
        <p:spPr>
          <a:xfrm>
            <a:off x="680492" y="2865810"/>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en-US" sz="1600"/>
              <a:t>2019</a:t>
            </a:r>
            <a:endParaRPr/>
          </a:p>
        </p:txBody>
      </p:sp>
      <p:sp>
        <p:nvSpPr>
          <p:cNvPr id="263" name="Google Shape;263;p19"/>
          <p:cNvSpPr txBox="1">
            <a:spLocks noGrp="1"/>
          </p:cNvSpPr>
          <p:nvPr>
            <p:ph type="body" idx="2"/>
          </p:nvPr>
        </p:nvSpPr>
        <p:spPr>
          <a:xfrm>
            <a:off x="323527" y="3435350"/>
            <a:ext cx="2733300" cy="1590600"/>
          </a:xfrm>
          <a:prstGeom prst="rect">
            <a:avLst/>
          </a:prstGeom>
          <a:solidFill>
            <a:srgbClr val="D8D8D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400"/>
              <a:buNone/>
            </a:pPr>
            <a:r>
              <a:rPr lang="en-US" sz="1400"/>
              <a:t>Launch der Plant-for-the-Planet App - open source und kostenfrei. </a:t>
            </a:r>
            <a:endParaRPr/>
          </a:p>
        </p:txBody>
      </p:sp>
      <p:sp>
        <p:nvSpPr>
          <p:cNvPr id="264" name="Google Shape;264;p19"/>
          <p:cNvSpPr txBox="1">
            <a:spLocks noGrp="1"/>
          </p:cNvSpPr>
          <p:nvPr>
            <p:ph type="body" idx="5"/>
          </p:nvPr>
        </p:nvSpPr>
        <p:spPr>
          <a:xfrm>
            <a:off x="4499992" y="2859782"/>
            <a:ext cx="2019300" cy="354000"/>
          </a:xfrm>
          <a:prstGeom prst="rect">
            <a:avLst/>
          </a:prstGeom>
          <a:solidFill>
            <a:srgbClr val="D8D8D8"/>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1600"/>
              <a:buNone/>
            </a:pPr>
            <a:r>
              <a:rPr lang="en-US" sz="1600"/>
              <a:t>2019</a:t>
            </a:r>
            <a:endParaRPr/>
          </a:p>
        </p:txBody>
      </p:sp>
      <p:sp>
        <p:nvSpPr>
          <p:cNvPr id="265" name="Google Shape;265;p19"/>
          <p:cNvSpPr txBox="1">
            <a:spLocks noGrp="1"/>
          </p:cNvSpPr>
          <p:nvPr>
            <p:ph type="body" idx="6"/>
          </p:nvPr>
        </p:nvSpPr>
        <p:spPr>
          <a:xfrm>
            <a:off x="4143027" y="3429322"/>
            <a:ext cx="2733300" cy="1590600"/>
          </a:xfrm>
          <a:prstGeom prst="rect">
            <a:avLst/>
          </a:prstGeom>
          <a:solidFill>
            <a:srgbClr val="D8D8D8"/>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400"/>
              <a:buNone/>
            </a:pPr>
            <a:r>
              <a:rPr lang="en-US" sz="1400"/>
              <a:t>Inspiriert von den Kindern von Plant-for-the-Planet, haben Wissenschaftler der Yale University und der ETH Zürich geforscht. Ihr Ergebnis: Ja, wir haben Platz für 1000 Milliarden Bäume. </a:t>
            </a:r>
            <a:endParaRPr/>
          </a:p>
        </p:txBody>
      </p:sp>
      <p:cxnSp>
        <p:nvCxnSpPr>
          <p:cNvPr id="266" name="Google Shape;266;p19"/>
          <p:cNvCxnSpPr/>
          <p:nvPr/>
        </p:nvCxnSpPr>
        <p:spPr>
          <a:xfrm rot="10800000">
            <a:off x="1577505" y="1452956"/>
            <a:ext cx="5063700" cy="7200"/>
          </a:xfrm>
          <a:prstGeom prst="straightConnector1">
            <a:avLst/>
          </a:prstGeom>
          <a:noFill/>
          <a:ln w="19050" cap="flat" cmpd="sng">
            <a:solidFill>
              <a:srgbClr val="FFDB93"/>
            </a:solidFill>
            <a:prstDash val="solid"/>
            <a:round/>
            <a:headEnd type="none" w="sm" len="sm"/>
            <a:tailEnd type="none" w="sm" len="sm"/>
          </a:ln>
        </p:spPr>
      </p:cxnSp>
      <p:sp>
        <p:nvSpPr>
          <p:cNvPr id="267" name="Google Shape;267;p19"/>
          <p:cNvSpPr/>
          <p:nvPr/>
        </p:nvSpPr>
        <p:spPr>
          <a:xfrm>
            <a:off x="6587204" y="2182398"/>
            <a:ext cx="108000" cy="108000"/>
          </a:xfrm>
          <a:prstGeom prst="ellipse">
            <a:avLst/>
          </a:prstGeom>
          <a:noFill/>
          <a:ln w="25400" cap="flat" cmpd="sng">
            <a:solidFill>
              <a:srgbClr val="FFDB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cxnSp>
        <p:nvCxnSpPr>
          <p:cNvPr id="268" name="Google Shape;268;p19"/>
          <p:cNvCxnSpPr/>
          <p:nvPr/>
        </p:nvCxnSpPr>
        <p:spPr>
          <a:xfrm>
            <a:off x="6634060" y="1453012"/>
            <a:ext cx="0" cy="729300"/>
          </a:xfrm>
          <a:prstGeom prst="straightConnector1">
            <a:avLst/>
          </a:prstGeom>
          <a:noFill/>
          <a:ln w="19050" cap="flat" cmpd="sng">
            <a:solidFill>
              <a:srgbClr val="FFDB93"/>
            </a:solidFill>
            <a:prstDash val="solid"/>
            <a:round/>
            <a:headEnd type="none" w="sm" len="sm"/>
            <a:tailEnd type="none" w="sm" len="sm"/>
          </a:ln>
        </p:spPr>
      </p:cxnSp>
      <p:sp>
        <p:nvSpPr>
          <p:cNvPr id="269" name="Google Shape;269;p19"/>
          <p:cNvSpPr/>
          <p:nvPr/>
        </p:nvSpPr>
        <p:spPr>
          <a:xfrm>
            <a:off x="844399" y="1100622"/>
            <a:ext cx="1711500" cy="1695600"/>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Platzhalter</a:t>
            </a:r>
            <a:endParaRPr sz="1400" b="0" i="0" u="none" strike="noStrike" cap="none">
              <a:solidFill>
                <a:srgbClr val="000000"/>
              </a:solidFill>
              <a:latin typeface="Arial"/>
              <a:ea typeface="Arial"/>
              <a:cs typeface="Arial"/>
              <a:sym typeface="Arial"/>
            </a:endParaRPr>
          </a:p>
        </p:txBody>
      </p:sp>
      <p:cxnSp>
        <p:nvCxnSpPr>
          <p:cNvPr id="270" name="Google Shape;270;p19"/>
          <p:cNvCxnSpPr/>
          <p:nvPr/>
        </p:nvCxnSpPr>
        <p:spPr>
          <a:xfrm rot="10800000">
            <a:off x="5076119" y="2643758"/>
            <a:ext cx="1655100" cy="0"/>
          </a:xfrm>
          <a:prstGeom prst="straightConnector1">
            <a:avLst/>
          </a:prstGeom>
          <a:noFill/>
          <a:ln w="19050" cap="flat" cmpd="sng">
            <a:solidFill>
              <a:srgbClr val="FFDB93"/>
            </a:solidFill>
            <a:prstDash val="solid"/>
            <a:round/>
            <a:headEnd type="none" w="sm" len="sm"/>
            <a:tailEnd type="none" w="sm" len="sm"/>
          </a:ln>
        </p:spPr>
      </p:cxnSp>
      <p:sp>
        <p:nvSpPr>
          <p:cNvPr id="271" name="Google Shape;271;p19"/>
          <p:cNvSpPr/>
          <p:nvPr/>
        </p:nvSpPr>
        <p:spPr>
          <a:xfrm>
            <a:off x="6767235" y="2607766"/>
            <a:ext cx="108000" cy="108000"/>
          </a:xfrm>
          <a:prstGeom prst="ellipse">
            <a:avLst/>
          </a:prstGeom>
          <a:noFill/>
          <a:ln w="25400" cap="flat" cmpd="sng">
            <a:solidFill>
              <a:srgbClr val="FFDB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2" name="Google Shape;272;p19"/>
          <p:cNvSpPr/>
          <p:nvPr/>
        </p:nvSpPr>
        <p:spPr>
          <a:xfrm>
            <a:off x="4588815" y="1082574"/>
            <a:ext cx="1711500" cy="1695600"/>
          </a:xfrm>
          <a:prstGeom prst="ellipse">
            <a:avLst/>
          </a:prstGeom>
          <a:solidFill>
            <a:srgbClr val="76923C"/>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273" name="Google Shape;273;p19" descr="Idee &amp; Ziel - Plant-for-the-Planet"/>
          <p:cNvPicPr preferRelativeResize="0"/>
          <p:nvPr/>
        </p:nvPicPr>
        <p:blipFill rotWithShape="1">
          <a:blip r:embed="rId3">
            <a:alphaModFix/>
          </a:blip>
          <a:srcRect/>
          <a:stretch/>
        </p:blipFill>
        <p:spPr>
          <a:xfrm>
            <a:off x="844337" y="1074588"/>
            <a:ext cx="1711500" cy="1711500"/>
          </a:xfrm>
          <a:prstGeom prst="ellipse">
            <a:avLst/>
          </a:prstGeom>
          <a:noFill/>
          <a:ln w="19050" cap="flat" cmpd="sng">
            <a:solidFill>
              <a:srgbClr val="FFFFFF"/>
            </a:solidFill>
            <a:prstDash val="solid"/>
            <a:round/>
            <a:headEnd type="none" w="sm" len="sm"/>
            <a:tailEnd type="none" w="sm" len="sm"/>
          </a:ln>
        </p:spPr>
      </p:pic>
      <p:pic>
        <p:nvPicPr>
          <p:cNvPr id="274" name="Google Shape;274;p19"/>
          <p:cNvPicPr preferRelativeResize="0"/>
          <p:nvPr/>
        </p:nvPicPr>
        <p:blipFill rotWithShape="1">
          <a:blip r:embed="rId4">
            <a:alphaModFix/>
          </a:blip>
          <a:srcRect l="6764" r="3868"/>
          <a:stretch/>
        </p:blipFill>
        <p:spPr>
          <a:xfrm>
            <a:off x="4588763" y="1085389"/>
            <a:ext cx="1711500" cy="16899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C04B8-65E3-104F-89B6-E330069365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5576" y="1160187"/>
            <a:ext cx="7575653" cy="3787827"/>
          </a:xfrm>
          <a:prstGeom prst="rect">
            <a:avLst/>
          </a:prstGeom>
          <a:ln w="28575" cap="sq">
            <a:solidFill>
              <a:srgbClr val="FFFFFF"/>
            </a:solidFill>
            <a:miter lim="800000"/>
          </a:ln>
        </p:spPr>
      </p:pic>
      <p:sp>
        <p:nvSpPr>
          <p:cNvPr id="7" name="Shape 382"/>
          <p:cNvSpPr/>
          <p:nvPr/>
        </p:nvSpPr>
        <p:spPr>
          <a:xfrm>
            <a:off x="251520" y="0"/>
            <a:ext cx="8296822" cy="999000"/>
          </a:xfrm>
          <a:prstGeom prst="rect">
            <a:avLst/>
          </a:prstGeom>
          <a:noFill/>
          <a:ln>
            <a:noFill/>
          </a:ln>
        </p:spPr>
        <p:txBody>
          <a:bodyPr lIns="91425" tIns="91425" rIns="91425" bIns="91425" anchor="ctr" anchorCtr="0">
            <a:noAutofit/>
          </a:bodyPr>
          <a:lstStyle/>
          <a:p>
            <a:pPr algn="ctr"/>
            <a:r>
              <a:rPr lang="en-US" sz="3200" b="1" dirty="0">
                <a:solidFill>
                  <a:schemeClr val="accent3">
                    <a:lumMod val="75000"/>
                  </a:schemeClr>
                </a:solidFill>
                <a:latin typeface="Rockwell" panose="02060603020205020403" pitchFamily="18" charset="0"/>
                <a:cs typeface="Arial" panose="020B0604020202020204" pitchFamily="34" charset="0"/>
              </a:rPr>
              <a:t>3000 </a:t>
            </a:r>
            <a:r>
              <a:rPr lang="en-US" sz="3200" b="1" dirty="0" err="1">
                <a:solidFill>
                  <a:schemeClr val="accent3">
                    <a:lumMod val="75000"/>
                  </a:schemeClr>
                </a:solidFill>
                <a:latin typeface="Rockwell" panose="02060603020205020403" pitchFamily="18" charset="0"/>
                <a:cs typeface="Arial" panose="020B0604020202020204" pitchFamily="34" charset="0"/>
              </a:rPr>
              <a:t>Milliarden</a:t>
            </a:r>
            <a:r>
              <a:rPr lang="en-US" sz="3200" b="1" dirty="0">
                <a:solidFill>
                  <a:schemeClr val="accent3">
                    <a:lumMod val="75000"/>
                  </a:schemeClr>
                </a:solidFill>
                <a:latin typeface="Rockwell" panose="02060603020205020403" pitchFamily="18" charset="0"/>
                <a:cs typeface="Arial" panose="020B0604020202020204" pitchFamily="34" charset="0"/>
              </a:rPr>
              <a:t> </a:t>
            </a:r>
            <a:r>
              <a:rPr lang="en-US" sz="3200" dirty="0" err="1">
                <a:solidFill>
                  <a:schemeClr val="accent3">
                    <a:lumMod val="75000"/>
                  </a:schemeClr>
                </a:solidFill>
                <a:latin typeface="Rockwell" panose="02060603020205020403" pitchFamily="18" charset="0"/>
                <a:cs typeface="Arial" panose="020B0604020202020204" pitchFamily="34" charset="0"/>
              </a:rPr>
              <a:t>Bäume</a:t>
            </a:r>
            <a:r>
              <a:rPr lang="en-US" sz="3200" dirty="0">
                <a:solidFill>
                  <a:schemeClr val="accent3">
                    <a:lumMod val="75000"/>
                  </a:schemeClr>
                </a:solidFill>
                <a:latin typeface="Rockwell" panose="02060603020205020403" pitchFamily="18" charset="0"/>
                <a:cs typeface="Arial" panose="020B0604020202020204" pitchFamily="34" charset="0"/>
              </a:rPr>
              <a:t> auf der </a:t>
            </a:r>
            <a:r>
              <a:rPr lang="en-US" sz="3200" dirty="0" err="1">
                <a:solidFill>
                  <a:schemeClr val="accent3">
                    <a:lumMod val="75000"/>
                  </a:schemeClr>
                </a:solidFill>
                <a:latin typeface="Rockwell" panose="02060603020205020403" pitchFamily="18" charset="0"/>
                <a:cs typeface="Arial" panose="020B0604020202020204" pitchFamily="34" charset="0"/>
              </a:rPr>
              <a:t>Erde</a:t>
            </a:r>
            <a:endParaRPr lang="en-US" sz="3200" dirty="0">
              <a:solidFill>
                <a:schemeClr val="accent3">
                  <a:lumMod val="75000"/>
                </a:schemeClr>
              </a:solidFill>
              <a:latin typeface="Rockwell" panose="02060603020205020403" pitchFamily="18" charset="0"/>
              <a:cs typeface="Arial" panose="020B0604020202020204" pitchFamily="34" charset="0"/>
            </a:endParaRPr>
          </a:p>
        </p:txBody>
      </p:sp>
      <p:sp>
        <p:nvSpPr>
          <p:cNvPr id="6" name="Textfeld 5"/>
          <p:cNvSpPr txBox="1"/>
          <p:nvPr/>
        </p:nvSpPr>
        <p:spPr>
          <a:xfrm>
            <a:off x="7346542" y="4936371"/>
            <a:ext cx="1797458" cy="246221"/>
          </a:xfrm>
          <a:prstGeom prst="rect">
            <a:avLst/>
          </a:prstGeom>
          <a:noFill/>
        </p:spPr>
        <p:txBody>
          <a:bodyPr wrap="square" rtlCol="0">
            <a:spAutoFit/>
          </a:bodyPr>
          <a:lstStyle/>
          <a:p>
            <a:pPr algn="r"/>
            <a:r>
              <a:rPr lang="de-DE" sz="1000" b="1" dirty="0">
                <a:solidFill>
                  <a:schemeClr val="tx2">
                    <a:lumMod val="50000"/>
                  </a:schemeClr>
                </a:solidFill>
                <a:latin typeface="Arial" panose="020B0604020202020204" pitchFamily="34" charset="0"/>
                <a:cs typeface="Arial" panose="020B0604020202020204" pitchFamily="34" charset="0"/>
              </a:rPr>
              <a:t>© </a:t>
            </a:r>
            <a:r>
              <a:rPr lang="de-DE" sz="1000" dirty="0" err="1">
                <a:solidFill>
                  <a:schemeClr val="tx2">
                    <a:lumMod val="50000"/>
                  </a:schemeClr>
                </a:solidFill>
                <a:latin typeface="Arial" panose="020B0604020202020204" pitchFamily="34" charset="0"/>
                <a:cs typeface="Arial" panose="020B0604020202020204" pitchFamily="34" charset="0"/>
              </a:rPr>
              <a:t>Crowther</a:t>
            </a:r>
            <a:r>
              <a:rPr lang="de-DE" sz="1000" dirty="0">
                <a:solidFill>
                  <a:schemeClr val="tx2">
                    <a:lumMod val="50000"/>
                  </a:schemeClr>
                </a:solidFill>
                <a:latin typeface="Arial" panose="020B0604020202020204" pitchFamily="34" charset="0"/>
                <a:cs typeface="Arial" panose="020B0604020202020204" pitchFamily="34" charset="0"/>
              </a:rPr>
              <a:t> Lab</a:t>
            </a:r>
          </a:p>
        </p:txBody>
      </p:sp>
    </p:spTree>
    <p:extLst>
      <p:ext uri="{BB962C8B-B14F-4D97-AF65-F5344CB8AC3E}">
        <p14:creationId xmlns:p14="http://schemas.microsoft.com/office/powerpoint/2010/main" val="25734299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41626" y="1143444"/>
            <a:ext cx="7503645" cy="3792927"/>
          </a:xfrm>
          <a:prstGeom prst="rect">
            <a:avLst/>
          </a:prstGeom>
          <a:noFill/>
          <a:ln w="2857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
        <p:nvSpPr>
          <p:cNvPr id="10" name="Shape 382"/>
          <p:cNvSpPr/>
          <p:nvPr/>
        </p:nvSpPr>
        <p:spPr>
          <a:xfrm>
            <a:off x="1838768" y="-11426"/>
            <a:ext cx="5508104" cy="999000"/>
          </a:xfrm>
          <a:prstGeom prst="rect">
            <a:avLst/>
          </a:prstGeom>
          <a:noFill/>
          <a:ln>
            <a:noFill/>
          </a:ln>
        </p:spPr>
        <p:txBody>
          <a:bodyPr lIns="91425" tIns="91425" rIns="91425" bIns="91425" anchor="ctr" anchorCtr="0">
            <a:noAutofit/>
          </a:bodyPr>
          <a:lstStyle/>
          <a:p>
            <a:pPr algn="ctr"/>
            <a:r>
              <a:rPr lang="en-US" sz="3200" dirty="0">
                <a:solidFill>
                  <a:schemeClr val="accent3">
                    <a:lumMod val="75000"/>
                  </a:schemeClr>
                </a:solidFill>
                <a:latin typeface="Rockwell" panose="02060603020205020403" pitchFamily="18" charset="0"/>
                <a:cs typeface="Arial" panose="020B0604020202020204" pitchFamily="34" charset="0"/>
              </a:rPr>
              <a:t>…</a:t>
            </a:r>
            <a:r>
              <a:rPr lang="de-DE" sz="3200" dirty="0">
                <a:solidFill>
                  <a:schemeClr val="accent3">
                    <a:lumMod val="75000"/>
                  </a:schemeClr>
                </a:solidFill>
                <a:latin typeface="Rockwell" panose="02060603020205020403" pitchFamily="18" charset="0"/>
                <a:cs typeface="Arial" panose="020B0604020202020204" pitchFamily="34" charset="0"/>
              </a:rPr>
              <a:t>Platz für weitere </a:t>
            </a:r>
          </a:p>
          <a:p>
            <a:pPr algn="ctr"/>
            <a:r>
              <a:rPr lang="de-DE" sz="3200" b="1" dirty="0">
                <a:solidFill>
                  <a:schemeClr val="accent3">
                    <a:lumMod val="75000"/>
                  </a:schemeClr>
                </a:solidFill>
                <a:latin typeface="Rockwell" panose="02060603020205020403" pitchFamily="18" charset="0"/>
                <a:cs typeface="Arial" panose="020B0604020202020204" pitchFamily="34" charset="0"/>
              </a:rPr>
              <a:t>1.000 Milliarden </a:t>
            </a:r>
            <a:r>
              <a:rPr lang="de-DE" sz="3200" dirty="0">
                <a:solidFill>
                  <a:schemeClr val="accent3">
                    <a:lumMod val="75000"/>
                  </a:schemeClr>
                </a:solidFill>
                <a:latin typeface="Rockwell" panose="02060603020205020403" pitchFamily="18" charset="0"/>
                <a:cs typeface="Arial" panose="020B0604020202020204" pitchFamily="34" charset="0"/>
              </a:rPr>
              <a:t>Bäume!</a:t>
            </a:r>
            <a:endParaRPr lang="en-US" sz="3200" dirty="0">
              <a:solidFill>
                <a:schemeClr val="accent3">
                  <a:lumMod val="75000"/>
                </a:schemeClr>
              </a:solidFill>
              <a:latin typeface="Rockwell" panose="02060603020205020403" pitchFamily="18" charset="0"/>
              <a:cs typeface="Arial" panose="020B0604020202020204" pitchFamily="34" charset="0"/>
            </a:endParaRPr>
          </a:p>
        </p:txBody>
      </p:sp>
      <p:sp>
        <p:nvSpPr>
          <p:cNvPr id="6" name="Textfeld 5"/>
          <p:cNvSpPr txBox="1"/>
          <p:nvPr/>
        </p:nvSpPr>
        <p:spPr>
          <a:xfrm>
            <a:off x="7346542" y="4936371"/>
            <a:ext cx="1797458" cy="246221"/>
          </a:xfrm>
          <a:prstGeom prst="rect">
            <a:avLst/>
          </a:prstGeom>
          <a:noFill/>
        </p:spPr>
        <p:txBody>
          <a:bodyPr wrap="square" rtlCol="0">
            <a:spAutoFit/>
          </a:bodyPr>
          <a:lstStyle/>
          <a:p>
            <a:pPr algn="r"/>
            <a:r>
              <a:rPr lang="de-DE" sz="1000" b="1" dirty="0">
                <a:solidFill>
                  <a:schemeClr val="tx2">
                    <a:lumMod val="50000"/>
                  </a:schemeClr>
                </a:solidFill>
                <a:latin typeface="Arial" panose="020B0604020202020204" pitchFamily="34" charset="0"/>
                <a:cs typeface="Arial" panose="020B0604020202020204" pitchFamily="34" charset="0"/>
              </a:rPr>
              <a:t>© </a:t>
            </a:r>
            <a:r>
              <a:rPr lang="de-DE" sz="1000" dirty="0" err="1">
                <a:solidFill>
                  <a:schemeClr val="tx2">
                    <a:lumMod val="50000"/>
                  </a:schemeClr>
                </a:solidFill>
                <a:latin typeface="Arial" panose="020B0604020202020204" pitchFamily="34" charset="0"/>
                <a:cs typeface="Arial" panose="020B0604020202020204" pitchFamily="34" charset="0"/>
              </a:rPr>
              <a:t>Crowther</a:t>
            </a:r>
            <a:r>
              <a:rPr lang="de-DE" sz="1000" dirty="0">
                <a:solidFill>
                  <a:schemeClr val="tx2">
                    <a:lumMod val="50000"/>
                  </a:schemeClr>
                </a:solidFill>
                <a:latin typeface="Arial" panose="020B0604020202020204" pitchFamily="34" charset="0"/>
                <a:cs typeface="Arial" panose="020B0604020202020204" pitchFamily="34" charset="0"/>
              </a:rPr>
              <a:t> Lab</a:t>
            </a:r>
          </a:p>
        </p:txBody>
      </p:sp>
    </p:spTree>
    <p:extLst>
      <p:ext uri="{BB962C8B-B14F-4D97-AF65-F5344CB8AC3E}">
        <p14:creationId xmlns:p14="http://schemas.microsoft.com/office/powerpoint/2010/main" val="3544550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8fd18f4700_0_90" descr="G:\Geteilte Ablagen\tutzing_kommunikation\06_kommunikation\ab_2015_07\11_grafiken-icons\08_karten\zentralamerika_labels.png"/>
          <p:cNvPicPr preferRelativeResize="0"/>
          <p:nvPr/>
        </p:nvPicPr>
        <p:blipFill rotWithShape="1">
          <a:blip r:embed="rId3">
            <a:alphaModFix/>
          </a:blip>
          <a:srcRect/>
          <a:stretch/>
        </p:blipFill>
        <p:spPr>
          <a:xfrm>
            <a:off x="972000" y="792000"/>
            <a:ext cx="7200000" cy="3960000"/>
          </a:xfrm>
          <a:prstGeom prst="rect">
            <a:avLst/>
          </a:prstGeom>
          <a:noFill/>
          <a:ln>
            <a:noFill/>
          </a:ln>
        </p:spPr>
      </p:pic>
      <p:sp>
        <p:nvSpPr>
          <p:cNvPr id="153" name="Google Shape;153;g8fd18f4700_0_90"/>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err="1">
                <a:solidFill>
                  <a:srgbClr val="76923C"/>
                </a:solidFill>
                <a:latin typeface="Rockwell" panose="02060603020205020403" pitchFamily="18" charset="0"/>
              </a:rPr>
              <a:t>Pflanzfläche</a:t>
            </a:r>
            <a:r>
              <a:rPr lang="en-US" sz="3200" dirty="0">
                <a:solidFill>
                  <a:srgbClr val="76923C"/>
                </a:solidFill>
                <a:latin typeface="Rockwell" panose="02060603020205020403" pitchFamily="18" charset="0"/>
              </a:rPr>
              <a:t> in </a:t>
            </a:r>
            <a:r>
              <a:rPr lang="en-US" sz="3200" dirty="0" err="1">
                <a:solidFill>
                  <a:srgbClr val="76923C"/>
                </a:solidFill>
                <a:latin typeface="Rockwell" panose="02060603020205020403" pitchFamily="18" charset="0"/>
              </a:rPr>
              <a:t>Mexiko</a:t>
            </a:r>
            <a:endParaRPr sz="3200" dirty="0">
              <a:latin typeface="Rockwell" panose="02060603020205020403" pitchFamily="18" charset="0"/>
            </a:endParaRPr>
          </a:p>
        </p:txBody>
      </p:sp>
      <p:sp>
        <p:nvSpPr>
          <p:cNvPr id="154" name="Google Shape;154;g8fd18f4700_0_90"/>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200"/>
              <a:buFont typeface="Open Sans"/>
              <a:buNone/>
            </a:pPr>
            <a:fld id="{00000000-1234-1234-1234-123412341234}" type="slidenum">
              <a:rPr lang="en-US" sz="1400" b="0" i="0" u="none" strike="noStrike" cap="none">
                <a:solidFill>
                  <a:schemeClr val="lt1"/>
                </a:solidFill>
                <a:latin typeface="Arial"/>
                <a:ea typeface="Arial"/>
                <a:cs typeface="Arial"/>
                <a:sym typeface="Arial"/>
              </a:rPr>
              <a:t>26</a:t>
            </a:fld>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g8fd18f4700_0_96" descr="C:\Users\Frithjof\OneDrive - Plant-for-the-Planet Foundation\Bilder\Vier_Jahre_Yukatan.jpg"/>
          <p:cNvPicPr preferRelativeResize="0"/>
          <p:nvPr/>
        </p:nvPicPr>
        <p:blipFill rotWithShape="1">
          <a:blip r:embed="rId3">
            <a:alphaModFix/>
          </a:blip>
          <a:srcRect/>
          <a:stretch/>
        </p:blipFill>
        <p:spPr>
          <a:xfrm>
            <a:off x="3391394" y="792000"/>
            <a:ext cx="2303576" cy="3960000"/>
          </a:xfrm>
          <a:prstGeom prst="rect">
            <a:avLst/>
          </a:prstGeom>
          <a:noFill/>
          <a:ln w="28575" cap="flat" cmpd="sng">
            <a:solidFill>
              <a:srgbClr val="E1D6C8"/>
            </a:solidFill>
            <a:prstDash val="solid"/>
            <a:round/>
            <a:headEnd type="none" w="sm" len="sm"/>
            <a:tailEnd type="none" w="sm" len="sm"/>
          </a:ln>
        </p:spPr>
      </p:pic>
      <p:pic>
        <p:nvPicPr>
          <p:cNvPr id="161" name="Google Shape;161;g8fd18f4700_0_96"/>
          <p:cNvPicPr preferRelativeResize="0"/>
          <p:nvPr/>
        </p:nvPicPr>
        <p:blipFill rotWithShape="1">
          <a:blip r:embed="rId4">
            <a:alphaModFix/>
          </a:blip>
          <a:srcRect/>
          <a:stretch/>
        </p:blipFill>
        <p:spPr>
          <a:xfrm>
            <a:off x="5694991" y="792000"/>
            <a:ext cx="2396198" cy="3960000"/>
          </a:xfrm>
          <a:prstGeom prst="rect">
            <a:avLst/>
          </a:prstGeom>
          <a:noFill/>
          <a:ln>
            <a:noFill/>
          </a:ln>
        </p:spPr>
      </p:pic>
      <p:pic>
        <p:nvPicPr>
          <p:cNvPr id="162" name="Google Shape;162;g8fd18f4700_0_96"/>
          <p:cNvPicPr preferRelativeResize="0"/>
          <p:nvPr/>
        </p:nvPicPr>
        <p:blipFill rotWithShape="1">
          <a:blip r:embed="rId5">
            <a:alphaModFix/>
          </a:blip>
          <a:srcRect/>
          <a:stretch/>
        </p:blipFill>
        <p:spPr>
          <a:xfrm>
            <a:off x="1057308" y="790675"/>
            <a:ext cx="2334079" cy="3960000"/>
          </a:xfrm>
          <a:prstGeom prst="rect">
            <a:avLst/>
          </a:prstGeom>
          <a:noFill/>
          <a:ln>
            <a:noFill/>
          </a:ln>
        </p:spPr>
      </p:pic>
      <p:sp>
        <p:nvSpPr>
          <p:cNvPr id="163" name="Google Shape;163;g8fd18f4700_0_96"/>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err="1">
                <a:solidFill>
                  <a:srgbClr val="76923C"/>
                </a:solidFill>
                <a:latin typeface="Rockwell" panose="02060603020205020403" pitchFamily="18" charset="0"/>
              </a:rPr>
              <a:t>Pflanzfläche</a:t>
            </a:r>
            <a:r>
              <a:rPr lang="en-US" sz="3200" dirty="0">
                <a:solidFill>
                  <a:srgbClr val="76923C"/>
                </a:solidFill>
                <a:latin typeface="Rockwell" panose="02060603020205020403" pitchFamily="18" charset="0"/>
              </a:rPr>
              <a:t> in </a:t>
            </a:r>
            <a:r>
              <a:rPr lang="en-US" sz="3200" dirty="0" err="1">
                <a:solidFill>
                  <a:srgbClr val="76923C"/>
                </a:solidFill>
                <a:latin typeface="Rockwell" panose="02060603020205020403" pitchFamily="18" charset="0"/>
              </a:rPr>
              <a:t>Mexiko</a:t>
            </a:r>
            <a:endParaRPr sz="3200" dirty="0">
              <a:latin typeface="Rockwell" panose="02060603020205020403" pitchFamily="18" charset="0"/>
            </a:endParaRPr>
          </a:p>
        </p:txBody>
      </p:sp>
      <p:sp>
        <p:nvSpPr>
          <p:cNvPr id="164" name="Google Shape;164;g8fd18f4700_0_96"/>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Open Sans"/>
                <a:ea typeface="Open Sans"/>
                <a:cs typeface="Open Sans"/>
                <a:sym typeface="Open Sans"/>
              </a:rPr>
              <a:t>27</a:t>
            </a:fld>
            <a:endParaRPr sz="14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fd18f4700_0_105"/>
          <p:cNvSpPr txBox="1">
            <a:spLocks noGrp="1"/>
          </p:cNvSpPr>
          <p:nvPr>
            <p:ph type="title"/>
          </p:nvPr>
        </p:nvSpPr>
        <p:spPr>
          <a:xfrm>
            <a:off x="367675" y="72000"/>
            <a:ext cx="8028900" cy="108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000"/>
              <a:buFont typeface="Overpass"/>
              <a:buNone/>
            </a:pPr>
            <a:r>
              <a:rPr lang="en-US" sz="3200" dirty="0" err="1">
                <a:solidFill>
                  <a:srgbClr val="76923C"/>
                </a:solidFill>
                <a:latin typeface="Rockwell" panose="02060603020205020403" pitchFamily="18" charset="0"/>
              </a:rPr>
              <a:t>Weltweit</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brauchen</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wir</a:t>
            </a:r>
            <a:r>
              <a:rPr lang="en-US" sz="3200" dirty="0">
                <a:solidFill>
                  <a:srgbClr val="76923C"/>
                </a:solidFill>
                <a:latin typeface="Rockwell" panose="02060603020205020403" pitchFamily="18" charset="0"/>
              </a:rPr>
              <a:t> </a:t>
            </a:r>
            <a:br>
              <a:rPr lang="en-US" sz="3200" dirty="0">
                <a:solidFill>
                  <a:srgbClr val="76923C"/>
                </a:solidFill>
                <a:latin typeface="Rockwell" panose="02060603020205020403" pitchFamily="18" charset="0"/>
              </a:rPr>
            </a:br>
            <a:r>
              <a:rPr lang="en-US" sz="3200" b="1" dirty="0">
                <a:solidFill>
                  <a:srgbClr val="76923C"/>
                </a:solidFill>
                <a:latin typeface="Rockwell" panose="02060603020205020403" pitchFamily="18" charset="0"/>
              </a:rPr>
              <a:t>10.000 </a:t>
            </a:r>
            <a:r>
              <a:rPr lang="en-US" sz="3200" dirty="0" err="1">
                <a:solidFill>
                  <a:srgbClr val="76923C"/>
                </a:solidFill>
                <a:latin typeface="Rockwell" panose="02060603020205020403" pitchFamily="18" charset="0"/>
              </a:rPr>
              <a:t>solcher</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Projekte</a:t>
            </a:r>
            <a:endParaRPr sz="3200" dirty="0">
              <a:latin typeface="Rockwell" panose="02060603020205020403" pitchFamily="18" charset="0"/>
            </a:endParaRPr>
          </a:p>
        </p:txBody>
      </p:sp>
      <p:grpSp>
        <p:nvGrpSpPr>
          <p:cNvPr id="171" name="Google Shape;171;g8fd18f4700_0_105"/>
          <p:cNvGrpSpPr/>
          <p:nvPr/>
        </p:nvGrpSpPr>
        <p:grpSpPr>
          <a:xfrm>
            <a:off x="143507" y="1460264"/>
            <a:ext cx="8856985" cy="3487750"/>
            <a:chOff x="720337" y="1563654"/>
            <a:chExt cx="9075013" cy="2898728"/>
          </a:xfrm>
        </p:grpSpPr>
        <p:pic>
          <p:nvPicPr>
            <p:cNvPr id="172" name="Google Shape;172;g8fd18f4700_0_105"/>
            <p:cNvPicPr preferRelativeResize="0"/>
            <p:nvPr/>
          </p:nvPicPr>
          <p:blipFill rotWithShape="1">
            <a:blip r:embed="rId3">
              <a:alphaModFix/>
            </a:blip>
            <a:srcRect l="1893"/>
            <a:stretch/>
          </p:blipFill>
          <p:spPr>
            <a:xfrm>
              <a:off x="720337" y="1563654"/>
              <a:ext cx="5040860" cy="2898728"/>
            </a:xfrm>
            <a:prstGeom prst="rect">
              <a:avLst/>
            </a:prstGeom>
            <a:noFill/>
            <a:ln>
              <a:noFill/>
            </a:ln>
          </p:spPr>
        </p:pic>
        <p:pic>
          <p:nvPicPr>
            <p:cNvPr id="173" name="Google Shape;173;g8fd18f4700_0_105"/>
            <p:cNvPicPr preferRelativeResize="0"/>
            <p:nvPr/>
          </p:nvPicPr>
          <p:blipFill rotWithShape="1">
            <a:blip r:embed="rId4">
              <a:alphaModFix/>
            </a:blip>
            <a:srcRect l="1165" r="3342"/>
            <a:stretch/>
          </p:blipFill>
          <p:spPr>
            <a:xfrm>
              <a:off x="4852050" y="1563654"/>
              <a:ext cx="4943300" cy="2898728"/>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8fd18f4700_0_113"/>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6000"/>
              <a:buFont typeface="Overpass"/>
              <a:buNone/>
            </a:pPr>
            <a:r>
              <a:rPr lang="en-US" sz="3200" dirty="0">
                <a:solidFill>
                  <a:srgbClr val="76923C"/>
                </a:solidFill>
                <a:latin typeface="Rockwell" panose="02060603020205020403" pitchFamily="18" charset="0"/>
              </a:rPr>
              <a:t>Plant-for-the-Planet App</a:t>
            </a:r>
            <a:endParaRPr sz="3200" b="1" dirty="0">
              <a:solidFill>
                <a:srgbClr val="76923C"/>
              </a:solidFill>
              <a:latin typeface="Rockwell" panose="02060603020205020403" pitchFamily="18" charset="0"/>
            </a:endParaRPr>
          </a:p>
        </p:txBody>
      </p:sp>
      <p:sp>
        <p:nvSpPr>
          <p:cNvPr id="180" name="Google Shape;180;g8fd18f4700_0_113"/>
          <p:cNvSpPr txBox="1"/>
          <p:nvPr/>
        </p:nvSpPr>
        <p:spPr>
          <a:xfrm>
            <a:off x="4572000" y="1833150"/>
            <a:ext cx="3342900" cy="14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2"/>
                </a:solidFill>
                <a:latin typeface="Open Sans"/>
                <a:ea typeface="Open Sans"/>
                <a:cs typeface="Open Sans"/>
                <a:sym typeface="Open Sans"/>
              </a:rPr>
              <a:t>Im</a:t>
            </a:r>
            <a:r>
              <a:rPr lang="en-US" sz="1800" b="0" i="0" u="none" strike="noStrike" cap="none" dirty="0">
                <a:solidFill>
                  <a:schemeClr val="dk2"/>
                </a:solidFill>
                <a:latin typeface="Open Sans"/>
                <a:ea typeface="Open Sans"/>
                <a:cs typeface="Open Sans"/>
                <a:sym typeface="Open Sans"/>
              </a:rPr>
              <a:t> Internet:</a:t>
            </a:r>
            <a:endParaRPr lang="en-US" dirty="0">
              <a:ea typeface="Open Sans"/>
            </a:endParaRPr>
          </a:p>
          <a:p>
            <a:pPr marL="0" marR="0" lvl="0" indent="0" algn="l" rtl="0">
              <a:lnSpc>
                <a:spcPct val="100000"/>
              </a:lnSpc>
              <a:spcBef>
                <a:spcPts val="0"/>
              </a:spcBef>
              <a:spcAft>
                <a:spcPts val="0"/>
              </a:spcAft>
              <a:buClr>
                <a:srgbClr val="000000"/>
              </a:buClr>
              <a:buSzPts val="1800"/>
              <a:buFont typeface="Arial"/>
              <a:buNone/>
            </a:pPr>
            <a:r>
              <a:rPr lang="de-DE" dirty="0">
                <a:solidFill>
                  <a:srgbClr val="76923C"/>
                </a:solidFill>
                <a:latin typeface="Open Sans"/>
                <a:ea typeface="Open Sans"/>
                <a:cs typeface="Open Sans"/>
                <a:sym typeface="Open Sans"/>
              </a:rPr>
              <a:t>t</a:t>
            </a:r>
            <a:r>
              <a:rPr lang="de-DE" sz="1800" b="0" i="0" u="none" strike="noStrike" cap="none" dirty="0">
                <a:solidFill>
                  <a:srgbClr val="76923C"/>
                </a:solidFill>
                <a:latin typeface="Open Sans"/>
                <a:ea typeface="Open Sans"/>
                <a:cs typeface="Open Sans"/>
                <a:sym typeface="Open Sans"/>
              </a:rPr>
              <a:t>rilliontreescampaign.org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76923C"/>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2"/>
                </a:solidFill>
                <a:latin typeface="Open Sans"/>
                <a:ea typeface="Open Sans"/>
                <a:cs typeface="Open Sans"/>
                <a:sym typeface="Open Sans"/>
              </a:rPr>
              <a:t>Im</a:t>
            </a:r>
            <a:r>
              <a:rPr lang="en-US" sz="1800" b="0" i="0" u="none" strike="noStrike" cap="none" dirty="0">
                <a:solidFill>
                  <a:schemeClr val="dk2"/>
                </a:solidFill>
                <a:latin typeface="Open Sans"/>
                <a:ea typeface="Open Sans"/>
                <a:cs typeface="Open Sans"/>
                <a:sym typeface="Open Sans"/>
              </a:rPr>
              <a:t> App Store: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76923C"/>
                </a:solidFill>
                <a:latin typeface="Open Sans"/>
                <a:ea typeface="Open Sans"/>
                <a:cs typeface="Open Sans"/>
                <a:sym typeface="Open Sans"/>
              </a:rPr>
              <a:t>Plant-for-the-Planet</a:t>
            </a:r>
            <a:endParaRPr sz="1400" b="0" i="0" u="none" strike="noStrike" cap="none" dirty="0">
              <a:solidFill>
                <a:srgbClr val="000000"/>
              </a:solidFill>
              <a:latin typeface="Arial"/>
              <a:ea typeface="Arial"/>
              <a:cs typeface="Arial"/>
              <a:sym typeface="Arial"/>
            </a:endParaRPr>
          </a:p>
        </p:txBody>
      </p:sp>
      <p:pic>
        <p:nvPicPr>
          <p:cNvPr id="3" name="Picture 2" descr="A screenshot of a cell phone&#10;&#10;Description automatically generated">
            <a:extLst>
              <a:ext uri="{FF2B5EF4-FFF2-40B4-BE49-F238E27FC236}">
                <a16:creationId xmlns:a16="http://schemas.microsoft.com/office/drawing/2014/main" id="{673FC3D9-E871-DF41-B53F-27707E1EE1F7}"/>
              </a:ext>
            </a:extLst>
          </p:cNvPr>
          <p:cNvPicPr>
            <a:picLocks noChangeAspect="1"/>
          </p:cNvPicPr>
          <p:nvPr/>
        </p:nvPicPr>
        <p:blipFill rotWithShape="1">
          <a:blip r:embed="rId3"/>
          <a:srcRect l="21666" t="10632" r="19860" b="3766"/>
          <a:stretch/>
        </p:blipFill>
        <p:spPr>
          <a:xfrm>
            <a:off x="1681316" y="668594"/>
            <a:ext cx="2890684" cy="44029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a:stretch>
            <a:fillRect/>
          </a:stretch>
        </p:blipFill>
        <p:spPr>
          <a:xfrm>
            <a:off x="0" y="7562"/>
            <a:ext cx="9144001" cy="5135938"/>
          </a:xfrm>
          <a:prstGeom prst="rect">
            <a:avLst/>
          </a:prstGeom>
        </p:spPr>
      </p:pic>
      <p:sp>
        <p:nvSpPr>
          <p:cNvPr id="2" name="Rechteck 1"/>
          <p:cNvSpPr/>
          <p:nvPr/>
        </p:nvSpPr>
        <p:spPr>
          <a:xfrm>
            <a:off x="269776" y="339502"/>
            <a:ext cx="8622704" cy="584775"/>
          </a:xfrm>
          <a:prstGeom prst="rect">
            <a:avLst/>
          </a:prstGeom>
          <a:solidFill>
            <a:schemeClr val="bg1"/>
          </a:solidFill>
        </p:spPr>
        <p:txBody>
          <a:bodyPr wrap="square">
            <a:spAutoFit/>
          </a:bodyPr>
          <a:lstStyle/>
          <a:p>
            <a:pPr lvl="0"/>
            <a:r>
              <a:rPr lang="de-DE" sz="3200" dirty="0">
                <a:solidFill>
                  <a:srgbClr val="9BBB59">
                    <a:lumMod val="75000"/>
                  </a:srgbClr>
                </a:solidFill>
                <a:latin typeface="Rockwell" panose="02060603020205020403" pitchFamily="18" charset="0"/>
              </a:rPr>
              <a:t>Jährliche globale Temperatur von 1850-2017</a:t>
            </a:r>
            <a:endParaRPr lang="de-DE" sz="3200" dirty="0">
              <a:solidFill>
                <a:srgbClr val="EF0774"/>
              </a:solidFill>
              <a:latin typeface="Rockwell" panose="02060603020205020403" pitchFamily="18" charset="0"/>
            </a:endParaRPr>
          </a:p>
        </p:txBody>
      </p:sp>
    </p:spTree>
    <p:extLst>
      <p:ext uri="{BB962C8B-B14F-4D97-AF65-F5344CB8AC3E}">
        <p14:creationId xmlns:p14="http://schemas.microsoft.com/office/powerpoint/2010/main" val="1504655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ingekerbter Richtungspfeil 4"/>
          <p:cNvSpPr/>
          <p:nvPr/>
        </p:nvSpPr>
        <p:spPr>
          <a:xfrm>
            <a:off x="3856108" y="1759726"/>
            <a:ext cx="1431786" cy="1624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06680" rIns="53340" bIns="106680" numCol="1" spcCol="1270" anchor="ctr" anchorCtr="0">
            <a:noAutofit/>
          </a:bodyPr>
          <a:lstStyle/>
          <a:p>
            <a:pPr lvl="0" algn="ctr" defTabSz="1778000">
              <a:lnSpc>
                <a:spcPct val="90000"/>
              </a:lnSpc>
              <a:spcBef>
                <a:spcPct val="0"/>
              </a:spcBef>
              <a:spcAft>
                <a:spcPct val="35000"/>
              </a:spcAft>
            </a:pPr>
            <a:endParaRPr lang="de-DE" sz="4000" kern="1200"/>
          </a:p>
        </p:txBody>
      </p:sp>
      <p:sp>
        <p:nvSpPr>
          <p:cNvPr id="9" name="Titel 1"/>
          <p:cNvSpPr>
            <a:spLocks noGrp="1"/>
          </p:cNvSpPr>
          <p:nvPr>
            <p:ph type="title"/>
          </p:nvPr>
        </p:nvSpPr>
        <p:spPr>
          <a:xfrm>
            <a:off x="198592" y="72000"/>
            <a:ext cx="8172000" cy="900000"/>
          </a:xfrm>
        </p:spPr>
        <p:txBody>
          <a:bodyPr/>
          <a:lstStyle/>
          <a:p>
            <a:r>
              <a:rPr lang="de-DE" sz="3200" dirty="0">
                <a:latin typeface="Rockwell" panose="02060603020205020403" pitchFamily="18" charset="0"/>
              </a:rPr>
              <a:t>Bäume registrieren und verschenken</a:t>
            </a:r>
          </a:p>
        </p:txBody>
      </p:sp>
      <p:pic>
        <p:nvPicPr>
          <p:cNvPr id="10" name="Content Placeholder 9" descr="A screenshot of a cell phone&#10;&#10;Description automatically generated">
            <a:extLst>
              <a:ext uri="{FF2B5EF4-FFF2-40B4-BE49-F238E27FC236}">
                <a16:creationId xmlns:a16="http://schemas.microsoft.com/office/drawing/2014/main" id="{93240CE7-5F29-DA40-92AA-F58C96FF441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653" t="11965" r="19817" b="8235"/>
          <a:stretch/>
        </p:blipFill>
        <p:spPr>
          <a:xfrm>
            <a:off x="583440" y="839533"/>
            <a:ext cx="2547395" cy="4104457"/>
          </a:xfrm>
        </p:spPr>
      </p:pic>
      <p:pic>
        <p:nvPicPr>
          <p:cNvPr id="3" name="Picture 2" descr="A screenshot of a cell phone&#10;&#10;Description automatically generated">
            <a:extLst>
              <a:ext uri="{FF2B5EF4-FFF2-40B4-BE49-F238E27FC236}">
                <a16:creationId xmlns:a16="http://schemas.microsoft.com/office/drawing/2014/main" id="{CEDDCC69-14D2-4BBC-A5A2-913EACF7C3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50" t="9887" r="23136" b="5277"/>
          <a:stretch/>
        </p:blipFill>
        <p:spPr>
          <a:xfrm>
            <a:off x="5642560" y="699542"/>
            <a:ext cx="2638776" cy="4273225"/>
          </a:xfrm>
          <a:prstGeom prst="rect">
            <a:avLst/>
          </a:prstGeom>
        </p:spPr>
      </p:pic>
      <p:pic>
        <p:nvPicPr>
          <p:cNvPr id="4" name="Grafik 3">
            <a:extLst>
              <a:ext uri="{FF2B5EF4-FFF2-40B4-BE49-F238E27FC236}">
                <a16:creationId xmlns:a16="http://schemas.microsoft.com/office/drawing/2014/main" id="{26136374-2E05-4D75-9D48-99E022E14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159" y="215304"/>
            <a:ext cx="3547338" cy="5452790"/>
          </a:xfrm>
          <a:prstGeom prst="rect">
            <a:avLst/>
          </a:prstGeom>
        </p:spPr>
      </p:pic>
    </p:spTree>
    <p:extLst>
      <p:ext uri="{BB962C8B-B14F-4D97-AF65-F5344CB8AC3E}">
        <p14:creationId xmlns:p14="http://schemas.microsoft.com/office/powerpoint/2010/main" val="56082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5" name="Google Shape;145;g8fd18f4700_0_81" descr="Picture 6"/>
          <p:cNvPicPr preferRelativeResize="0"/>
          <p:nvPr/>
        </p:nvPicPr>
        <p:blipFill rotWithShape="1">
          <a:blip r:embed="rId3">
            <a:alphaModFix/>
          </a:blip>
          <a:srcRect l="13949" t="26645" r="19250" b="3532"/>
          <a:stretch/>
        </p:blipFill>
        <p:spPr>
          <a:xfrm>
            <a:off x="3217831" y="1131590"/>
            <a:ext cx="4810553" cy="3431969"/>
          </a:xfrm>
          <a:prstGeom prst="round2DiagRect">
            <a:avLst/>
          </a:prstGeom>
          <a:noFill/>
          <a:ln>
            <a:noFill/>
          </a:ln>
        </p:spPr>
      </p:pic>
      <p:sp>
        <p:nvSpPr>
          <p:cNvPr id="147" name="Google Shape;147;g8fd18f4700_0_81"/>
          <p:cNvSpPr txBox="1">
            <a:spLocks noGrp="1"/>
          </p:cNvSpPr>
          <p:nvPr>
            <p:ph type="title"/>
          </p:nvPr>
        </p:nvSpPr>
        <p:spPr>
          <a:xfrm>
            <a:off x="457200" y="72000"/>
            <a:ext cx="82296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400"/>
              <a:buFont typeface="Overpass"/>
              <a:buNone/>
            </a:pPr>
            <a:r>
              <a:rPr lang="en-US" sz="3200" dirty="0">
                <a:solidFill>
                  <a:srgbClr val="76923C"/>
                </a:solidFill>
                <a:latin typeface="Rockwell" panose="02060603020205020403" pitchFamily="18" charset="0"/>
              </a:rPr>
              <a:t>Die </a:t>
            </a:r>
            <a:r>
              <a:rPr lang="en-US" sz="3200" dirty="0" err="1">
                <a:solidFill>
                  <a:srgbClr val="76923C"/>
                </a:solidFill>
                <a:latin typeface="Rockwell" panose="02060603020205020403" pitchFamily="18" charset="0"/>
              </a:rPr>
              <a:t>Gute</a:t>
            </a:r>
            <a:r>
              <a:rPr lang="en-US" sz="3200" dirty="0">
                <a:solidFill>
                  <a:srgbClr val="76923C"/>
                </a:solidFill>
                <a:latin typeface="Rockwell" panose="02060603020205020403" pitchFamily="18" charset="0"/>
              </a:rPr>
              <a:t> Schokolade</a:t>
            </a:r>
            <a:endParaRPr sz="3200" dirty="0">
              <a:latin typeface="Rockwell" panose="02060603020205020403" pitchFamily="18" charset="0"/>
            </a:endParaRPr>
          </a:p>
        </p:txBody>
      </p:sp>
      <p:pic>
        <p:nvPicPr>
          <p:cNvPr id="3" name="Grafik 2" descr="Ein Bild, das Text enthält.&#10;&#10;Automatisch generierte Beschreibung">
            <a:extLst>
              <a:ext uri="{FF2B5EF4-FFF2-40B4-BE49-F238E27FC236}">
                <a16:creationId xmlns:a16="http://schemas.microsoft.com/office/drawing/2014/main" id="{B4DB941F-A5F9-407A-9792-73E48EDCA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557"/>
            <a:ext cx="3484370" cy="53559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5" name="Picture 2" descr="http://static.tumblr.com/10bdb73fe00e1fcbac278ca3f31a2573/cuxcqby/uMtmno0lz/tumblr_static_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481581"/>
            <a:ext cx="2021200" cy="224169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884"/>
          <p:cNvSpPr/>
          <p:nvPr/>
        </p:nvSpPr>
        <p:spPr>
          <a:xfrm>
            <a:off x="539552" y="2955594"/>
            <a:ext cx="3196046" cy="819398"/>
          </a:xfrm>
          <a:prstGeom prst="rect">
            <a:avLst/>
          </a:prstGeom>
          <a:solidFill>
            <a:srgbClr val="2E1700"/>
          </a:solidFill>
          <a:ln>
            <a:noFill/>
          </a:ln>
        </p:spPr>
        <p:txBody>
          <a:bodyPr lIns="68569" tIns="68569" rIns="68569" bIns="68569" anchor="ctr" anchorCtr="0">
            <a:noAutofit/>
          </a:bodyPr>
          <a:lstStyle/>
          <a:p>
            <a:pPr lvl="0" algn="ctr"/>
            <a:r>
              <a:rPr lang="en-US" sz="1500" b="1" dirty="0" err="1">
                <a:solidFill>
                  <a:schemeClr val="bg1"/>
                </a:solidFill>
              </a:rPr>
              <a:t>Ein</a:t>
            </a:r>
            <a:r>
              <a:rPr lang="en-US" sz="1500" b="1" dirty="0">
                <a:solidFill>
                  <a:schemeClr val="bg1"/>
                </a:solidFill>
              </a:rPr>
              <a:t> </a:t>
            </a:r>
            <a:r>
              <a:rPr lang="en-US" sz="1500" b="1" dirty="0" err="1">
                <a:solidFill>
                  <a:schemeClr val="bg1"/>
                </a:solidFill>
              </a:rPr>
              <a:t>kleiner</a:t>
            </a:r>
            <a:r>
              <a:rPr lang="en-US" sz="1500" b="1" dirty="0">
                <a:solidFill>
                  <a:schemeClr val="bg1"/>
                </a:solidFill>
              </a:rPr>
              <a:t> </a:t>
            </a:r>
            <a:r>
              <a:rPr lang="en-US" sz="1500" b="1" dirty="0" err="1">
                <a:solidFill>
                  <a:schemeClr val="bg1"/>
                </a:solidFill>
              </a:rPr>
              <a:t>Biss</a:t>
            </a:r>
            <a:r>
              <a:rPr lang="en-US" sz="1500" b="1" dirty="0">
                <a:solidFill>
                  <a:schemeClr val="bg1"/>
                </a:solidFill>
              </a:rPr>
              <a:t> </a:t>
            </a:r>
            <a:r>
              <a:rPr lang="en-US" sz="1500" b="1" dirty="0" err="1">
                <a:solidFill>
                  <a:schemeClr val="bg1"/>
                </a:solidFill>
              </a:rPr>
              <a:t>für</a:t>
            </a:r>
            <a:r>
              <a:rPr lang="en-US" sz="1500" b="1" dirty="0">
                <a:solidFill>
                  <a:schemeClr val="bg1"/>
                </a:solidFill>
              </a:rPr>
              <a:t> die Crew, </a:t>
            </a:r>
          </a:p>
          <a:p>
            <a:pPr lvl="0" algn="ctr"/>
            <a:r>
              <a:rPr lang="en-US" sz="1500" b="1" dirty="0" err="1">
                <a:solidFill>
                  <a:schemeClr val="bg1"/>
                </a:solidFill>
              </a:rPr>
              <a:t>ein</a:t>
            </a:r>
            <a:r>
              <a:rPr lang="en-US" sz="1500" b="1" dirty="0">
                <a:solidFill>
                  <a:schemeClr val="bg1"/>
                </a:solidFill>
              </a:rPr>
              <a:t> </a:t>
            </a:r>
            <a:r>
              <a:rPr lang="en-US" sz="1500" b="1" dirty="0" err="1">
                <a:solidFill>
                  <a:schemeClr val="bg1"/>
                </a:solidFill>
              </a:rPr>
              <a:t>großer</a:t>
            </a:r>
            <a:r>
              <a:rPr lang="en-US" sz="1500" b="1" dirty="0">
                <a:solidFill>
                  <a:schemeClr val="bg1"/>
                </a:solidFill>
              </a:rPr>
              <a:t> </a:t>
            </a:r>
            <a:r>
              <a:rPr lang="en-US" sz="1500" b="1" dirty="0" err="1">
                <a:solidFill>
                  <a:schemeClr val="bg1"/>
                </a:solidFill>
              </a:rPr>
              <a:t>Schritt</a:t>
            </a:r>
            <a:r>
              <a:rPr lang="en-US" sz="1500" b="1" dirty="0">
                <a:solidFill>
                  <a:schemeClr val="bg1"/>
                </a:solidFill>
              </a:rPr>
              <a:t> </a:t>
            </a:r>
            <a:r>
              <a:rPr lang="en-US" sz="1500" b="1" dirty="0" err="1">
                <a:solidFill>
                  <a:schemeClr val="bg1"/>
                </a:solidFill>
              </a:rPr>
              <a:t>für</a:t>
            </a:r>
            <a:r>
              <a:rPr lang="en-US" sz="1500" b="1" dirty="0">
                <a:solidFill>
                  <a:schemeClr val="bg1"/>
                </a:solidFill>
              </a:rPr>
              <a:t> </a:t>
            </a:r>
            <a:r>
              <a:rPr lang="en-US" sz="1500" b="1" dirty="0" err="1">
                <a:solidFill>
                  <a:schemeClr val="bg1"/>
                </a:solidFill>
              </a:rPr>
              <a:t>unsere</a:t>
            </a:r>
            <a:r>
              <a:rPr lang="en-US" sz="1500" b="1" dirty="0">
                <a:solidFill>
                  <a:schemeClr val="bg1"/>
                </a:solidFill>
              </a:rPr>
              <a:t> </a:t>
            </a:r>
            <a:r>
              <a:rPr lang="en-US" sz="1500" b="1" dirty="0" err="1">
                <a:solidFill>
                  <a:schemeClr val="bg1"/>
                </a:solidFill>
              </a:rPr>
              <a:t>Botschaft</a:t>
            </a:r>
            <a:r>
              <a:rPr lang="en-US" sz="1500" b="1" dirty="0">
                <a:solidFill>
                  <a:schemeClr val="bg1"/>
                </a:solidFill>
              </a:rPr>
              <a:t>.</a:t>
            </a:r>
            <a:endParaRPr lang="en" sz="1500" b="1" dirty="0">
              <a:solidFill>
                <a:schemeClr val="bg1"/>
              </a:solidFill>
            </a:endParaRPr>
          </a:p>
        </p:txBody>
      </p:sp>
      <p:pic>
        <p:nvPicPr>
          <p:cNvPr id="3" name="Grafik 2" descr="Ein Bild, das Satellit, Transport, Schnee, Ebene enthält.&#10;&#10;Automatisch generierte Beschreibung">
            <a:extLst>
              <a:ext uri="{FF2B5EF4-FFF2-40B4-BE49-F238E27FC236}">
                <a16:creationId xmlns:a16="http://schemas.microsoft.com/office/drawing/2014/main" id="{CA1A06A5-1CF9-44F6-98E9-B29A396E4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073" y="0"/>
            <a:ext cx="4614927" cy="2589812"/>
          </a:xfrm>
          <a:prstGeom prst="rect">
            <a:avLst/>
          </a:prstGeom>
        </p:spPr>
      </p:pic>
      <p:pic>
        <p:nvPicPr>
          <p:cNvPr id="12" name="Grafik 11" descr="Ein Bild, das Kleidung, drinnen, bedeckt, Küche enthält.&#10;&#10;Automatisch generierte Beschreibung">
            <a:extLst>
              <a:ext uri="{FF2B5EF4-FFF2-40B4-BE49-F238E27FC236}">
                <a16:creationId xmlns:a16="http://schemas.microsoft.com/office/drawing/2014/main" id="{07355F99-7524-4834-8C70-589FBF8E77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073" y="2571750"/>
            <a:ext cx="4611548" cy="2587915"/>
          </a:xfrm>
          <a:prstGeom prst="rect">
            <a:avLst/>
          </a:prstGeom>
        </p:spPr>
      </p:pic>
    </p:spTree>
    <p:extLst>
      <p:ext uri="{BB962C8B-B14F-4D97-AF65-F5344CB8AC3E}">
        <p14:creationId xmlns:p14="http://schemas.microsoft.com/office/powerpoint/2010/main" val="4190890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fd18f4700_0_65"/>
          <p:cNvSpPr/>
          <p:nvPr/>
        </p:nvSpPr>
        <p:spPr>
          <a:xfrm>
            <a:off x="1936855" y="1492655"/>
            <a:ext cx="5337600" cy="3960000"/>
          </a:xfrm>
          <a:prstGeom prst="rect">
            <a:avLst/>
          </a:prstGeom>
          <a: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tretch>
              <a:fillRect l="-14145" t="-20283" r="-26412" b="-20274"/>
            </a:stretch>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27" name="Google Shape;127;g8fd18f4700_0_65"/>
          <p:cNvSpPr/>
          <p:nvPr/>
        </p:nvSpPr>
        <p:spPr>
          <a:xfrm>
            <a:off x="6633955" y="1492655"/>
            <a:ext cx="2543700" cy="3960000"/>
          </a:xfrm>
          <a:prstGeom prst="rect">
            <a:avLst/>
          </a:prstGeom>
          <a:blipFill rotWithShape="1">
            <a:blip r:embed="rId5">
              <a:alphaModFix/>
            </a:blip>
            <a:stretch>
              <a:fillRect l="-43222" t="-47271" r="-15251" b="-11204"/>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28" name="Google Shape;128;g8fd18f4700_0_65"/>
          <p:cNvSpPr txBox="1">
            <a:spLocks noGrp="1"/>
          </p:cNvSpPr>
          <p:nvPr>
            <p:ph type="title"/>
          </p:nvPr>
        </p:nvSpPr>
        <p:spPr>
          <a:xfrm>
            <a:off x="1872000" y="72000"/>
            <a:ext cx="5472000" cy="72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6000"/>
              <a:buFont typeface="Overpass"/>
              <a:buNone/>
            </a:pPr>
            <a:r>
              <a:rPr lang="en-US" sz="3200" dirty="0" err="1">
                <a:solidFill>
                  <a:srgbClr val="76923C"/>
                </a:solidFill>
                <a:latin typeface="Rockwell" panose="02060603020205020403" pitchFamily="18" charset="0"/>
              </a:rPr>
              <a:t>Wir</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mischen</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uns</a:t>
            </a:r>
            <a:r>
              <a:rPr lang="en-US" sz="3200" dirty="0">
                <a:solidFill>
                  <a:srgbClr val="76923C"/>
                </a:solidFill>
                <a:latin typeface="Rockwell" panose="02060603020205020403" pitchFamily="18" charset="0"/>
              </a:rPr>
              <a:t> </a:t>
            </a:r>
            <a:r>
              <a:rPr lang="en-US" sz="3200" dirty="0" err="1">
                <a:solidFill>
                  <a:srgbClr val="76923C"/>
                </a:solidFill>
                <a:latin typeface="Rockwell" panose="02060603020205020403" pitchFamily="18" charset="0"/>
              </a:rPr>
              <a:t>ein</a:t>
            </a:r>
            <a:r>
              <a:rPr lang="en-US" sz="3200" dirty="0">
                <a:solidFill>
                  <a:srgbClr val="76923C"/>
                </a:solidFill>
                <a:latin typeface="Rockwell" panose="02060603020205020403" pitchFamily="18" charset="0"/>
              </a:rPr>
              <a:t>!</a:t>
            </a:r>
            <a:endParaRPr sz="3200" dirty="0">
              <a:solidFill>
                <a:srgbClr val="76923C"/>
              </a:solidFill>
              <a:latin typeface="Rockwell" panose="02060603020205020403" pitchFamily="18" charset="0"/>
            </a:endParaRPr>
          </a:p>
        </p:txBody>
      </p:sp>
      <p:pic>
        <p:nvPicPr>
          <p:cNvPr id="5" name="Grafik 4">
            <a:extLst>
              <a:ext uri="{FF2B5EF4-FFF2-40B4-BE49-F238E27FC236}">
                <a16:creationId xmlns:a16="http://schemas.microsoft.com/office/drawing/2014/main" id="{46A87EA1-7230-428B-9BC0-CB4E3C48B84F}"/>
              </a:ext>
            </a:extLst>
          </p:cNvPr>
          <p:cNvPicPr>
            <a:picLocks noChangeAspect="1"/>
          </p:cNvPicPr>
          <p:nvPr/>
        </p:nvPicPr>
        <p:blipFill rotWithShape="1">
          <a:blip r:embed="rId6"/>
          <a:srcRect l="26302" b="969"/>
          <a:stretch/>
        </p:blipFill>
        <p:spPr>
          <a:xfrm>
            <a:off x="-10412" y="1496553"/>
            <a:ext cx="2971179" cy="3966714"/>
          </a:xfrm>
          <a:prstGeom prst="rect">
            <a:avLst/>
          </a:prstGeom>
        </p:spPr>
      </p:pic>
      <p:sp useBgFill="1">
        <p:nvSpPr>
          <p:cNvPr id="3" name="Textfeld 2">
            <a:extLst>
              <a:ext uri="{FF2B5EF4-FFF2-40B4-BE49-F238E27FC236}">
                <a16:creationId xmlns:a16="http://schemas.microsoft.com/office/drawing/2014/main" id="{2739F540-F4DB-45B1-B7D0-C65C72880175}"/>
              </a:ext>
            </a:extLst>
          </p:cNvPr>
          <p:cNvSpPr txBox="1"/>
          <p:nvPr/>
        </p:nvSpPr>
        <p:spPr>
          <a:xfrm>
            <a:off x="8244408" y="195486"/>
            <a:ext cx="899592" cy="923330"/>
          </a:xfrm>
          <a:prstGeom prst="rect">
            <a:avLst/>
          </a:prstGeom>
        </p:spPr>
        <p:txBody>
          <a:bodyPr wrap="square" rtlCol="0">
            <a:spAutoFit/>
          </a:bodyPr>
          <a:lstStyle/>
          <a:p>
            <a:endParaRPr lang="de-DE" dirty="0">
              <a:blipFill>
                <a:blip r:embed="rId7"/>
                <a:tile tx="0" ty="0" sx="100000" sy="100000" flip="none" algn="tl"/>
              </a:blipFill>
            </a:endParaRPr>
          </a:p>
          <a:p>
            <a:endParaRPr lang="de-DE" dirty="0">
              <a:blipFill>
                <a:blip r:embed="rId7"/>
                <a:tile tx="0" ty="0" sx="100000" sy="100000" flip="none" algn="tl"/>
              </a:blipFill>
            </a:endParaRPr>
          </a:p>
          <a:p>
            <a:endParaRPr lang="de-DE" dirty="0">
              <a:blipFill>
                <a:blip r:embed="rId7"/>
                <a:tile tx="0" ty="0" sx="100000" sy="100000" flip="none" algn="tl"/>
              </a:blipFill>
            </a:endParaRPr>
          </a:p>
        </p:txBody>
      </p:sp>
      <p:sp>
        <p:nvSpPr>
          <p:cNvPr id="2" name="Textfeld 1">
            <a:extLst>
              <a:ext uri="{FF2B5EF4-FFF2-40B4-BE49-F238E27FC236}">
                <a16:creationId xmlns:a16="http://schemas.microsoft.com/office/drawing/2014/main" id="{4D6C4CF3-27F8-4E1F-A110-65D65E62DE88}"/>
              </a:ext>
            </a:extLst>
          </p:cNvPr>
          <p:cNvSpPr txBox="1"/>
          <p:nvPr/>
        </p:nvSpPr>
        <p:spPr>
          <a:xfrm>
            <a:off x="220155" y="811896"/>
            <a:ext cx="9154412" cy="707886"/>
          </a:xfrm>
          <a:prstGeom prst="rect">
            <a:avLst/>
          </a:prstGeom>
          <a:noFill/>
        </p:spPr>
        <p:txBody>
          <a:bodyPr wrap="square" rtlCol="0">
            <a:spAutoFit/>
          </a:bodyPr>
          <a:lstStyle/>
          <a:p>
            <a:pPr algn="ctr"/>
            <a:r>
              <a:rPr lang="de-DE" sz="2000" dirty="0">
                <a:solidFill>
                  <a:srgbClr val="76923C"/>
                </a:solidFill>
                <a:latin typeface="Rockwell" panose="02060603020205020403" pitchFamily="18" charset="0"/>
                <a:ea typeface="+mj-ea"/>
                <a:cs typeface="+mj-cs"/>
              </a:rPr>
              <a:t>91.666 Botschafter*innen für Klimagerechtigkeit aus 75 Ländern   </a:t>
            </a:r>
          </a:p>
          <a:p>
            <a:pPr algn="ctr"/>
            <a:r>
              <a:rPr lang="de-DE" sz="2000" dirty="0">
                <a:solidFill>
                  <a:srgbClr val="76923C"/>
                </a:solidFill>
                <a:latin typeface="Rockwell" panose="02060603020205020403" pitchFamily="18" charset="0"/>
                <a:ea typeface="+mj-ea"/>
                <a:cs typeface="+mj-cs"/>
              </a:rPr>
              <a:t>								</a:t>
            </a:r>
            <a:r>
              <a:rPr lang="de-DE" sz="1100" dirty="0">
                <a:solidFill>
                  <a:srgbClr val="76923C"/>
                </a:solidFill>
                <a:latin typeface="Rockwell" panose="02060603020205020403" pitchFamily="18" charset="0"/>
                <a:ea typeface="+mj-ea"/>
                <a:cs typeface="+mj-cs"/>
              </a:rPr>
              <a:t>Stand 01/2021</a:t>
            </a:r>
            <a:endParaRPr lang="de-DE" sz="2000" dirty="0">
              <a:solidFill>
                <a:srgbClr val="76923C"/>
              </a:solidFill>
              <a:latin typeface="Rockwell" panose="02060603020205020403" pitchFamily="18" charset="0"/>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0" name="Textfeld 9">
            <a:extLst>
              <a:ext uri="{FF2B5EF4-FFF2-40B4-BE49-F238E27FC236}">
                <a16:creationId xmlns:a16="http://schemas.microsoft.com/office/drawing/2014/main" id="{2CF4A3AE-16FD-42D2-A5EB-0DC91541B6B2}"/>
              </a:ext>
            </a:extLst>
          </p:cNvPr>
          <p:cNvSpPr txBox="1"/>
          <p:nvPr/>
        </p:nvSpPr>
        <p:spPr>
          <a:xfrm>
            <a:off x="997669" y="125219"/>
            <a:ext cx="6951761" cy="584775"/>
          </a:xfrm>
          <a:prstGeom prst="rect">
            <a:avLst/>
          </a:prstGeom>
          <a:noFill/>
        </p:spPr>
        <p:txBody>
          <a:bodyPr wrap="square">
            <a:spAutoFit/>
          </a:bodyPr>
          <a:lstStyle/>
          <a:p>
            <a:pPr algn="ctr">
              <a:buClr>
                <a:srgbClr val="FFFFFF"/>
              </a:buClr>
              <a:buSzPct val="25000"/>
            </a:pPr>
            <a:r>
              <a:rPr lang="en" sz="3200" dirty="0">
                <a:solidFill>
                  <a:schemeClr val="accent3">
                    <a:lumMod val="75000"/>
                  </a:schemeClr>
                </a:solidFill>
                <a:latin typeface="Rockwell" panose="02060603020205020403" pitchFamily="18" charset="0"/>
              </a:rPr>
              <a:t>1. Botschaftervortrag</a:t>
            </a:r>
          </a:p>
        </p:txBody>
      </p:sp>
      <p:pic>
        <p:nvPicPr>
          <p:cNvPr id="5" name="Grafik 4">
            <a:extLst>
              <a:ext uri="{FF2B5EF4-FFF2-40B4-BE49-F238E27FC236}">
                <a16:creationId xmlns:a16="http://schemas.microsoft.com/office/drawing/2014/main" id="{7AF257EB-6B51-4F33-8A7B-BA0E42BD9158}"/>
              </a:ext>
            </a:extLst>
          </p:cNvPr>
          <p:cNvPicPr>
            <a:picLocks noChangeAspect="1"/>
          </p:cNvPicPr>
          <p:nvPr/>
        </p:nvPicPr>
        <p:blipFill>
          <a:blip r:embed="rId3"/>
          <a:stretch>
            <a:fillRect/>
          </a:stretch>
        </p:blipFill>
        <p:spPr>
          <a:xfrm>
            <a:off x="997669" y="771550"/>
            <a:ext cx="7148661" cy="4152167"/>
          </a:xfrm>
          <a:prstGeom prst="rect">
            <a:avLst/>
          </a:prstGeom>
        </p:spPr>
      </p:pic>
    </p:spTree>
    <p:extLst>
      <p:ext uri="{BB962C8B-B14F-4D97-AF65-F5344CB8AC3E}">
        <p14:creationId xmlns:p14="http://schemas.microsoft.com/office/powerpoint/2010/main" val="2714215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BD71D48-B2C9-4AB6-89B4-B8E48777C9BB}"/>
              </a:ext>
            </a:extLst>
          </p:cNvPr>
          <p:cNvSpPr>
            <a:spLocks noGrp="1"/>
          </p:cNvSpPr>
          <p:nvPr>
            <p:ph type="title"/>
          </p:nvPr>
        </p:nvSpPr>
        <p:spPr>
          <a:xfrm>
            <a:off x="395536" y="0"/>
            <a:ext cx="8229600" cy="857250"/>
          </a:xfrm>
        </p:spPr>
        <p:txBody>
          <a:bodyPr/>
          <a:lstStyle/>
          <a:p>
            <a:r>
              <a:rPr lang="en-US" sz="3200" dirty="0">
                <a:latin typeface="Rockwell" panose="02060603020205020403" pitchFamily="18" charset="0"/>
              </a:rPr>
              <a:t>2. </a:t>
            </a:r>
            <a:r>
              <a:rPr lang="en-US" sz="3200" dirty="0" err="1">
                <a:latin typeface="Rockwell" panose="02060603020205020403" pitchFamily="18" charset="0"/>
              </a:rPr>
              <a:t>Weltspiel</a:t>
            </a:r>
            <a:endParaRPr lang="en-US" sz="3200" dirty="0">
              <a:latin typeface="Rockwell" panose="02060603020205020403" pitchFamily="18" charset="0"/>
            </a:endParaRPr>
          </a:p>
        </p:txBody>
      </p:sp>
      <p:pic>
        <p:nvPicPr>
          <p:cNvPr id="2" name="Grafik 1">
            <a:extLst>
              <a:ext uri="{FF2B5EF4-FFF2-40B4-BE49-F238E27FC236}">
                <a16:creationId xmlns:a16="http://schemas.microsoft.com/office/drawing/2014/main" id="{C6D32167-A80D-4F9E-A062-849B4985F8E3}"/>
              </a:ext>
            </a:extLst>
          </p:cNvPr>
          <p:cNvPicPr>
            <a:picLocks noChangeAspect="1"/>
          </p:cNvPicPr>
          <p:nvPr/>
        </p:nvPicPr>
        <p:blipFill>
          <a:blip r:embed="rId3"/>
          <a:stretch>
            <a:fillRect/>
          </a:stretch>
        </p:blipFill>
        <p:spPr>
          <a:xfrm>
            <a:off x="917797" y="898914"/>
            <a:ext cx="7308406" cy="4244586"/>
          </a:xfrm>
          <a:prstGeom prst="rect">
            <a:avLst/>
          </a:prstGeom>
        </p:spPr>
      </p:pic>
    </p:spTree>
    <p:extLst>
      <p:ext uri="{BB962C8B-B14F-4D97-AF65-F5344CB8AC3E}">
        <p14:creationId xmlns:p14="http://schemas.microsoft.com/office/powerpoint/2010/main" val="1921810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1DD55-F3A4-7549-81C9-1ADF29C4966E}"/>
              </a:ext>
            </a:extLst>
          </p:cNvPr>
          <p:cNvSpPr>
            <a:spLocks noGrp="1"/>
          </p:cNvSpPr>
          <p:nvPr>
            <p:ph type="title"/>
          </p:nvPr>
        </p:nvSpPr>
        <p:spPr>
          <a:xfrm>
            <a:off x="457200" y="0"/>
            <a:ext cx="8229600" cy="857250"/>
          </a:xfrm>
        </p:spPr>
        <p:txBody>
          <a:bodyPr anchor="ctr">
            <a:normAutofit/>
          </a:bodyPr>
          <a:lstStyle/>
          <a:p>
            <a:r>
              <a:rPr lang="de-DE" sz="3200" dirty="0">
                <a:latin typeface="Rockwell" panose="02060603020205020403" pitchFamily="18" charset="0"/>
              </a:rPr>
              <a:t>3. Rhetoriktraining</a:t>
            </a:r>
          </a:p>
        </p:txBody>
      </p:sp>
      <p:pic>
        <p:nvPicPr>
          <p:cNvPr id="6" name="Grafik 5">
            <a:extLst>
              <a:ext uri="{FF2B5EF4-FFF2-40B4-BE49-F238E27FC236}">
                <a16:creationId xmlns:a16="http://schemas.microsoft.com/office/drawing/2014/main" id="{C86D2DA7-131D-48E9-8240-7C0A006196A9}"/>
              </a:ext>
            </a:extLst>
          </p:cNvPr>
          <p:cNvPicPr>
            <a:picLocks noChangeAspect="1"/>
          </p:cNvPicPr>
          <p:nvPr/>
        </p:nvPicPr>
        <p:blipFill>
          <a:blip r:embed="rId3"/>
          <a:stretch>
            <a:fillRect/>
          </a:stretch>
        </p:blipFill>
        <p:spPr>
          <a:xfrm>
            <a:off x="827584" y="771550"/>
            <a:ext cx="7128792" cy="3946933"/>
          </a:xfrm>
          <a:prstGeom prst="rect">
            <a:avLst/>
          </a:prstGeom>
        </p:spPr>
      </p:pic>
    </p:spTree>
    <p:extLst>
      <p:ext uri="{BB962C8B-B14F-4D97-AF65-F5344CB8AC3E}">
        <p14:creationId xmlns:p14="http://schemas.microsoft.com/office/powerpoint/2010/main" val="152885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0" name="Textfeld 9">
            <a:extLst>
              <a:ext uri="{FF2B5EF4-FFF2-40B4-BE49-F238E27FC236}">
                <a16:creationId xmlns:a16="http://schemas.microsoft.com/office/drawing/2014/main" id="{2CF4A3AE-16FD-42D2-A5EB-0DC91541B6B2}"/>
              </a:ext>
            </a:extLst>
          </p:cNvPr>
          <p:cNvSpPr txBox="1"/>
          <p:nvPr/>
        </p:nvSpPr>
        <p:spPr>
          <a:xfrm>
            <a:off x="2195736" y="195486"/>
            <a:ext cx="4570214" cy="584775"/>
          </a:xfrm>
          <a:prstGeom prst="rect">
            <a:avLst/>
          </a:prstGeom>
          <a:noFill/>
        </p:spPr>
        <p:txBody>
          <a:bodyPr wrap="square">
            <a:spAutoFit/>
          </a:bodyPr>
          <a:lstStyle/>
          <a:p>
            <a:pPr algn="ctr" defTabSz="914378">
              <a:spcBef>
                <a:spcPct val="0"/>
              </a:spcBef>
              <a:buClr>
                <a:srgbClr val="FFFFFF"/>
              </a:buClr>
              <a:buSzPct val="25000"/>
            </a:pPr>
            <a:r>
              <a:rPr lang="en" sz="3200" dirty="0">
                <a:solidFill>
                  <a:schemeClr val="accent3">
                    <a:lumMod val="75000"/>
                  </a:schemeClr>
                </a:solidFill>
                <a:latin typeface="Rockwell" panose="02060603020205020403" pitchFamily="18" charset="0"/>
                <a:ea typeface="+mj-ea"/>
                <a:cs typeface="+mj-cs"/>
              </a:rPr>
              <a:t>4. Wir pflanzen Bäume</a:t>
            </a:r>
          </a:p>
        </p:txBody>
      </p:sp>
      <p:pic>
        <p:nvPicPr>
          <p:cNvPr id="7" name="Grafik 6">
            <a:extLst>
              <a:ext uri="{FF2B5EF4-FFF2-40B4-BE49-F238E27FC236}">
                <a16:creationId xmlns:a16="http://schemas.microsoft.com/office/drawing/2014/main" id="{3F8C075D-933A-4B49-B72A-4CD16FA23879}"/>
              </a:ext>
            </a:extLst>
          </p:cNvPr>
          <p:cNvPicPr>
            <a:picLocks noChangeAspect="1"/>
          </p:cNvPicPr>
          <p:nvPr/>
        </p:nvPicPr>
        <p:blipFill>
          <a:blip r:embed="rId3"/>
          <a:stretch>
            <a:fillRect/>
          </a:stretch>
        </p:blipFill>
        <p:spPr>
          <a:xfrm>
            <a:off x="1043608" y="1035851"/>
            <a:ext cx="6725257" cy="3912163"/>
          </a:xfrm>
          <a:prstGeom prst="rect">
            <a:avLst/>
          </a:prstGeom>
        </p:spPr>
      </p:pic>
    </p:spTree>
    <p:extLst>
      <p:ext uri="{BB962C8B-B14F-4D97-AF65-F5344CB8AC3E}">
        <p14:creationId xmlns:p14="http://schemas.microsoft.com/office/powerpoint/2010/main" val="361079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0" name="Textfeld 9">
            <a:extLst>
              <a:ext uri="{FF2B5EF4-FFF2-40B4-BE49-F238E27FC236}">
                <a16:creationId xmlns:a16="http://schemas.microsoft.com/office/drawing/2014/main" id="{2CF4A3AE-16FD-42D2-A5EB-0DC91541B6B2}"/>
              </a:ext>
            </a:extLst>
          </p:cNvPr>
          <p:cNvSpPr txBox="1"/>
          <p:nvPr/>
        </p:nvSpPr>
        <p:spPr>
          <a:xfrm>
            <a:off x="1143565" y="180653"/>
            <a:ext cx="7029800" cy="584775"/>
          </a:xfrm>
          <a:prstGeom prst="rect">
            <a:avLst/>
          </a:prstGeom>
          <a:noFill/>
        </p:spPr>
        <p:txBody>
          <a:bodyPr wrap="square">
            <a:spAutoFit/>
          </a:bodyPr>
          <a:lstStyle/>
          <a:p>
            <a:pPr algn="ctr">
              <a:buClr>
                <a:srgbClr val="FFFFFF"/>
              </a:buClr>
              <a:buSzPct val="25000"/>
            </a:pPr>
            <a:r>
              <a:rPr lang="en" sz="3200" dirty="0">
                <a:solidFill>
                  <a:schemeClr val="accent3">
                    <a:lumMod val="75000"/>
                  </a:schemeClr>
                </a:solidFill>
                <a:latin typeface="Rockwell" panose="02060603020205020403" pitchFamily="18" charset="0"/>
                <a:ea typeface="+mj-ea"/>
                <a:cs typeface="+mj-cs"/>
              </a:rPr>
              <a:t>5. World Café – wir sammeln Ideen </a:t>
            </a:r>
          </a:p>
        </p:txBody>
      </p:sp>
      <p:pic>
        <p:nvPicPr>
          <p:cNvPr id="4" name="Grafik 3">
            <a:extLst>
              <a:ext uri="{FF2B5EF4-FFF2-40B4-BE49-F238E27FC236}">
                <a16:creationId xmlns:a16="http://schemas.microsoft.com/office/drawing/2014/main" id="{D9203074-2D8D-4E30-812E-77B040835784}"/>
              </a:ext>
            </a:extLst>
          </p:cNvPr>
          <p:cNvPicPr>
            <a:picLocks noChangeAspect="1"/>
          </p:cNvPicPr>
          <p:nvPr/>
        </p:nvPicPr>
        <p:blipFill>
          <a:blip r:embed="rId3"/>
          <a:stretch>
            <a:fillRect/>
          </a:stretch>
        </p:blipFill>
        <p:spPr>
          <a:xfrm>
            <a:off x="1454544" y="936104"/>
            <a:ext cx="6234912" cy="4227934"/>
          </a:xfrm>
          <a:prstGeom prst="rect">
            <a:avLst/>
          </a:prstGeom>
        </p:spPr>
      </p:pic>
    </p:spTree>
    <p:extLst>
      <p:ext uri="{BB962C8B-B14F-4D97-AF65-F5344CB8AC3E}">
        <p14:creationId xmlns:p14="http://schemas.microsoft.com/office/powerpoint/2010/main" val="334279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0" name="Textfeld 9">
            <a:extLst>
              <a:ext uri="{FF2B5EF4-FFF2-40B4-BE49-F238E27FC236}">
                <a16:creationId xmlns:a16="http://schemas.microsoft.com/office/drawing/2014/main" id="{2CF4A3AE-16FD-42D2-A5EB-0DC91541B6B2}"/>
              </a:ext>
            </a:extLst>
          </p:cNvPr>
          <p:cNvSpPr txBox="1"/>
          <p:nvPr/>
        </p:nvSpPr>
        <p:spPr>
          <a:xfrm>
            <a:off x="1224705" y="150991"/>
            <a:ext cx="6694587" cy="584775"/>
          </a:xfrm>
          <a:prstGeom prst="rect">
            <a:avLst/>
          </a:prstGeom>
          <a:noFill/>
        </p:spPr>
        <p:txBody>
          <a:bodyPr wrap="square">
            <a:spAutoFit/>
          </a:bodyPr>
          <a:lstStyle/>
          <a:p>
            <a:pPr algn="ctr" defTabSz="914378">
              <a:spcBef>
                <a:spcPct val="0"/>
              </a:spcBef>
              <a:buClr>
                <a:srgbClr val="FFFFFF"/>
              </a:buClr>
              <a:buSzPct val="25000"/>
            </a:pPr>
            <a:r>
              <a:rPr lang="en" sz="3200" dirty="0">
                <a:solidFill>
                  <a:schemeClr val="accent3">
                    <a:lumMod val="75000"/>
                  </a:schemeClr>
                </a:solidFill>
                <a:latin typeface="Rockwell" panose="02060603020205020403" pitchFamily="18" charset="0"/>
                <a:ea typeface="+mj-ea"/>
                <a:cs typeface="+mj-cs"/>
              </a:rPr>
              <a:t>6. Wir stellen unsere Pläne vor   </a:t>
            </a:r>
          </a:p>
        </p:txBody>
      </p:sp>
      <p:pic>
        <p:nvPicPr>
          <p:cNvPr id="5" name="Grafik 4">
            <a:extLst>
              <a:ext uri="{FF2B5EF4-FFF2-40B4-BE49-F238E27FC236}">
                <a16:creationId xmlns:a16="http://schemas.microsoft.com/office/drawing/2014/main" id="{93B141F2-4DCC-442D-B952-DD7813142243}"/>
              </a:ext>
            </a:extLst>
          </p:cNvPr>
          <p:cNvPicPr>
            <a:picLocks noChangeAspect="1"/>
          </p:cNvPicPr>
          <p:nvPr/>
        </p:nvPicPr>
        <p:blipFill>
          <a:blip r:embed="rId3"/>
          <a:stretch>
            <a:fillRect/>
          </a:stretch>
        </p:blipFill>
        <p:spPr>
          <a:xfrm>
            <a:off x="1108534" y="910264"/>
            <a:ext cx="6926931" cy="4109758"/>
          </a:xfrm>
          <a:prstGeom prst="rect">
            <a:avLst/>
          </a:prstGeom>
        </p:spPr>
      </p:pic>
    </p:spTree>
    <p:extLst>
      <p:ext uri="{BB962C8B-B14F-4D97-AF65-F5344CB8AC3E}">
        <p14:creationId xmlns:p14="http://schemas.microsoft.com/office/powerpoint/2010/main" val="215334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2000" y="72000"/>
            <a:ext cx="5472000" cy="720000"/>
          </a:xfrm>
        </p:spPr>
        <p:txBody>
          <a:bodyPr/>
          <a:lstStyle/>
          <a:p>
            <a:r>
              <a:rPr lang="de-DE" sz="3200" dirty="0">
                <a:latin typeface="Rockwell" panose="02060603020205020403" pitchFamily="18" charset="0"/>
              </a:rPr>
              <a:t>Folgen der Klimakrise</a:t>
            </a:r>
          </a:p>
        </p:txBody>
      </p:sp>
      <p:pic>
        <p:nvPicPr>
          <p:cNvPr id="6" name="Inhaltsplatzhalter 5"/>
          <p:cNvPicPr>
            <a:picLocks noGrp="1" noChangeAspect="1"/>
          </p:cNvPicPr>
          <p:nvPr>
            <p:ph sz="half" idx="1"/>
          </p:nvPr>
        </p:nvPicPr>
        <p:blipFill>
          <a:blip r:embed="rId3"/>
          <a:stretch>
            <a:fillRect/>
          </a:stretch>
        </p:blipFill>
        <p:spPr>
          <a:xfrm>
            <a:off x="163505" y="1564189"/>
            <a:ext cx="4516855" cy="2532035"/>
          </a:xfrm>
          <a:prstGeom prst="rect">
            <a:avLst/>
          </a:prstGeom>
        </p:spPr>
      </p:pic>
      <p:pic>
        <p:nvPicPr>
          <p:cNvPr id="7" name="Inhaltsplatzhalter 6"/>
          <p:cNvPicPr>
            <a:picLocks noGrp="1" noChangeAspect="1"/>
          </p:cNvPicPr>
          <p:nvPr>
            <p:ph sz="half" idx="2"/>
          </p:nvPr>
        </p:nvPicPr>
        <p:blipFill>
          <a:blip r:embed="rId4"/>
          <a:stretch>
            <a:fillRect/>
          </a:stretch>
        </p:blipFill>
        <p:spPr>
          <a:xfrm>
            <a:off x="4680360" y="1564189"/>
            <a:ext cx="4312516" cy="2540706"/>
          </a:xfrm>
          <a:prstGeom prst="rect">
            <a:avLst/>
          </a:prstGeom>
        </p:spPr>
      </p:pic>
      <p:sp>
        <p:nvSpPr>
          <p:cNvPr id="12" name="Rechteck 11"/>
          <p:cNvSpPr/>
          <p:nvPr/>
        </p:nvSpPr>
        <p:spPr>
          <a:xfrm>
            <a:off x="7734640" y="4853324"/>
            <a:ext cx="1409360" cy="246221"/>
          </a:xfrm>
          <a:prstGeom prst="rect">
            <a:avLst/>
          </a:prstGeom>
        </p:spPr>
        <p:txBody>
          <a:bodyPr wrap="none">
            <a:spAutoFit/>
          </a:bodyPr>
          <a:lstStyle/>
          <a:p>
            <a:pPr lvl="0" algn="r" defTabSz="914378"/>
            <a:r>
              <a:rPr lang="de-DE" sz="1000" dirty="0">
                <a:solidFill>
                  <a:srgbClr val="333333"/>
                </a:solidFill>
                <a:latin typeface="Arial Black" panose="020B0A04020102020204" pitchFamily="34" charset="0"/>
              </a:rPr>
              <a:t>© </a:t>
            </a:r>
            <a:r>
              <a:rPr lang="de-DE" sz="1000" dirty="0" err="1">
                <a:solidFill>
                  <a:srgbClr val="333333"/>
                </a:solidFill>
                <a:latin typeface="Arial" panose="020B0604020202020204" pitchFamily="34" charset="0"/>
                <a:cs typeface="Arial" panose="020B0604020202020204" pitchFamily="34" charset="0"/>
              </a:rPr>
              <a:t>pixabay</a:t>
            </a:r>
            <a:r>
              <a:rPr lang="de-DE" sz="1000" dirty="0">
                <a:solidFill>
                  <a:srgbClr val="333333"/>
                </a:solidFill>
                <a:latin typeface="Arial" panose="020B0604020202020204" pitchFamily="34" charset="0"/>
                <a:cs typeface="Arial" panose="020B0604020202020204" pitchFamily="34" charset="0"/>
              </a:rPr>
              <a:t>, </a:t>
            </a:r>
            <a:r>
              <a:rPr lang="de-DE" sz="1000" dirty="0" err="1">
                <a:solidFill>
                  <a:srgbClr val="333333"/>
                </a:solidFill>
                <a:latin typeface="Arial" panose="020B0604020202020204" pitchFamily="34" charset="0"/>
                <a:cs typeface="Arial" panose="020B0604020202020204" pitchFamily="34" charset="0"/>
              </a:rPr>
              <a:t>cienciamx</a:t>
            </a:r>
            <a:endParaRPr lang="de-DE" sz="10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728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6" name="Textfeld 5">
            <a:extLst>
              <a:ext uri="{FF2B5EF4-FFF2-40B4-BE49-F238E27FC236}">
                <a16:creationId xmlns:a16="http://schemas.microsoft.com/office/drawing/2014/main" id="{BB5BF1C2-786E-4186-B98C-9A1FB0F59B2C}"/>
              </a:ext>
            </a:extLst>
          </p:cNvPr>
          <p:cNvSpPr txBox="1"/>
          <p:nvPr/>
        </p:nvSpPr>
        <p:spPr>
          <a:xfrm>
            <a:off x="2285107" y="2460040"/>
            <a:ext cx="4570214" cy="923330"/>
          </a:xfrm>
          <a:prstGeom prst="rect">
            <a:avLst/>
          </a:prstGeom>
          <a:noFill/>
        </p:spPr>
        <p:txBody>
          <a:bodyPr wrap="square">
            <a:spAutoFit/>
          </a:bodyPr>
          <a:lstStyle/>
          <a:p>
            <a:pPr algn="ctr">
              <a:buClr>
                <a:srgbClr val="FFFFFF"/>
              </a:buClr>
              <a:buSzPct val="25000"/>
            </a:pPr>
            <a:r>
              <a:rPr lang="en" sz="1350" dirty="0">
                <a:solidFill>
                  <a:srgbClr val="FFFFFF"/>
                </a:solidFill>
              </a:rPr>
              <a:t>1. Ein Botschafter für Klimagerechtigkeit hält einen Vortrag</a:t>
            </a:r>
          </a:p>
          <a:p>
            <a:pPr algn="ctr">
              <a:buClr>
                <a:srgbClr val="FFFFFF"/>
              </a:buClr>
              <a:buSzPct val="25000"/>
            </a:pPr>
            <a:r>
              <a:rPr lang="en" sz="1350" dirty="0">
                <a:solidFill>
                  <a:srgbClr val="FFFFFF"/>
                </a:solidFill>
              </a:rPr>
              <a:t>1. Ein Botschafter für Klimagerechtigkeit hält einen Vortrag</a:t>
            </a:r>
          </a:p>
        </p:txBody>
      </p:sp>
      <p:sp>
        <p:nvSpPr>
          <p:cNvPr id="10" name="Textfeld 9">
            <a:extLst>
              <a:ext uri="{FF2B5EF4-FFF2-40B4-BE49-F238E27FC236}">
                <a16:creationId xmlns:a16="http://schemas.microsoft.com/office/drawing/2014/main" id="{2CF4A3AE-16FD-42D2-A5EB-0DC91541B6B2}"/>
              </a:ext>
            </a:extLst>
          </p:cNvPr>
          <p:cNvSpPr txBox="1"/>
          <p:nvPr/>
        </p:nvSpPr>
        <p:spPr>
          <a:xfrm>
            <a:off x="-50775" y="53490"/>
            <a:ext cx="8575529" cy="1077218"/>
          </a:xfrm>
          <a:prstGeom prst="rect">
            <a:avLst/>
          </a:prstGeom>
          <a:noFill/>
        </p:spPr>
        <p:txBody>
          <a:bodyPr wrap="square">
            <a:spAutoFit/>
          </a:bodyPr>
          <a:lstStyle/>
          <a:p>
            <a:pPr algn="ctr" defTabSz="914378">
              <a:spcBef>
                <a:spcPct val="0"/>
              </a:spcBef>
              <a:buClr>
                <a:srgbClr val="FFFFFF"/>
              </a:buClr>
              <a:buSzPct val="25000"/>
            </a:pPr>
            <a:r>
              <a:rPr lang="en" sz="3200" dirty="0">
                <a:solidFill>
                  <a:schemeClr val="accent3">
                    <a:lumMod val="75000"/>
                  </a:schemeClr>
                </a:solidFill>
                <a:latin typeface="Rockwell" panose="02060603020205020403" pitchFamily="18" charset="0"/>
                <a:ea typeface="+mj-ea"/>
                <a:cs typeface="+mj-cs"/>
              </a:rPr>
              <a:t>7. Wir werden Botschafter für Klimagerechtigkeit  </a:t>
            </a:r>
          </a:p>
        </p:txBody>
      </p:sp>
      <p:pic>
        <p:nvPicPr>
          <p:cNvPr id="2" name="Shape 390">
            <a:extLst>
              <a:ext uri="{FF2B5EF4-FFF2-40B4-BE49-F238E27FC236}">
                <a16:creationId xmlns:a16="http://schemas.microsoft.com/office/drawing/2014/main" id="{82A65275-2CD5-4497-90E1-6ECCA9BBECD4}"/>
              </a:ext>
            </a:extLst>
          </p:cNvPr>
          <p:cNvPicPr preferRelativeResize="0"/>
          <p:nvPr/>
        </p:nvPicPr>
        <p:blipFill rotWithShape="1">
          <a:blip r:embed="rId3" cstate="screen">
            <a:extLst>
              <a:ext uri="{28A0092B-C50C-407E-A947-70E740481C1C}">
                <a14:useLocalDpi xmlns:a14="http://schemas.microsoft.com/office/drawing/2010/main"/>
              </a:ext>
            </a:extLst>
          </a:blip>
          <a:srcRect l="-445" t="2726" r="218" b="18214"/>
          <a:stretch/>
        </p:blipFill>
        <p:spPr>
          <a:xfrm>
            <a:off x="827584" y="1214746"/>
            <a:ext cx="7233047" cy="3954066"/>
          </a:xfrm>
          <a:prstGeom prst="rect">
            <a:avLst/>
          </a:prstGeom>
          <a:noFill/>
          <a:ln>
            <a:noFill/>
          </a:ln>
        </p:spPr>
      </p:pic>
    </p:spTree>
    <p:extLst>
      <p:ext uri="{BB962C8B-B14F-4D97-AF65-F5344CB8AC3E}">
        <p14:creationId xmlns:p14="http://schemas.microsoft.com/office/powerpoint/2010/main" val="1877560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6499860" y="4936371"/>
            <a:ext cx="2644140" cy="246221"/>
          </a:xfrm>
          <a:prstGeom prst="rect">
            <a:avLst/>
          </a:prstGeom>
          <a:noFill/>
        </p:spPr>
        <p:txBody>
          <a:bodyPr wrap="square" rtlCol="0">
            <a:spAutoFit/>
          </a:bodyPr>
          <a:lstStyle/>
          <a:p>
            <a:pPr algn="r"/>
            <a:r>
              <a:rPr lang="de-DE" sz="1000" b="1" dirty="0">
                <a:solidFill>
                  <a:schemeClr val="tx2">
                    <a:lumMod val="50000"/>
                  </a:schemeClr>
                </a:solidFill>
                <a:latin typeface="Arial" panose="020B0604020202020204" pitchFamily="34" charset="0"/>
                <a:cs typeface="Arial" panose="020B0604020202020204" pitchFamily="34" charset="0"/>
              </a:rPr>
              <a:t>© </a:t>
            </a:r>
            <a:r>
              <a:rPr lang="de-DE" sz="1000" dirty="0">
                <a:solidFill>
                  <a:schemeClr val="tx2">
                    <a:lumMod val="50000"/>
                  </a:schemeClr>
                </a:solidFill>
                <a:latin typeface="Arial" panose="020B0604020202020204" pitchFamily="34" charset="0"/>
                <a:cs typeface="Arial" panose="020B0604020202020204" pitchFamily="34" charset="0"/>
              </a:rPr>
              <a:t>Neue Westfälische Zeitung</a:t>
            </a:r>
          </a:p>
        </p:txBody>
      </p:sp>
      <p:grpSp>
        <p:nvGrpSpPr>
          <p:cNvPr id="8" name="Gruppieren 7"/>
          <p:cNvGrpSpPr/>
          <p:nvPr/>
        </p:nvGrpSpPr>
        <p:grpSpPr>
          <a:xfrm>
            <a:off x="1584790" y="100689"/>
            <a:ext cx="6425958" cy="4768049"/>
            <a:chOff x="1584790" y="100689"/>
            <a:chExt cx="6425958" cy="4768049"/>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790" y="100689"/>
              <a:ext cx="6425958" cy="4768049"/>
            </a:xfrm>
            <a:prstGeom prst="rect">
              <a:avLst/>
            </a:prstGeom>
          </p:spPr>
        </p:pic>
        <p:sp>
          <p:nvSpPr>
            <p:cNvPr id="7" name="Rechteck 6"/>
            <p:cNvSpPr/>
            <p:nvPr/>
          </p:nvSpPr>
          <p:spPr>
            <a:xfrm>
              <a:off x="5844540" y="3208020"/>
              <a:ext cx="208788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815915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8887E-7D90-4D08-90B5-3EF828555C16}"/>
              </a:ext>
            </a:extLst>
          </p:cNvPr>
          <p:cNvSpPr>
            <a:spLocks noGrp="1"/>
          </p:cNvSpPr>
          <p:nvPr>
            <p:ph type="title"/>
          </p:nvPr>
        </p:nvSpPr>
        <p:spPr>
          <a:xfrm>
            <a:off x="457200" y="205979"/>
            <a:ext cx="8229600" cy="857250"/>
          </a:xfrm>
        </p:spPr>
        <p:txBody>
          <a:bodyPr anchor="ctr">
            <a:normAutofit/>
          </a:bodyPr>
          <a:lstStyle/>
          <a:p>
            <a:r>
              <a:rPr lang="de-DE" sz="3200" dirty="0" err="1">
                <a:latin typeface="Rockwell" panose="02060603020205020403" pitchFamily="18" charset="0"/>
              </a:rPr>
              <a:t>Tree</a:t>
            </a:r>
            <a:r>
              <a:rPr lang="de-DE" sz="3200" dirty="0">
                <a:latin typeface="Rockwell" panose="02060603020205020403" pitchFamily="18" charset="0"/>
              </a:rPr>
              <a:t> Talks</a:t>
            </a:r>
          </a:p>
        </p:txBody>
      </p:sp>
      <p:pic>
        <p:nvPicPr>
          <p:cNvPr id="5" name="Inhaltsplatzhalter 4" descr="Ein Bild, das Essen, Zeichnung enthält.&#10;&#10;Automatisch generierte Beschreibung">
            <a:extLst>
              <a:ext uri="{FF2B5EF4-FFF2-40B4-BE49-F238E27FC236}">
                <a16:creationId xmlns:a16="http://schemas.microsoft.com/office/drawing/2014/main" id="{4D2DCC96-F0E4-40FE-BA11-067E3D30D49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3333"/>
          <a:stretch/>
        </p:blipFill>
        <p:spPr>
          <a:xfrm>
            <a:off x="0" y="1200151"/>
            <a:ext cx="9143980" cy="3943349"/>
          </a:xfrm>
          <a:noFill/>
        </p:spPr>
      </p:pic>
      <p:sp>
        <p:nvSpPr>
          <p:cNvPr id="6" name="Textfeld 5">
            <a:extLst>
              <a:ext uri="{FF2B5EF4-FFF2-40B4-BE49-F238E27FC236}">
                <a16:creationId xmlns:a16="http://schemas.microsoft.com/office/drawing/2014/main" id="{187D6E16-F2D6-441B-BA23-25DFF348611C}"/>
              </a:ext>
            </a:extLst>
          </p:cNvPr>
          <p:cNvSpPr txBox="1"/>
          <p:nvPr/>
        </p:nvSpPr>
        <p:spPr>
          <a:xfrm>
            <a:off x="5508104" y="1200150"/>
            <a:ext cx="3384376" cy="369332"/>
          </a:xfrm>
          <a:prstGeom prst="rect">
            <a:avLst/>
          </a:prstGeom>
          <a:noFill/>
        </p:spPr>
        <p:txBody>
          <a:bodyPr wrap="square" rtlCol="0">
            <a:spAutoFit/>
          </a:bodyPr>
          <a:lstStyle/>
          <a:p>
            <a:r>
              <a:rPr lang="de-DE" dirty="0">
                <a:solidFill>
                  <a:schemeClr val="bg1"/>
                </a:solidFill>
              </a:rPr>
              <a:t>immer mittwochs um 17 Uhr</a:t>
            </a:r>
          </a:p>
        </p:txBody>
      </p:sp>
    </p:spTree>
    <p:extLst>
      <p:ext uri="{BB962C8B-B14F-4D97-AF65-F5344CB8AC3E}">
        <p14:creationId xmlns:p14="http://schemas.microsoft.com/office/powerpoint/2010/main" val="1282173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nchor="ctr">
            <a:normAutofit/>
          </a:bodyPr>
          <a:lstStyle/>
          <a:p>
            <a:r>
              <a:rPr lang="de-DE" sz="3200" dirty="0">
                <a:latin typeface="Rockwell" panose="02060603020205020403" pitchFamily="18" charset="0"/>
              </a:rPr>
              <a:t>Run4Trees</a:t>
            </a:r>
          </a:p>
        </p:txBody>
      </p:sp>
      <p:pic>
        <p:nvPicPr>
          <p:cNvPr id="5" name="Picture 2" descr="https://www.plant-for-the-planet.org/media/image/cms/media/news/run4trees-2.jpg"/>
          <p:cNvPicPr preferRelativeResize="0">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742" b="31758"/>
          <a:stretch/>
        </p:blipFill>
        <p:spPr bwMode="auto">
          <a:xfrm>
            <a:off x="20" y="1200150"/>
            <a:ext cx="9143980" cy="3943349"/>
          </a:xfrm>
          <a:prstGeom prst="rect">
            <a:avLst/>
          </a:prstGeom>
          <a:solidFill>
            <a:srgbClr val="FFFFFF"/>
          </a:solidFill>
        </p:spPr>
      </p:pic>
    </p:spTree>
    <p:extLst>
      <p:ext uri="{BB962C8B-B14F-4D97-AF65-F5344CB8AC3E}">
        <p14:creationId xmlns:p14="http://schemas.microsoft.com/office/powerpoint/2010/main" val="1456461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fd18f4700_0_73"/>
          <p:cNvSpPr txBox="1">
            <a:spLocks noGrp="1"/>
          </p:cNvSpPr>
          <p:nvPr>
            <p:ph type="title"/>
          </p:nvPr>
        </p:nvSpPr>
        <p:spPr>
          <a:xfrm>
            <a:off x="457200" y="72000"/>
            <a:ext cx="8229600" cy="108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3200" dirty="0" err="1">
                <a:latin typeface="Rockwell" panose="02060603020205020403" pitchFamily="18" charset="0"/>
              </a:rPr>
              <a:t>Kampagne</a:t>
            </a:r>
            <a:r>
              <a:rPr lang="en-US" sz="3200" dirty="0">
                <a:latin typeface="Rockwell" panose="02060603020205020403" pitchFamily="18" charset="0"/>
              </a:rPr>
              <a:t>: </a:t>
            </a:r>
            <a:endParaRPr sz="3200" dirty="0">
              <a:latin typeface="Rockwell" panose="02060603020205020403" pitchFamily="18" charset="0"/>
            </a:endParaRPr>
          </a:p>
          <a:p>
            <a:pPr marL="0" lvl="0" indent="0" algn="ctr" rtl="0">
              <a:lnSpc>
                <a:spcPct val="100000"/>
              </a:lnSpc>
              <a:spcBef>
                <a:spcPts val="0"/>
              </a:spcBef>
              <a:spcAft>
                <a:spcPts val="0"/>
              </a:spcAft>
              <a:buSzPts val="1800"/>
              <a:buNone/>
            </a:pPr>
            <a:r>
              <a:rPr lang="en-US" sz="3200" dirty="0">
                <a:latin typeface="Rockwell" panose="02060603020205020403" pitchFamily="18" charset="0"/>
              </a:rPr>
              <a:t>Stop talking. Start planting.</a:t>
            </a:r>
            <a:endParaRPr sz="3200" dirty="0">
              <a:latin typeface="Rockwell" panose="02060603020205020403" pitchFamily="18" charset="0"/>
            </a:endParaRPr>
          </a:p>
          <a:p>
            <a:pPr marL="0" lvl="0" indent="0" algn="ctr" rtl="0">
              <a:lnSpc>
                <a:spcPct val="100000"/>
              </a:lnSpc>
              <a:spcBef>
                <a:spcPts val="0"/>
              </a:spcBef>
              <a:spcAft>
                <a:spcPts val="0"/>
              </a:spcAft>
              <a:buSzPts val="1800"/>
              <a:buNone/>
            </a:pPr>
            <a:endParaRPr sz="3200" dirty="0">
              <a:latin typeface="Rockwell" panose="02060603020205020403" pitchFamily="18" charset="0"/>
            </a:endParaRPr>
          </a:p>
          <a:p>
            <a:pPr marL="0" lvl="0" indent="0" algn="ctr" rtl="0">
              <a:lnSpc>
                <a:spcPct val="100000"/>
              </a:lnSpc>
              <a:spcBef>
                <a:spcPts val="0"/>
              </a:spcBef>
              <a:spcAft>
                <a:spcPts val="0"/>
              </a:spcAft>
              <a:buClr>
                <a:srgbClr val="76923C"/>
              </a:buClr>
              <a:buSzPts val="4800"/>
              <a:buFont typeface="Overpass"/>
              <a:buNone/>
            </a:pPr>
            <a:endParaRPr sz="3600" dirty="0"/>
          </a:p>
        </p:txBody>
      </p:sp>
      <p:pic>
        <p:nvPicPr>
          <p:cNvPr id="135" name="Google Shape;135;g8fd18f4700_0_73"/>
          <p:cNvPicPr preferRelativeResize="0"/>
          <p:nvPr/>
        </p:nvPicPr>
        <p:blipFill rotWithShape="1">
          <a:blip r:embed="rId3">
            <a:alphaModFix/>
          </a:blip>
          <a:srcRect/>
          <a:stretch/>
        </p:blipFill>
        <p:spPr>
          <a:xfrm>
            <a:off x="457211" y="1268620"/>
            <a:ext cx="2348511" cy="3291831"/>
          </a:xfrm>
          <a:prstGeom prst="rect">
            <a:avLst/>
          </a:prstGeom>
          <a:noFill/>
          <a:ln>
            <a:noFill/>
          </a:ln>
        </p:spPr>
      </p:pic>
      <p:pic>
        <p:nvPicPr>
          <p:cNvPr id="136" name="Google Shape;136;g8fd18f4700_0_73"/>
          <p:cNvPicPr preferRelativeResize="0"/>
          <p:nvPr/>
        </p:nvPicPr>
        <p:blipFill rotWithShape="1">
          <a:blip r:embed="rId4">
            <a:alphaModFix/>
          </a:blip>
          <a:srcRect/>
          <a:stretch/>
        </p:blipFill>
        <p:spPr>
          <a:xfrm>
            <a:off x="2818481" y="1268620"/>
            <a:ext cx="3528391" cy="3291831"/>
          </a:xfrm>
          <a:prstGeom prst="rect">
            <a:avLst/>
          </a:prstGeom>
          <a:noFill/>
          <a:ln>
            <a:noFill/>
          </a:ln>
        </p:spPr>
      </p:pic>
      <p:pic>
        <p:nvPicPr>
          <p:cNvPr id="3" name="Grafik 2" descr="Ein Bild, das Person, Mann, Essen, Schild enthält.&#10;&#10;Automatisch generierte Beschreibung">
            <a:extLst>
              <a:ext uri="{FF2B5EF4-FFF2-40B4-BE49-F238E27FC236}">
                <a16:creationId xmlns:a16="http://schemas.microsoft.com/office/drawing/2014/main" id="{33082976-B9D7-4210-B317-45510BF7DD89}"/>
              </a:ext>
            </a:extLst>
          </p:cNvPr>
          <p:cNvPicPr>
            <a:picLocks noChangeAspect="1"/>
          </p:cNvPicPr>
          <p:nvPr/>
        </p:nvPicPr>
        <p:blipFill>
          <a:blip r:embed="rId5"/>
          <a:stretch>
            <a:fillRect/>
          </a:stretch>
        </p:blipFill>
        <p:spPr>
          <a:xfrm>
            <a:off x="6359631" y="1268619"/>
            <a:ext cx="2327187" cy="3291831"/>
          </a:xfrm>
          <a:prstGeom prst="rect">
            <a:avLst/>
          </a:prstGeom>
        </p:spPr>
      </p:pic>
    </p:spTree>
    <p:extLst>
      <p:ext uri="{BB962C8B-B14F-4D97-AF65-F5344CB8AC3E}">
        <p14:creationId xmlns:p14="http://schemas.microsoft.com/office/powerpoint/2010/main" val="1919639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6EC6D28-9A61-48B4-89E8-4C3526838572}"/>
              </a:ext>
            </a:extLst>
          </p:cNvPr>
          <p:cNvPicPr>
            <a:picLocks noChangeAspect="1"/>
          </p:cNvPicPr>
          <p:nvPr/>
        </p:nvPicPr>
        <p:blipFill>
          <a:blip r:embed="rId3"/>
          <a:stretch>
            <a:fillRect/>
          </a:stretch>
        </p:blipFill>
        <p:spPr>
          <a:xfrm>
            <a:off x="449796" y="1156284"/>
            <a:ext cx="8172000" cy="3915216"/>
          </a:xfrm>
          <a:prstGeom prst="rect">
            <a:avLst/>
          </a:prstGeom>
        </p:spPr>
      </p:pic>
      <p:sp>
        <p:nvSpPr>
          <p:cNvPr id="14" name="Titel 1"/>
          <p:cNvSpPr txBox="1">
            <a:spLocks/>
          </p:cNvSpPr>
          <p:nvPr/>
        </p:nvSpPr>
        <p:spPr>
          <a:xfrm>
            <a:off x="198000" y="72000"/>
            <a:ext cx="8172000" cy="900000"/>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000" kern="1200">
                <a:solidFill>
                  <a:schemeClr val="accent3">
                    <a:lumMod val="75000"/>
                  </a:schemeClr>
                </a:solidFill>
                <a:latin typeface="+mj-lt"/>
                <a:ea typeface="+mj-ea"/>
                <a:cs typeface="+mj-cs"/>
              </a:defRPr>
            </a:lvl1pPr>
          </a:lstStyle>
          <a:p>
            <a:r>
              <a:rPr lang="de-DE" sz="3200" dirty="0">
                <a:latin typeface="Rockwell" panose="02060603020205020403" pitchFamily="18" charset="0"/>
              </a:rPr>
              <a:t>Weltweit Bäumen pflanzen</a:t>
            </a:r>
          </a:p>
        </p:txBody>
      </p:sp>
      <p:sp>
        <p:nvSpPr>
          <p:cNvPr id="8" name="Rechteck 7">
            <a:extLst>
              <a:ext uri="{FF2B5EF4-FFF2-40B4-BE49-F238E27FC236}">
                <a16:creationId xmlns:a16="http://schemas.microsoft.com/office/drawing/2014/main" id="{DAC8FBEB-9F3D-475D-AB6C-F9D5E613174A}"/>
              </a:ext>
            </a:extLst>
          </p:cNvPr>
          <p:cNvSpPr/>
          <p:nvPr/>
        </p:nvSpPr>
        <p:spPr>
          <a:xfrm>
            <a:off x="1691680" y="1156284"/>
            <a:ext cx="864096" cy="26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3326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fd18f4700_0_121"/>
          <p:cNvSpPr txBox="1">
            <a:spLocks noGrp="1"/>
          </p:cNvSpPr>
          <p:nvPr>
            <p:ph type="title"/>
          </p:nvPr>
        </p:nvSpPr>
        <p:spPr>
          <a:xfrm>
            <a:off x="457200" y="0"/>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76923C"/>
              </a:buClr>
              <a:buSzPts val="4000"/>
              <a:buFont typeface="Arial"/>
              <a:buNone/>
            </a:pPr>
            <a:r>
              <a:rPr lang="en-US" sz="3200" dirty="0">
                <a:latin typeface="Rockwell" panose="02060603020205020403" pitchFamily="18" charset="0"/>
                <a:sym typeface="Arial"/>
              </a:rPr>
              <a:t>Plant-for-the-Planet </a:t>
            </a:r>
            <a:r>
              <a:rPr lang="en-US" sz="3200" dirty="0" err="1">
                <a:latin typeface="Rockwell" panose="02060603020205020403" pitchFamily="18" charset="0"/>
                <a:sym typeface="Arial"/>
              </a:rPr>
              <a:t>heute</a:t>
            </a:r>
            <a:endParaRPr sz="3200" dirty="0">
              <a:latin typeface="Rockwell" panose="02060603020205020403" pitchFamily="18" charset="0"/>
            </a:endParaRPr>
          </a:p>
        </p:txBody>
      </p:sp>
      <p:sp>
        <p:nvSpPr>
          <p:cNvPr id="189" name="Google Shape;189;g8fd18f4700_0_121"/>
          <p:cNvSpPr txBox="1">
            <a:spLocks noGrp="1"/>
          </p:cNvSpPr>
          <p:nvPr>
            <p:ph type="body" idx="1"/>
          </p:nvPr>
        </p:nvSpPr>
        <p:spPr>
          <a:xfrm>
            <a:off x="323528" y="913961"/>
            <a:ext cx="4248472" cy="381987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76923C"/>
              </a:buClr>
              <a:buSzPts val="2380"/>
              <a:buNone/>
            </a:pPr>
            <a:r>
              <a:rPr lang="en-US" sz="2000" dirty="0" err="1">
                <a:solidFill>
                  <a:schemeClr val="accent3">
                    <a:lumMod val="75000"/>
                  </a:schemeClr>
                </a:solidFill>
                <a:latin typeface="Rockwell" panose="02060603020205020403" pitchFamily="18" charset="0"/>
                <a:ea typeface="+mj-ea"/>
                <a:cs typeface="+mj-cs"/>
              </a:rPr>
              <a:t>Seit</a:t>
            </a:r>
            <a:r>
              <a:rPr lang="en-US" sz="2000" dirty="0">
                <a:solidFill>
                  <a:schemeClr val="accent3">
                    <a:lumMod val="75000"/>
                  </a:schemeClr>
                </a:solidFill>
                <a:latin typeface="Rockwell" panose="02060603020205020403" pitchFamily="18" charset="0"/>
                <a:ea typeface="+mj-ea"/>
                <a:cs typeface="+mj-cs"/>
              </a:rPr>
              <a:t> 2007</a:t>
            </a:r>
            <a:r>
              <a:rPr lang="en-US" sz="2000" b="1" dirty="0">
                <a:solidFill>
                  <a:srgbClr val="76923C"/>
                </a:solidFill>
              </a:rPr>
              <a:t>:</a:t>
            </a:r>
          </a:p>
          <a:p>
            <a:pPr marL="0" lvl="0" indent="0" algn="l" rtl="0">
              <a:spcBef>
                <a:spcPts val="0"/>
              </a:spcBef>
              <a:spcAft>
                <a:spcPts val="0"/>
              </a:spcAft>
              <a:buClr>
                <a:srgbClr val="76923C"/>
              </a:buClr>
              <a:buSzPts val="2380"/>
              <a:buNone/>
            </a:pPr>
            <a:endParaRPr sz="700" dirty="0"/>
          </a:p>
          <a:p>
            <a:pPr marL="342892" lvl="0" indent="-342892" algn="l" rtl="0">
              <a:lnSpc>
                <a:spcPct val="80000"/>
              </a:lnSpc>
              <a:spcBef>
                <a:spcPts val="1200"/>
              </a:spcBef>
              <a:spcAft>
                <a:spcPts val="600"/>
              </a:spcAft>
              <a:buClr>
                <a:schemeClr val="dk2"/>
              </a:buClr>
              <a:buSzPts val="2720"/>
              <a:buChar char="•"/>
            </a:pPr>
            <a:r>
              <a:rPr lang="en-US" sz="1600">
                <a:solidFill>
                  <a:srgbClr val="696969"/>
                </a:solidFill>
              </a:rPr>
              <a:t>91.666 </a:t>
            </a:r>
            <a:r>
              <a:rPr lang="en-US" sz="1600" dirty="0" err="1">
                <a:solidFill>
                  <a:srgbClr val="696969"/>
                </a:solidFill>
              </a:rPr>
              <a:t>Botschafter</a:t>
            </a:r>
            <a:r>
              <a:rPr lang="en-US" sz="1600" dirty="0">
                <a:solidFill>
                  <a:srgbClr val="696969"/>
                </a:solidFill>
              </a:rPr>
              <a:t>*</a:t>
            </a:r>
            <a:r>
              <a:rPr lang="en-US" sz="1600" dirty="0" err="1">
                <a:solidFill>
                  <a:srgbClr val="696969"/>
                </a:solidFill>
              </a:rPr>
              <a:t>innen</a:t>
            </a:r>
            <a:r>
              <a:rPr lang="en-US" sz="1600" dirty="0">
                <a:solidFill>
                  <a:srgbClr val="696969"/>
                </a:solidFill>
              </a:rPr>
              <a:t> für </a:t>
            </a:r>
            <a:r>
              <a:rPr lang="en-US" sz="1600" dirty="0" err="1">
                <a:solidFill>
                  <a:srgbClr val="696969"/>
                </a:solidFill>
              </a:rPr>
              <a:t>Klimagerechtigkeit</a:t>
            </a:r>
            <a:r>
              <a:rPr lang="en-US" sz="1600" dirty="0">
                <a:solidFill>
                  <a:srgbClr val="696969"/>
                </a:solidFill>
              </a:rPr>
              <a:t> </a:t>
            </a:r>
            <a:r>
              <a:rPr lang="en-US" sz="1600" dirty="0" err="1">
                <a:solidFill>
                  <a:srgbClr val="696969"/>
                </a:solidFill>
              </a:rPr>
              <a:t>weltweit</a:t>
            </a:r>
            <a:endParaRPr sz="1600" dirty="0">
              <a:solidFill>
                <a:srgbClr val="696969"/>
              </a:solidFill>
            </a:endParaRPr>
          </a:p>
          <a:p>
            <a:pPr>
              <a:lnSpc>
                <a:spcPct val="80000"/>
              </a:lnSpc>
              <a:spcBef>
                <a:spcPts val="1200"/>
              </a:spcBef>
              <a:spcAft>
                <a:spcPts val="600"/>
              </a:spcAft>
              <a:buClr>
                <a:schemeClr val="dk2"/>
              </a:buClr>
              <a:buSzPts val="2720"/>
            </a:pPr>
            <a:r>
              <a:rPr lang="de-DE" sz="1600" dirty="0">
                <a:solidFill>
                  <a:srgbClr val="696969"/>
                </a:solidFill>
              </a:rPr>
              <a:t>Über 13,9 Milliarden eingetragene Bäume auf dem offiziellen Welt-Baumzähler </a:t>
            </a:r>
          </a:p>
          <a:p>
            <a:pPr marL="342892" lvl="0" indent="-342892" algn="l" rtl="0">
              <a:lnSpc>
                <a:spcPct val="80000"/>
              </a:lnSpc>
              <a:spcBef>
                <a:spcPts val="1200"/>
              </a:spcBef>
              <a:spcAft>
                <a:spcPts val="600"/>
              </a:spcAft>
              <a:buClr>
                <a:schemeClr val="dk2"/>
              </a:buClr>
              <a:buSzPts val="2720"/>
              <a:buChar char="•"/>
            </a:pPr>
            <a:r>
              <a:rPr lang="en-US" sz="1600" dirty="0" err="1">
                <a:solidFill>
                  <a:srgbClr val="696969"/>
                </a:solidFill>
              </a:rPr>
              <a:t>über</a:t>
            </a:r>
            <a:r>
              <a:rPr lang="en-US" sz="1600" dirty="0">
                <a:solidFill>
                  <a:srgbClr val="696969"/>
                </a:solidFill>
              </a:rPr>
              <a:t> 6,3 </a:t>
            </a:r>
            <a:r>
              <a:rPr lang="en-US" sz="1600" dirty="0" err="1">
                <a:solidFill>
                  <a:srgbClr val="696969"/>
                </a:solidFill>
              </a:rPr>
              <a:t>Millionen</a:t>
            </a:r>
            <a:r>
              <a:rPr lang="en-US" sz="1600" dirty="0">
                <a:solidFill>
                  <a:srgbClr val="696969"/>
                </a:solidFill>
              </a:rPr>
              <a:t> </a:t>
            </a:r>
            <a:r>
              <a:rPr lang="en-US" sz="1600" dirty="0" err="1">
                <a:solidFill>
                  <a:srgbClr val="696969"/>
                </a:solidFill>
              </a:rPr>
              <a:t>gepflanzte</a:t>
            </a:r>
            <a:r>
              <a:rPr lang="en-US" sz="1600" dirty="0">
                <a:solidFill>
                  <a:srgbClr val="696969"/>
                </a:solidFill>
              </a:rPr>
              <a:t> </a:t>
            </a:r>
            <a:r>
              <a:rPr lang="en-US" sz="1600" dirty="0" err="1">
                <a:solidFill>
                  <a:srgbClr val="696969"/>
                </a:solidFill>
              </a:rPr>
              <a:t>Bäume</a:t>
            </a:r>
            <a:r>
              <a:rPr lang="en-US" sz="1600" dirty="0">
                <a:solidFill>
                  <a:srgbClr val="696969"/>
                </a:solidFill>
              </a:rPr>
              <a:t> </a:t>
            </a:r>
            <a:r>
              <a:rPr lang="en-US" sz="1600" dirty="0" err="1">
                <a:solidFill>
                  <a:srgbClr val="696969"/>
                </a:solidFill>
              </a:rPr>
              <a:t>im</a:t>
            </a:r>
            <a:r>
              <a:rPr lang="en-US" sz="1600" dirty="0">
                <a:solidFill>
                  <a:srgbClr val="696969"/>
                </a:solidFill>
              </a:rPr>
              <a:t> </a:t>
            </a:r>
            <a:r>
              <a:rPr lang="en-US" sz="1600" dirty="0" err="1">
                <a:solidFill>
                  <a:srgbClr val="696969"/>
                </a:solidFill>
              </a:rPr>
              <a:t>eigenen</a:t>
            </a:r>
            <a:r>
              <a:rPr lang="en-US" sz="1600" dirty="0">
                <a:solidFill>
                  <a:srgbClr val="696969"/>
                </a:solidFill>
              </a:rPr>
              <a:t> </a:t>
            </a:r>
            <a:r>
              <a:rPr lang="en-US" sz="1600" dirty="0" err="1">
                <a:solidFill>
                  <a:srgbClr val="696969"/>
                </a:solidFill>
              </a:rPr>
              <a:t>Pflanzprojekt</a:t>
            </a:r>
            <a:r>
              <a:rPr lang="en-US" sz="1600" dirty="0">
                <a:solidFill>
                  <a:srgbClr val="696969"/>
                </a:solidFill>
              </a:rPr>
              <a:t> in </a:t>
            </a:r>
            <a:r>
              <a:rPr lang="en-US" sz="1600" dirty="0" err="1">
                <a:solidFill>
                  <a:srgbClr val="696969"/>
                </a:solidFill>
              </a:rPr>
              <a:t>Mexiko</a:t>
            </a:r>
            <a:endParaRPr lang="en-US" sz="1600" dirty="0">
              <a:solidFill>
                <a:srgbClr val="696969"/>
              </a:solidFill>
            </a:endParaRPr>
          </a:p>
          <a:p>
            <a:pPr marL="342892" lvl="0" indent="-342892" algn="l" rtl="0">
              <a:lnSpc>
                <a:spcPct val="80000"/>
              </a:lnSpc>
              <a:spcBef>
                <a:spcPts val="1200"/>
              </a:spcBef>
              <a:spcAft>
                <a:spcPts val="600"/>
              </a:spcAft>
              <a:buClr>
                <a:schemeClr val="dk2"/>
              </a:buClr>
              <a:buSzPts val="2720"/>
              <a:buChar char="•"/>
            </a:pPr>
            <a:r>
              <a:rPr lang="en-US" sz="1600" dirty="0" err="1">
                <a:solidFill>
                  <a:srgbClr val="696969"/>
                </a:solidFill>
              </a:rPr>
              <a:t>eine</a:t>
            </a:r>
            <a:r>
              <a:rPr lang="en-US" sz="1600" dirty="0">
                <a:solidFill>
                  <a:srgbClr val="696969"/>
                </a:solidFill>
              </a:rPr>
              <a:t> App </a:t>
            </a:r>
            <a:r>
              <a:rPr lang="en-US" sz="1600" dirty="0" err="1">
                <a:solidFill>
                  <a:srgbClr val="696969"/>
                </a:solidFill>
              </a:rPr>
              <a:t>mit</a:t>
            </a:r>
            <a:r>
              <a:rPr lang="en-US" sz="1600" dirty="0">
                <a:solidFill>
                  <a:srgbClr val="696969"/>
                </a:solidFill>
              </a:rPr>
              <a:t> </a:t>
            </a:r>
            <a:r>
              <a:rPr lang="en-US" sz="1600" dirty="0" err="1">
                <a:solidFill>
                  <a:srgbClr val="696969"/>
                </a:solidFill>
              </a:rPr>
              <a:t>über</a:t>
            </a:r>
            <a:r>
              <a:rPr lang="en-US" sz="1600" dirty="0">
                <a:solidFill>
                  <a:srgbClr val="696969"/>
                </a:solidFill>
              </a:rPr>
              <a:t> 140 </a:t>
            </a:r>
            <a:r>
              <a:rPr lang="en-US" sz="1600" dirty="0" err="1">
                <a:solidFill>
                  <a:srgbClr val="696969"/>
                </a:solidFill>
              </a:rPr>
              <a:t>Pflanz-organisationen</a:t>
            </a:r>
            <a:endParaRPr lang="en-US" sz="1600" dirty="0">
              <a:solidFill>
                <a:srgbClr val="696969"/>
              </a:solidFill>
            </a:endParaRPr>
          </a:p>
          <a:p>
            <a:pPr marL="342892" lvl="0" indent="-342892" algn="l" rtl="0">
              <a:lnSpc>
                <a:spcPct val="80000"/>
              </a:lnSpc>
              <a:spcBef>
                <a:spcPts val="544"/>
              </a:spcBef>
              <a:spcAft>
                <a:spcPts val="600"/>
              </a:spcAft>
              <a:buClr>
                <a:schemeClr val="dk2"/>
              </a:buClr>
              <a:buSzPts val="2720"/>
              <a:buChar char="•"/>
            </a:pPr>
            <a:endParaRPr lang="en-US" sz="500" dirty="0">
              <a:solidFill>
                <a:srgbClr val="696969"/>
              </a:solidFill>
            </a:endParaRPr>
          </a:p>
          <a:p>
            <a:pPr marL="342892" lvl="0" indent="-170172" algn="l" rtl="0">
              <a:lnSpc>
                <a:spcPct val="80000"/>
              </a:lnSpc>
              <a:spcBef>
                <a:spcPts val="544"/>
              </a:spcBef>
              <a:spcAft>
                <a:spcPts val="0"/>
              </a:spcAft>
              <a:buClr>
                <a:schemeClr val="dk2"/>
              </a:buClr>
              <a:buSzPts val="2720"/>
              <a:buNone/>
            </a:pPr>
            <a:endParaRPr sz="100" dirty="0"/>
          </a:p>
          <a:p>
            <a:pPr marL="0" lvl="0" indent="0" algn="l" rtl="0">
              <a:lnSpc>
                <a:spcPct val="80000"/>
              </a:lnSpc>
              <a:spcBef>
                <a:spcPts val="476"/>
              </a:spcBef>
              <a:spcAft>
                <a:spcPts val="0"/>
              </a:spcAft>
              <a:buClr>
                <a:srgbClr val="76923C"/>
              </a:buClr>
              <a:buSzPts val="2380"/>
              <a:buNone/>
            </a:pPr>
            <a:r>
              <a:rPr lang="en-US" sz="2000" dirty="0">
                <a:solidFill>
                  <a:schemeClr val="accent3">
                    <a:lumMod val="75000"/>
                  </a:schemeClr>
                </a:solidFill>
                <a:latin typeface="Rockwell" panose="02060603020205020403" pitchFamily="18" charset="0"/>
                <a:ea typeface="+mj-ea"/>
                <a:cs typeface="+mj-cs"/>
              </a:rPr>
              <a:t>Unser </a:t>
            </a:r>
            <a:r>
              <a:rPr lang="en-US" sz="2000" dirty="0" err="1">
                <a:solidFill>
                  <a:schemeClr val="accent3">
                    <a:lumMod val="75000"/>
                  </a:schemeClr>
                </a:solidFill>
                <a:latin typeface="Rockwell" panose="02060603020205020403" pitchFamily="18" charset="0"/>
                <a:ea typeface="+mj-ea"/>
                <a:cs typeface="+mj-cs"/>
              </a:rPr>
              <a:t>Ziel</a:t>
            </a:r>
            <a:r>
              <a:rPr lang="en-US" sz="2000" dirty="0">
                <a:solidFill>
                  <a:schemeClr val="accent3">
                    <a:lumMod val="75000"/>
                  </a:schemeClr>
                </a:solidFill>
                <a:latin typeface="Rockwell" panose="02060603020205020403" pitchFamily="18" charset="0"/>
                <a:ea typeface="+mj-ea"/>
                <a:cs typeface="+mj-cs"/>
              </a:rPr>
              <a:t> bis 2030:</a:t>
            </a:r>
          </a:p>
          <a:p>
            <a:pPr marL="0" lvl="0" indent="0" algn="l" rtl="0">
              <a:lnSpc>
                <a:spcPct val="80000"/>
              </a:lnSpc>
              <a:spcBef>
                <a:spcPts val="476"/>
              </a:spcBef>
              <a:spcAft>
                <a:spcPts val="0"/>
              </a:spcAft>
              <a:buClr>
                <a:srgbClr val="76923C"/>
              </a:buClr>
              <a:buSzPts val="2380"/>
              <a:buNone/>
            </a:pPr>
            <a:endParaRPr sz="700" dirty="0"/>
          </a:p>
          <a:p>
            <a:pPr marL="342892" lvl="0" indent="-342892" algn="l" rtl="0">
              <a:lnSpc>
                <a:spcPct val="80000"/>
              </a:lnSpc>
              <a:spcBef>
                <a:spcPts val="646"/>
              </a:spcBef>
              <a:spcAft>
                <a:spcPts val="0"/>
              </a:spcAft>
              <a:buClr>
                <a:schemeClr val="dk2"/>
              </a:buClr>
              <a:buSzPts val="3230"/>
              <a:buChar char="•"/>
            </a:pPr>
            <a:r>
              <a:rPr lang="en-US" sz="2000" dirty="0">
                <a:solidFill>
                  <a:srgbClr val="696969"/>
                </a:solidFill>
              </a:rPr>
              <a:t>1.000.000.000.000 </a:t>
            </a:r>
            <a:r>
              <a:rPr lang="en-US" sz="2000" dirty="0" err="1">
                <a:solidFill>
                  <a:srgbClr val="696969"/>
                </a:solidFill>
              </a:rPr>
              <a:t>Bäume</a:t>
            </a:r>
            <a:endParaRPr sz="2000" dirty="0">
              <a:solidFill>
                <a:srgbClr val="696969"/>
              </a:solidFill>
            </a:endParaRPr>
          </a:p>
        </p:txBody>
      </p:sp>
      <p:pic>
        <p:nvPicPr>
          <p:cNvPr id="3" name="Picture 2" descr="A group of people in a field&#10;&#10;Description automatically generated">
            <a:extLst>
              <a:ext uri="{FF2B5EF4-FFF2-40B4-BE49-F238E27FC236}">
                <a16:creationId xmlns:a16="http://schemas.microsoft.com/office/drawing/2014/main" id="{55D28F6E-B27E-9D4A-87FE-AE74C58E71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0" t="5864" r="2498" b="10107"/>
          <a:stretch/>
        </p:blipFill>
        <p:spPr>
          <a:xfrm>
            <a:off x="4716016" y="873707"/>
            <a:ext cx="3572599" cy="2081858"/>
          </a:xfrm>
          <a:prstGeom prst="rect">
            <a:avLst/>
          </a:prstGeom>
        </p:spPr>
      </p:pic>
      <p:pic>
        <p:nvPicPr>
          <p:cNvPr id="9" name="Picture 8" descr="A tree in the middle of a field&#10;&#10;Description automatically generated">
            <a:extLst>
              <a:ext uri="{FF2B5EF4-FFF2-40B4-BE49-F238E27FC236}">
                <a16:creationId xmlns:a16="http://schemas.microsoft.com/office/drawing/2014/main" id="{51AFB72C-C316-9F43-9626-9E4729EEAA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122"/>
          <a:stretch/>
        </p:blipFill>
        <p:spPr>
          <a:xfrm>
            <a:off x="4716016" y="2823897"/>
            <a:ext cx="3572599" cy="2212089"/>
          </a:xfrm>
          <a:prstGeom prst="rect">
            <a:avLst/>
          </a:prstGeom>
        </p:spPr>
      </p:pic>
    </p:spTree>
    <p:extLst>
      <p:ext uri="{BB962C8B-B14F-4D97-AF65-F5344CB8AC3E}">
        <p14:creationId xmlns:p14="http://schemas.microsoft.com/office/powerpoint/2010/main" val="2633687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97AF41A-539A-43A1-9178-242F30EC6C1D}"/>
              </a:ext>
            </a:extLst>
          </p:cNvPr>
          <p:cNvSpPr txBox="1"/>
          <p:nvPr/>
        </p:nvSpPr>
        <p:spPr>
          <a:xfrm>
            <a:off x="8172400" y="267494"/>
            <a:ext cx="792088" cy="612000"/>
          </a:xfrm>
          <a:prstGeom prst="rect">
            <a:avLst/>
          </a:prstGeom>
          <a:solidFill>
            <a:srgbClr val="EDEDEF"/>
          </a:solidFill>
        </p:spPr>
        <p:txBody>
          <a:bodyPr wrap="square" rtlCol="0">
            <a:spAutoFit/>
          </a:bodyPr>
          <a:lstStyle/>
          <a:p>
            <a:endParaRPr lang="de-DE" dirty="0"/>
          </a:p>
        </p:txBody>
      </p:sp>
    </p:spTree>
    <p:extLst>
      <p:ext uri="{BB962C8B-B14F-4D97-AF65-F5344CB8AC3E}">
        <p14:creationId xmlns:p14="http://schemas.microsoft.com/office/powerpoint/2010/main" val="251760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17166" y="2564386"/>
            <a:ext cx="2002491" cy="1077054"/>
          </a:xfrm>
          <a:prstGeom prst="rect">
            <a:avLst/>
          </a:prstGeom>
        </p:spPr>
      </p:pic>
      <p:sp>
        <p:nvSpPr>
          <p:cNvPr id="2" name="Titel 1"/>
          <p:cNvSpPr>
            <a:spLocks noGrp="1"/>
          </p:cNvSpPr>
          <p:nvPr>
            <p:ph type="title"/>
          </p:nvPr>
        </p:nvSpPr>
        <p:spPr>
          <a:xfrm>
            <a:off x="198000" y="72000"/>
            <a:ext cx="8172408" cy="900000"/>
          </a:xfrm>
        </p:spPr>
        <p:txBody>
          <a:bodyPr/>
          <a:lstStyle/>
          <a:p>
            <a:r>
              <a:rPr lang="de-DE" sz="3200" dirty="0">
                <a:latin typeface="Rockwell" panose="02060603020205020403" pitchFamily="18" charset="0"/>
              </a:rPr>
              <a:t>Wie kommt das </a:t>
            </a:r>
            <a:r>
              <a:rPr lang="de-DE" altLang="de-DE" sz="3200" dirty="0">
                <a:latin typeface="Rockwell" panose="02060603020205020403" pitchFamily="18" charset="0"/>
                <a:cs typeface="Arial" panose="020B0604020202020204" pitchFamily="34" charset="0"/>
              </a:rPr>
              <a:t>CO</a:t>
            </a:r>
            <a:r>
              <a:rPr lang="de-DE" altLang="de-DE" sz="3200" baseline="-25000" dirty="0">
                <a:latin typeface="Rockwell" panose="02060603020205020403" pitchFamily="18" charset="0"/>
                <a:cs typeface="Arial" panose="020B0604020202020204" pitchFamily="34" charset="0"/>
              </a:rPr>
              <a:t>2</a:t>
            </a:r>
            <a:r>
              <a:rPr lang="de-DE" sz="3200" dirty="0">
                <a:latin typeface="Rockwell" panose="02060603020205020403" pitchFamily="18" charset="0"/>
              </a:rPr>
              <a:t> in die Atmosphäre</a:t>
            </a:r>
          </a:p>
        </p:txBody>
      </p:sp>
      <p:pic>
        <p:nvPicPr>
          <p:cNvPr id="5" name="Inhaltsplatzhalter 4"/>
          <p:cNvPicPr>
            <a:picLocks noGrp="1" noChangeAspect="1"/>
          </p:cNvPicPr>
          <p:nvPr>
            <p:ph sz="half" idx="1"/>
          </p:nvPr>
        </p:nvPicPr>
        <p:blipFill>
          <a:blip r:embed="rId4"/>
          <a:stretch>
            <a:fillRect/>
          </a:stretch>
        </p:blipFill>
        <p:spPr>
          <a:xfrm>
            <a:off x="782490" y="1776534"/>
            <a:ext cx="2142562" cy="1444877"/>
          </a:xfrm>
          <a:prstGeom prst="rect">
            <a:avLst/>
          </a:prstGeom>
        </p:spPr>
      </p:pic>
      <p:pic>
        <p:nvPicPr>
          <p:cNvPr id="6" name="Grafik 5"/>
          <p:cNvPicPr>
            <a:picLocks noChangeAspect="1"/>
          </p:cNvPicPr>
          <p:nvPr/>
        </p:nvPicPr>
        <p:blipFill rotWithShape="1">
          <a:blip r:embed="rId5"/>
          <a:srcRect t="15865"/>
          <a:stretch/>
        </p:blipFill>
        <p:spPr>
          <a:xfrm>
            <a:off x="782490" y="3221412"/>
            <a:ext cx="2142562" cy="1447718"/>
          </a:xfrm>
          <a:prstGeom prst="rect">
            <a:avLst/>
          </a:prstGeom>
        </p:spPr>
      </p:pic>
      <p:pic>
        <p:nvPicPr>
          <p:cNvPr id="7" name="Picture 3" descr="C:\Users\Praktikant\Pictures\Meat_processing-01.jpg"/>
          <p:cNvPicPr>
            <a:picLocks noGrp="1" noChangeAspect="1" noChangeArrowheads="1"/>
          </p:cNvPicPr>
          <p:nvPr>
            <p:ph sz="half" idx="2"/>
          </p:nvPr>
        </p:nvPicPr>
        <p:blipFill rotWithShape="1">
          <a:blip r:embed="rId6" cstate="screen">
            <a:extLst>
              <a:ext uri="{28A0092B-C50C-407E-A947-70E740481C1C}">
                <a14:useLocalDpi xmlns:a14="http://schemas.microsoft.com/office/drawing/2010/main" val="0"/>
              </a:ext>
            </a:extLst>
          </a:blip>
          <a:srcRect/>
          <a:stretch/>
        </p:blipFill>
        <p:spPr bwMode="auto">
          <a:xfrm>
            <a:off x="4046256" y="3555284"/>
            <a:ext cx="2023849" cy="1113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le:Scholven Powerplant.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046256" y="1776534"/>
            <a:ext cx="2791479" cy="177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www.dfrc.nasa.gov/Gallery/Photo/B-747/Medium/ECN-4242.jp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298562" y="3561894"/>
            <a:ext cx="1428000" cy="110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7"/>
          <p:cNvPicPr>
            <a:picLocks noChangeAspect="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837735" y="1776534"/>
            <a:ext cx="1881922" cy="81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http://spartip.files.wordpress.com/2011/05/heizung1.jp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746085" y="3555283"/>
            <a:ext cx="1708033" cy="111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p:cNvSpPr txBox="1"/>
          <p:nvPr/>
        </p:nvSpPr>
        <p:spPr>
          <a:xfrm>
            <a:off x="539552" y="1115469"/>
            <a:ext cx="2880320" cy="461665"/>
          </a:xfrm>
          <a:prstGeom prst="rect">
            <a:avLst/>
          </a:prstGeom>
          <a:noFill/>
        </p:spPr>
        <p:txBody>
          <a:bodyPr wrap="square" rtlCol="0">
            <a:spAutoFit/>
          </a:bodyPr>
          <a:lstStyle/>
          <a:p>
            <a:r>
              <a:rPr lang="de-DE" sz="2400" dirty="0">
                <a:solidFill>
                  <a:schemeClr val="tx2"/>
                </a:solidFill>
              </a:rPr>
              <a:t>Natürliche Quellen</a:t>
            </a:r>
          </a:p>
        </p:txBody>
      </p:sp>
      <p:sp>
        <p:nvSpPr>
          <p:cNvPr id="19" name="Textfeld 18"/>
          <p:cNvSpPr txBox="1"/>
          <p:nvPr/>
        </p:nvSpPr>
        <p:spPr>
          <a:xfrm>
            <a:off x="4355976" y="1120822"/>
            <a:ext cx="4673401" cy="461665"/>
          </a:xfrm>
          <a:prstGeom prst="rect">
            <a:avLst/>
          </a:prstGeom>
          <a:noFill/>
        </p:spPr>
        <p:txBody>
          <a:bodyPr wrap="square" rtlCol="0">
            <a:spAutoFit/>
          </a:bodyPr>
          <a:lstStyle/>
          <a:p>
            <a:r>
              <a:rPr lang="de-DE" sz="2400" dirty="0">
                <a:solidFill>
                  <a:schemeClr val="tx2"/>
                </a:solidFill>
              </a:rPr>
              <a:t>Menschengemachte Quellen</a:t>
            </a:r>
          </a:p>
        </p:txBody>
      </p:sp>
    </p:spTree>
    <p:extLst>
      <p:ext uri="{BB962C8B-B14F-4D97-AF65-F5344CB8AC3E}">
        <p14:creationId xmlns:p14="http://schemas.microsoft.com/office/powerpoint/2010/main" val="127463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000" y="72000"/>
            <a:ext cx="8172000" cy="900000"/>
          </a:xfrm>
        </p:spPr>
        <p:txBody>
          <a:bodyPr/>
          <a:lstStyle/>
          <a:p>
            <a:r>
              <a:rPr lang="de-DE" sz="3200" dirty="0">
                <a:latin typeface="Rockwell" panose="02060603020205020403" pitchFamily="18" charset="0"/>
              </a:rPr>
              <a:t>Warum sprechen wir von…</a:t>
            </a:r>
          </a:p>
        </p:txBody>
      </p:sp>
      <p:pic>
        <p:nvPicPr>
          <p:cNvPr id="4" name="Inhaltsplatzhalter 3"/>
          <p:cNvPicPr>
            <a:picLocks noGrp="1" noChangeAspect="1"/>
          </p:cNvPicPr>
          <p:nvPr>
            <p:ph idx="1"/>
          </p:nvPr>
        </p:nvPicPr>
        <p:blipFill>
          <a:blip r:embed="rId3"/>
          <a:stretch>
            <a:fillRect/>
          </a:stretch>
        </p:blipFill>
        <p:spPr>
          <a:xfrm>
            <a:off x="269583" y="1281258"/>
            <a:ext cx="4590449" cy="1955321"/>
          </a:xfrm>
          <a:prstGeom prst="rect">
            <a:avLst/>
          </a:prstGeom>
        </p:spPr>
      </p:pic>
      <p:pic>
        <p:nvPicPr>
          <p:cNvPr id="9" name="Inhaltsplatzhalt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52" y="1340265"/>
            <a:ext cx="3816424" cy="3617449"/>
          </a:xfrm>
          <a:prstGeom prst="rect">
            <a:avLst/>
          </a:prstGeom>
        </p:spPr>
      </p:pic>
    </p:spTree>
    <p:extLst>
      <p:ext uri="{BB962C8B-B14F-4D97-AF65-F5344CB8AC3E}">
        <p14:creationId xmlns:p14="http://schemas.microsoft.com/office/powerpoint/2010/main" val="39667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2000" y="72000"/>
            <a:ext cx="5472000" cy="720000"/>
          </a:xfrm>
        </p:spPr>
        <p:txBody>
          <a:bodyPr/>
          <a:lstStyle/>
          <a:p>
            <a:r>
              <a:rPr lang="de-DE" sz="3200" dirty="0">
                <a:latin typeface="Rockwell" panose="02060603020205020403" pitchFamily="18" charset="0"/>
              </a:rPr>
              <a:t>Der Treibhaus-Effekt</a:t>
            </a:r>
          </a:p>
        </p:txBody>
      </p:sp>
      <p:grpSp>
        <p:nvGrpSpPr>
          <p:cNvPr id="4" name="Gruppieren 3"/>
          <p:cNvGrpSpPr>
            <a:grpSpLocks/>
          </p:cNvGrpSpPr>
          <p:nvPr/>
        </p:nvGrpSpPr>
        <p:grpSpPr>
          <a:xfrm>
            <a:off x="936000" y="936001"/>
            <a:ext cx="7376400" cy="3960000"/>
            <a:chOff x="727381" y="1091196"/>
            <a:chExt cx="7758545" cy="4090555"/>
          </a:xfrm>
        </p:grpSpPr>
        <p:sp>
          <p:nvSpPr>
            <p:cNvPr id="5" name="Rechteck 4"/>
            <p:cNvSpPr/>
            <p:nvPr/>
          </p:nvSpPr>
          <p:spPr>
            <a:xfrm>
              <a:off x="727381" y="1091196"/>
              <a:ext cx="7758545" cy="40905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Shape 45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32360" y="2652713"/>
              <a:ext cx="6268724" cy="2483550"/>
            </a:xfrm>
            <a:prstGeom prst="rect">
              <a:avLst/>
            </a:prstGeom>
            <a:noFill/>
            <a:ln>
              <a:noFill/>
            </a:ln>
          </p:spPr>
        </p:pic>
        <p:sp>
          <p:nvSpPr>
            <p:cNvPr id="7" name="Shape 454"/>
            <p:cNvSpPr/>
            <p:nvPr/>
          </p:nvSpPr>
          <p:spPr>
            <a:xfrm rot="1319930">
              <a:off x="4581483" y="2890784"/>
              <a:ext cx="3613574" cy="973890"/>
            </a:xfrm>
            <a:custGeom>
              <a:avLst/>
              <a:gdLst/>
              <a:ahLst/>
              <a:cxnLst/>
              <a:rect l="0" t="0" r="0" b="0"/>
              <a:pathLst>
                <a:path w="120000" h="120000" extrusionOk="0">
                  <a:moveTo>
                    <a:pt x="0" y="60000"/>
                  </a:moveTo>
                  <a:cubicBezTo>
                    <a:pt x="0" y="26862"/>
                    <a:pt x="26862" y="0"/>
                    <a:pt x="60000" y="0"/>
                  </a:cubicBezTo>
                  <a:cubicBezTo>
                    <a:pt x="93137" y="0"/>
                    <a:pt x="120000" y="26862"/>
                    <a:pt x="120000" y="60000"/>
                  </a:cubicBezTo>
                  <a:lnTo>
                    <a:pt x="111914" y="60000"/>
                  </a:lnTo>
                  <a:cubicBezTo>
                    <a:pt x="111914" y="43431"/>
                    <a:pt x="88671" y="30000"/>
                    <a:pt x="59999" y="30000"/>
                  </a:cubicBezTo>
                  <a:cubicBezTo>
                    <a:pt x="31328" y="30000"/>
                    <a:pt x="8085" y="43431"/>
                    <a:pt x="8085" y="60000"/>
                  </a:cubicBezTo>
                  <a:lnTo>
                    <a:pt x="0" y="60000"/>
                  </a:lnTo>
                  <a:close/>
                </a:path>
              </a:pathLst>
            </a:custGeom>
            <a:solidFill>
              <a:srgbClr val="000000"/>
            </a:solidFill>
            <a:ln>
              <a:noFill/>
            </a:ln>
          </p:spPr>
          <p:txBody>
            <a:bodyPr lIns="28025" tIns="28025" rIns="28025" bIns="28025" anchor="t" anchorCtr="0">
              <a:noAutofit/>
            </a:bodyPr>
            <a:lstStyle/>
            <a:p>
              <a:endParaRPr>
                <a:latin typeface="Calibri"/>
                <a:ea typeface="Calibri"/>
                <a:cs typeface="Calibri"/>
                <a:sym typeface="Calibri"/>
              </a:endParaRPr>
            </a:p>
          </p:txBody>
        </p:sp>
        <p:sp>
          <p:nvSpPr>
            <p:cNvPr id="8" name="Shape 455"/>
            <p:cNvSpPr/>
            <p:nvPr/>
          </p:nvSpPr>
          <p:spPr>
            <a:xfrm rot="19019977">
              <a:off x="1491880" y="3482600"/>
              <a:ext cx="3446857" cy="1084762"/>
            </a:xfrm>
            <a:custGeom>
              <a:avLst/>
              <a:gdLst/>
              <a:ahLst/>
              <a:cxnLst/>
              <a:rect l="0" t="0" r="0" b="0"/>
              <a:pathLst>
                <a:path w="120000" h="120000" extrusionOk="0">
                  <a:moveTo>
                    <a:pt x="0" y="60000"/>
                  </a:moveTo>
                  <a:cubicBezTo>
                    <a:pt x="0" y="26862"/>
                    <a:pt x="26862" y="0"/>
                    <a:pt x="60000" y="0"/>
                  </a:cubicBezTo>
                  <a:cubicBezTo>
                    <a:pt x="93137" y="0"/>
                    <a:pt x="120000" y="26862"/>
                    <a:pt x="120000" y="60000"/>
                  </a:cubicBezTo>
                  <a:lnTo>
                    <a:pt x="111000" y="60000"/>
                  </a:lnTo>
                  <a:cubicBezTo>
                    <a:pt x="111000" y="43431"/>
                    <a:pt x="88167" y="30000"/>
                    <a:pt x="60000" y="30000"/>
                  </a:cubicBezTo>
                  <a:cubicBezTo>
                    <a:pt x="31832" y="30000"/>
                    <a:pt x="8999" y="43431"/>
                    <a:pt x="8999" y="60000"/>
                  </a:cubicBezTo>
                  <a:lnTo>
                    <a:pt x="0" y="60000"/>
                  </a:lnTo>
                  <a:close/>
                </a:path>
              </a:pathLst>
            </a:custGeom>
            <a:solidFill>
              <a:srgbClr val="000000"/>
            </a:solidFill>
            <a:ln>
              <a:noFill/>
            </a:ln>
          </p:spPr>
          <p:txBody>
            <a:bodyPr lIns="28025" tIns="28025" rIns="28025" bIns="28025" anchor="t" anchorCtr="0">
              <a:noAutofit/>
            </a:bodyPr>
            <a:lstStyle/>
            <a:p>
              <a:endParaRPr>
                <a:latin typeface="Calibri"/>
                <a:ea typeface="Calibri"/>
                <a:cs typeface="Calibri"/>
                <a:sym typeface="Calibri"/>
              </a:endParaRPr>
            </a:p>
          </p:txBody>
        </p:sp>
        <p:sp>
          <p:nvSpPr>
            <p:cNvPr id="9" name="Shape 456"/>
            <p:cNvSpPr/>
            <p:nvPr/>
          </p:nvSpPr>
          <p:spPr>
            <a:xfrm>
              <a:off x="3646884" y="2755108"/>
              <a:ext cx="3557700" cy="895274"/>
            </a:xfrm>
            <a:custGeom>
              <a:avLst/>
              <a:gdLst/>
              <a:ahLst/>
              <a:cxnLst/>
              <a:rect l="0" t="0" r="0" b="0"/>
              <a:pathLst>
                <a:path w="120000" h="120000" extrusionOk="0">
                  <a:moveTo>
                    <a:pt x="0" y="60000"/>
                  </a:moveTo>
                  <a:cubicBezTo>
                    <a:pt x="0" y="26862"/>
                    <a:pt x="26862" y="0"/>
                    <a:pt x="60000" y="0"/>
                  </a:cubicBezTo>
                  <a:cubicBezTo>
                    <a:pt x="93137" y="0"/>
                    <a:pt x="120000" y="26862"/>
                    <a:pt x="120000" y="60000"/>
                  </a:cubicBezTo>
                  <a:lnTo>
                    <a:pt x="112449" y="60000"/>
                  </a:lnTo>
                  <a:cubicBezTo>
                    <a:pt x="112449" y="43431"/>
                    <a:pt x="88967" y="30000"/>
                    <a:pt x="60000" y="30000"/>
                  </a:cubicBezTo>
                  <a:cubicBezTo>
                    <a:pt x="31032" y="30000"/>
                    <a:pt x="7550" y="43431"/>
                    <a:pt x="7550" y="60000"/>
                  </a:cubicBezTo>
                  <a:lnTo>
                    <a:pt x="0" y="60000"/>
                  </a:lnTo>
                  <a:close/>
                </a:path>
              </a:pathLst>
            </a:custGeom>
            <a:solidFill>
              <a:srgbClr val="000000"/>
            </a:solidFill>
            <a:ln>
              <a:noFill/>
            </a:ln>
          </p:spPr>
          <p:txBody>
            <a:bodyPr lIns="28025" tIns="28025" rIns="28025" bIns="28025" anchor="t" anchorCtr="0">
              <a:noAutofit/>
            </a:bodyPr>
            <a:lstStyle/>
            <a:p>
              <a:endParaRPr>
                <a:latin typeface="Calibri"/>
                <a:ea typeface="Calibri"/>
                <a:cs typeface="Calibri"/>
                <a:sym typeface="Calibri"/>
              </a:endParaRPr>
            </a:p>
          </p:txBody>
        </p:sp>
        <p:pic>
          <p:nvPicPr>
            <p:cNvPr id="10" name="Shape 457"/>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1290639" y="1138250"/>
              <a:ext cx="884024" cy="883349"/>
            </a:xfrm>
            <a:prstGeom prst="rect">
              <a:avLst/>
            </a:prstGeom>
            <a:noFill/>
            <a:ln>
              <a:noFill/>
            </a:ln>
          </p:spPr>
        </p:pic>
        <p:pic>
          <p:nvPicPr>
            <p:cNvPr id="11" name="Shape 458"/>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rot="-360469">
              <a:off x="2447963" y="1727440"/>
              <a:ext cx="2265819" cy="1618070"/>
            </a:xfrm>
            <a:prstGeom prst="rect">
              <a:avLst/>
            </a:prstGeom>
            <a:noFill/>
            <a:ln>
              <a:noFill/>
            </a:ln>
          </p:spPr>
        </p:pic>
        <p:pic>
          <p:nvPicPr>
            <p:cNvPr id="12" name="Shape 459"/>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rot="-316256">
              <a:off x="4583639" y="2337215"/>
              <a:ext cx="533933" cy="538758"/>
            </a:xfrm>
            <a:prstGeom prst="rect">
              <a:avLst/>
            </a:prstGeom>
            <a:noFill/>
            <a:ln>
              <a:noFill/>
            </a:ln>
          </p:spPr>
        </p:pic>
        <p:pic>
          <p:nvPicPr>
            <p:cNvPr id="13" name="Shape 460"/>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rot="-316256">
              <a:off x="4269314" y="2384840"/>
              <a:ext cx="533933" cy="538758"/>
            </a:xfrm>
            <a:prstGeom prst="rect">
              <a:avLst/>
            </a:prstGeom>
            <a:noFill/>
            <a:ln>
              <a:noFill/>
            </a:ln>
          </p:spPr>
        </p:pic>
        <p:pic>
          <p:nvPicPr>
            <p:cNvPr id="14" name="Shape 461"/>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rot="-316256">
              <a:off x="3908554" y="2516999"/>
              <a:ext cx="533933" cy="538758"/>
            </a:xfrm>
            <a:prstGeom prst="rect">
              <a:avLst/>
            </a:prstGeom>
            <a:noFill/>
            <a:ln>
              <a:noFill/>
            </a:ln>
          </p:spPr>
        </p:pic>
        <p:pic>
          <p:nvPicPr>
            <p:cNvPr id="15" name="Shape 462"/>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rot="1080400">
              <a:off x="1735917" y="2442075"/>
              <a:ext cx="1837105" cy="1308509"/>
            </a:xfrm>
            <a:prstGeom prst="rect">
              <a:avLst/>
            </a:prstGeom>
            <a:noFill/>
            <a:ln>
              <a:noFill/>
            </a:ln>
          </p:spPr>
        </p:pic>
        <p:pic>
          <p:nvPicPr>
            <p:cNvPr id="16" name="Shape 463"/>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rot="719809">
              <a:off x="1913336" y="2381196"/>
              <a:ext cx="2013399" cy="1435836"/>
            </a:xfrm>
            <a:prstGeom prst="rect">
              <a:avLst/>
            </a:prstGeom>
            <a:noFill/>
            <a:ln>
              <a:noFill/>
            </a:ln>
          </p:spPr>
        </p:pic>
        <p:pic>
          <p:nvPicPr>
            <p:cNvPr id="17" name="Shape 464"/>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rot="420076">
              <a:off x="2106183" y="2247918"/>
              <a:ext cx="2015730" cy="1435860"/>
            </a:xfrm>
            <a:prstGeom prst="rect">
              <a:avLst/>
            </a:prstGeom>
            <a:noFill/>
            <a:ln>
              <a:noFill/>
            </a:ln>
          </p:spPr>
        </p:pic>
        <p:pic>
          <p:nvPicPr>
            <p:cNvPr id="18" name="Shape 465"/>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rot="-120136">
              <a:off x="2369387" y="1941872"/>
              <a:ext cx="2015655" cy="1435927"/>
            </a:xfrm>
            <a:prstGeom prst="rect">
              <a:avLst/>
            </a:prstGeom>
            <a:noFill/>
            <a:ln>
              <a:noFill/>
            </a:ln>
          </p:spPr>
        </p:pic>
        <p:pic>
          <p:nvPicPr>
            <p:cNvPr id="19" name="Shape 466"/>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rot="59868">
              <a:off x="2193186" y="2035941"/>
              <a:ext cx="2015630" cy="1437067"/>
            </a:xfrm>
            <a:prstGeom prst="rect">
              <a:avLst/>
            </a:prstGeom>
            <a:noFill/>
            <a:ln>
              <a:noFill/>
            </a:ln>
          </p:spPr>
        </p:pic>
      </p:grpSp>
    </p:spTree>
    <p:extLst>
      <p:ext uri="{BB962C8B-B14F-4D97-AF65-F5344CB8AC3E}">
        <p14:creationId xmlns:p14="http://schemas.microsoft.com/office/powerpoint/2010/main" val="292921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2000" y="72000"/>
            <a:ext cx="5472000" cy="720000"/>
          </a:xfrm>
        </p:spPr>
        <p:txBody>
          <a:bodyPr/>
          <a:lstStyle/>
          <a:p>
            <a:r>
              <a:rPr lang="de-DE" sz="3200" dirty="0">
                <a:latin typeface="Rockwell" panose="02060603020205020403" pitchFamily="18" charset="0"/>
              </a:rPr>
              <a:t>Der Treibhaus-Effekt</a:t>
            </a:r>
          </a:p>
        </p:txBody>
      </p:sp>
      <p:grpSp>
        <p:nvGrpSpPr>
          <p:cNvPr id="20" name="Gruppieren 19"/>
          <p:cNvGrpSpPr/>
          <p:nvPr/>
        </p:nvGrpSpPr>
        <p:grpSpPr>
          <a:xfrm>
            <a:off x="936000" y="936000"/>
            <a:ext cx="7376400" cy="3960000"/>
            <a:chOff x="727381" y="1052955"/>
            <a:chExt cx="7758545" cy="4090555"/>
          </a:xfrm>
        </p:grpSpPr>
        <p:sp>
          <p:nvSpPr>
            <p:cNvPr id="21" name="Rechteck 20"/>
            <p:cNvSpPr/>
            <p:nvPr/>
          </p:nvSpPr>
          <p:spPr>
            <a:xfrm>
              <a:off x="727381" y="1052955"/>
              <a:ext cx="7758545" cy="409055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Shape 47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32360" y="2652713"/>
              <a:ext cx="6268724" cy="2483550"/>
            </a:xfrm>
            <a:prstGeom prst="rect">
              <a:avLst/>
            </a:prstGeom>
            <a:noFill/>
            <a:ln>
              <a:noFill/>
            </a:ln>
          </p:spPr>
        </p:pic>
        <p:grpSp>
          <p:nvGrpSpPr>
            <p:cNvPr id="23" name="Shape 473"/>
            <p:cNvGrpSpPr/>
            <p:nvPr/>
          </p:nvGrpSpPr>
          <p:grpSpPr>
            <a:xfrm>
              <a:off x="4837648" y="2795563"/>
              <a:ext cx="556718" cy="410588"/>
              <a:chOff x="2520" y="2207"/>
              <a:chExt cx="1056341" cy="776635"/>
            </a:xfrm>
          </p:grpSpPr>
          <p:pic>
            <p:nvPicPr>
              <p:cNvPr id="34" name="Shape 47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rot="960000">
                <a:off x="80961" y="66675"/>
                <a:ext cx="558799" cy="647699"/>
              </a:xfrm>
              <a:prstGeom prst="rect">
                <a:avLst/>
              </a:prstGeom>
              <a:noFill/>
              <a:ln>
                <a:noFill/>
              </a:ln>
            </p:spPr>
          </p:pic>
          <p:pic>
            <p:nvPicPr>
              <p:cNvPr id="35" name="Shape 475"/>
              <p:cNvPicPr preferRelativeResize="0"/>
              <p:nvPr/>
            </p:nvPicPr>
            <p:blipFill rotWithShape="1">
              <a:blip r:embed="rId5" cstate="email">
                <a:alphaModFix/>
                <a:extLst>
                  <a:ext uri="{28A0092B-C50C-407E-A947-70E740481C1C}">
                    <a14:useLocalDpi xmlns:a14="http://schemas.microsoft.com/office/drawing/2010/main" val="0"/>
                  </a:ext>
                </a:extLst>
              </a:blip>
              <a:srcRect/>
              <a:stretch/>
            </p:blipFill>
            <p:spPr>
              <a:xfrm>
                <a:off x="665162" y="160336"/>
                <a:ext cx="393700" cy="381000"/>
              </a:xfrm>
              <a:prstGeom prst="rect">
                <a:avLst/>
              </a:prstGeom>
              <a:noFill/>
              <a:ln>
                <a:noFill/>
              </a:ln>
            </p:spPr>
          </p:pic>
        </p:grpSp>
        <p:pic>
          <p:nvPicPr>
            <p:cNvPr id="24" name="Shape 476"/>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59868">
              <a:off x="2140788" y="2022844"/>
              <a:ext cx="2015630" cy="1436167"/>
            </a:xfrm>
            <a:prstGeom prst="rect">
              <a:avLst/>
            </a:prstGeom>
            <a:noFill/>
            <a:ln>
              <a:noFill/>
            </a:ln>
          </p:spPr>
        </p:pic>
        <p:pic>
          <p:nvPicPr>
            <p:cNvPr id="25" name="Shape 477"/>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119819">
              <a:off x="2350349" y="1962213"/>
              <a:ext cx="2014523" cy="1435927"/>
            </a:xfrm>
            <a:prstGeom prst="rect">
              <a:avLst/>
            </a:prstGeom>
            <a:noFill/>
            <a:ln>
              <a:noFill/>
            </a:ln>
          </p:spPr>
        </p:pic>
        <p:pic>
          <p:nvPicPr>
            <p:cNvPr id="26" name="Shape 478"/>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419929">
              <a:off x="1921643" y="2076428"/>
              <a:ext cx="2014586" cy="1435860"/>
            </a:xfrm>
            <a:prstGeom prst="rect">
              <a:avLst/>
            </a:prstGeom>
            <a:noFill/>
            <a:ln>
              <a:noFill/>
            </a:ln>
          </p:spPr>
        </p:pic>
        <p:pic>
          <p:nvPicPr>
            <p:cNvPr id="27" name="Shape 479"/>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720161">
              <a:off x="1739493" y="2156269"/>
              <a:ext cx="2014593" cy="1435836"/>
            </a:xfrm>
            <a:prstGeom prst="rect">
              <a:avLst/>
            </a:prstGeom>
            <a:noFill/>
            <a:ln>
              <a:noFill/>
            </a:ln>
          </p:spPr>
        </p:pic>
        <p:pic>
          <p:nvPicPr>
            <p:cNvPr id="28" name="Shape 480"/>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rot="-360469">
              <a:off x="2434815" y="1794116"/>
              <a:ext cx="2265819" cy="1616928"/>
            </a:xfrm>
            <a:prstGeom prst="rect">
              <a:avLst/>
            </a:prstGeom>
            <a:noFill/>
            <a:ln>
              <a:noFill/>
            </a:ln>
          </p:spPr>
        </p:pic>
        <p:pic>
          <p:nvPicPr>
            <p:cNvPr id="29" name="Shape 481"/>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rot="1080250">
              <a:off x="1747830" y="2369416"/>
              <a:ext cx="1835896" cy="1308509"/>
            </a:xfrm>
            <a:prstGeom prst="rect">
              <a:avLst/>
            </a:prstGeom>
            <a:noFill/>
            <a:ln>
              <a:noFill/>
            </a:ln>
          </p:spPr>
        </p:pic>
        <p:pic>
          <p:nvPicPr>
            <p:cNvPr id="30" name="Shape 482"/>
            <p:cNvPicPr preferRelativeResize="0"/>
            <p:nvPr/>
          </p:nvPicPr>
          <p:blipFill rotWithShape="1">
            <a:blip r:embed="rId7" cstate="email">
              <a:alphaModFix/>
              <a:extLst>
                <a:ext uri="{28A0092B-C50C-407E-A947-70E740481C1C}">
                  <a14:useLocalDpi xmlns:a14="http://schemas.microsoft.com/office/drawing/2010/main" val="0"/>
                </a:ext>
              </a:extLst>
            </a:blip>
            <a:srcRect/>
            <a:stretch/>
          </p:blipFill>
          <p:spPr>
            <a:xfrm>
              <a:off x="1290639" y="1138250"/>
              <a:ext cx="884024" cy="883349"/>
            </a:xfrm>
            <a:prstGeom prst="rect">
              <a:avLst/>
            </a:prstGeom>
            <a:noFill/>
            <a:ln>
              <a:noFill/>
            </a:ln>
          </p:spPr>
        </p:pic>
        <p:pic>
          <p:nvPicPr>
            <p:cNvPr id="31" name="Shape 483"/>
            <p:cNvPicPr preferRelativeResize="0"/>
            <p:nvPr/>
          </p:nvPicPr>
          <p:blipFill rotWithShape="1">
            <a:blip r:embed="rId8" cstate="email">
              <a:alphaModFix/>
              <a:extLst>
                <a:ext uri="{28A0092B-C50C-407E-A947-70E740481C1C}">
                  <a14:useLocalDpi xmlns:a14="http://schemas.microsoft.com/office/drawing/2010/main" val="0"/>
                </a:ext>
              </a:extLst>
            </a:blip>
            <a:srcRect/>
            <a:stretch/>
          </p:blipFill>
          <p:spPr>
            <a:xfrm rot="-316256">
              <a:off x="4143108" y="2384840"/>
              <a:ext cx="533933" cy="538758"/>
            </a:xfrm>
            <a:prstGeom prst="rect">
              <a:avLst/>
            </a:prstGeom>
            <a:noFill/>
            <a:ln>
              <a:noFill/>
            </a:ln>
          </p:spPr>
        </p:pic>
        <p:pic>
          <p:nvPicPr>
            <p:cNvPr id="32" name="Shape 484"/>
            <p:cNvPicPr preferRelativeResize="0"/>
            <p:nvPr/>
          </p:nvPicPr>
          <p:blipFill rotWithShape="1">
            <a:blip r:embed="rId8" cstate="email">
              <a:alphaModFix/>
              <a:extLst>
                <a:ext uri="{28A0092B-C50C-407E-A947-70E740481C1C}">
                  <a14:useLocalDpi xmlns:a14="http://schemas.microsoft.com/office/drawing/2010/main" val="0"/>
                </a:ext>
              </a:extLst>
            </a:blip>
            <a:srcRect/>
            <a:stretch/>
          </p:blipFill>
          <p:spPr>
            <a:xfrm rot="-316256">
              <a:off x="3908554" y="2477708"/>
              <a:ext cx="533933" cy="538758"/>
            </a:xfrm>
            <a:prstGeom prst="rect">
              <a:avLst/>
            </a:prstGeom>
            <a:noFill/>
            <a:ln>
              <a:noFill/>
            </a:ln>
          </p:spPr>
        </p:pic>
        <p:pic>
          <p:nvPicPr>
            <p:cNvPr id="33" name="Shape 485"/>
            <p:cNvPicPr preferRelativeResize="0"/>
            <p:nvPr/>
          </p:nvPicPr>
          <p:blipFill rotWithShape="1">
            <a:blip r:embed="rId8" cstate="email">
              <a:alphaModFix/>
              <a:extLst>
                <a:ext uri="{28A0092B-C50C-407E-A947-70E740481C1C}">
                  <a14:useLocalDpi xmlns:a14="http://schemas.microsoft.com/office/drawing/2010/main" val="0"/>
                </a:ext>
              </a:extLst>
            </a:blip>
            <a:srcRect/>
            <a:stretch/>
          </p:blipFill>
          <p:spPr>
            <a:xfrm rot="-316256">
              <a:off x="4377641" y="2344358"/>
              <a:ext cx="533933" cy="538758"/>
            </a:xfrm>
            <a:prstGeom prst="rect">
              <a:avLst/>
            </a:prstGeom>
            <a:noFill/>
            <a:ln>
              <a:noFill/>
            </a:ln>
          </p:spPr>
        </p:pic>
      </p:grpSp>
    </p:spTree>
    <p:extLst>
      <p:ext uri="{BB962C8B-B14F-4D97-AF65-F5344CB8AC3E}">
        <p14:creationId xmlns:p14="http://schemas.microsoft.com/office/powerpoint/2010/main" val="79914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72000" y="72000"/>
            <a:ext cx="5472000" cy="720000"/>
          </a:xfrm>
        </p:spPr>
        <p:txBody>
          <a:bodyPr/>
          <a:lstStyle/>
          <a:p>
            <a:r>
              <a:rPr lang="de-DE" sz="3200" dirty="0">
                <a:latin typeface="Rockwell" panose="02060603020205020403" pitchFamily="18" charset="0"/>
              </a:rPr>
              <a:t>Der Treibhaus-Effekt</a:t>
            </a:r>
          </a:p>
        </p:txBody>
      </p:sp>
      <p:pic>
        <p:nvPicPr>
          <p:cNvPr id="3" name="Grafik 2"/>
          <p:cNvPicPr>
            <a:picLocks noChangeAspect="1"/>
          </p:cNvPicPr>
          <p:nvPr/>
        </p:nvPicPr>
        <p:blipFill>
          <a:blip r:embed="rId3"/>
          <a:stretch>
            <a:fillRect/>
          </a:stretch>
        </p:blipFill>
        <p:spPr>
          <a:xfrm>
            <a:off x="936000" y="936000"/>
            <a:ext cx="7376949" cy="3960000"/>
          </a:xfrm>
          <a:prstGeom prst="rect">
            <a:avLst/>
          </a:prstGeom>
        </p:spPr>
      </p:pic>
    </p:spTree>
    <p:extLst>
      <p:ext uri="{BB962C8B-B14F-4D97-AF65-F5344CB8AC3E}">
        <p14:creationId xmlns:p14="http://schemas.microsoft.com/office/powerpoint/2010/main" val="223970853"/>
      </p:ext>
    </p:extLst>
  </p:cSld>
  <p:clrMapOvr>
    <a:masterClrMapping/>
  </p:clrMapOvr>
</p:sld>
</file>

<file path=ppt/theme/theme1.xml><?xml version="1.0" encoding="utf-8"?>
<a:theme xmlns:a="http://schemas.openxmlformats.org/drawingml/2006/main" name="2_Larissa">
  <a:themeElements>
    <a:clrScheme name="broschuere">
      <a:dk1>
        <a:srgbClr val="EF0774"/>
      </a:dk1>
      <a:lt1>
        <a:sysClr val="window" lastClr="FFFFFF"/>
      </a:lt1>
      <a:dk2>
        <a:srgbClr val="33333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oschuere">
      <a:majorFont>
        <a:latin typeface="Overpass"/>
        <a:ea typeface=""/>
        <a:cs typeface=""/>
      </a:majorFont>
      <a:minorFont>
        <a:latin typeface="Open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5365</Words>
  <Application>Microsoft Office PowerPoint</Application>
  <PresentationFormat>Bildschirmpräsentation (16:9)</PresentationFormat>
  <Paragraphs>390</Paragraphs>
  <Slides>47</Slides>
  <Notes>47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47</vt:i4>
      </vt:variant>
    </vt:vector>
  </HeadingPairs>
  <TitlesOfParts>
    <vt:vector size="55" baseType="lpstr">
      <vt:lpstr>Arial</vt:lpstr>
      <vt:lpstr>Arial Black</vt:lpstr>
      <vt:lpstr>Calibri</vt:lpstr>
      <vt:lpstr>Open Sans</vt:lpstr>
      <vt:lpstr>Overpass</vt:lpstr>
      <vt:lpstr>Rockwell</vt:lpstr>
      <vt:lpstr>Times New Roman</vt:lpstr>
      <vt:lpstr>2_Larissa</vt:lpstr>
      <vt:lpstr>PowerPoint-Präsentation</vt:lpstr>
      <vt:lpstr>PowerPoint-Präsentation</vt:lpstr>
      <vt:lpstr>PowerPoint-Präsentation</vt:lpstr>
      <vt:lpstr>Folgen der Klimakrise</vt:lpstr>
      <vt:lpstr>Wie kommt das CO2 in die Atmosphäre</vt:lpstr>
      <vt:lpstr>Warum sprechen wir von…</vt:lpstr>
      <vt:lpstr>Der Treibhaus-Effekt</vt:lpstr>
      <vt:lpstr>Der Treibhaus-Effekt</vt:lpstr>
      <vt:lpstr>Der Treibhaus-Effekt</vt:lpstr>
      <vt:lpstr>Kipppunkte</vt:lpstr>
      <vt:lpstr>Die Arktis</vt:lpstr>
      <vt:lpstr>Unser CO2-Budget für 2°C: 24 Jahre</vt:lpstr>
      <vt:lpstr>Bei 2°C Temperaturanstieg kippt das Klima.</vt:lpstr>
      <vt:lpstr>Was können wir tun?</vt:lpstr>
      <vt:lpstr>Der CO2-Joker: Bäume</vt:lpstr>
      <vt:lpstr>PowerPoint-Präsentation</vt:lpstr>
      <vt:lpstr>PowerPoint-Präsentation</vt:lpstr>
      <vt:lpstr>PowerPoint-Präsentation</vt:lpstr>
      <vt:lpstr>PowerPoint-Präsentation</vt:lpstr>
      <vt:lpstr>PowerPoint-Präsentation</vt:lpstr>
      <vt:lpstr>Photosynthese</vt:lpstr>
      <vt:lpstr>Unsere Geschichte</vt:lpstr>
      <vt:lpstr>Unsere Geschichte</vt:lpstr>
      <vt:lpstr>PowerPoint-Präsentation</vt:lpstr>
      <vt:lpstr>PowerPoint-Präsentation</vt:lpstr>
      <vt:lpstr>Pflanzfläche in Mexiko</vt:lpstr>
      <vt:lpstr>Pflanzfläche in Mexiko</vt:lpstr>
      <vt:lpstr>Weltweit brauchen wir  10.000 solcher Projekte</vt:lpstr>
      <vt:lpstr>Plant-for-the-Planet App</vt:lpstr>
      <vt:lpstr>Bäume registrieren und verschenken</vt:lpstr>
      <vt:lpstr>Die Gute Schokolade</vt:lpstr>
      <vt:lpstr>PowerPoint-Präsentation</vt:lpstr>
      <vt:lpstr>Wir mischen uns ein!</vt:lpstr>
      <vt:lpstr>PowerPoint-Präsentation</vt:lpstr>
      <vt:lpstr>2. Weltspiel</vt:lpstr>
      <vt:lpstr>3. Rhetoriktraining</vt:lpstr>
      <vt:lpstr>PowerPoint-Präsentation</vt:lpstr>
      <vt:lpstr>PowerPoint-Präsentation</vt:lpstr>
      <vt:lpstr>PowerPoint-Präsentation</vt:lpstr>
      <vt:lpstr>PowerPoint-Präsentation</vt:lpstr>
      <vt:lpstr>PowerPoint-Präsentation</vt:lpstr>
      <vt:lpstr>Tree Talks</vt:lpstr>
      <vt:lpstr>Run4Trees</vt:lpstr>
      <vt:lpstr>Kampagne:  Stop talking. Start planting.  </vt:lpstr>
      <vt:lpstr>PowerPoint-Präsentation</vt:lpstr>
      <vt:lpstr>Plant-for-the-Planet heute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Finkbeiner, Franziska</dc:creator>
  <cp:lastModifiedBy>Hannah Spittler</cp:lastModifiedBy>
  <cp:revision>86</cp:revision>
  <cp:lastPrinted>2021-02-17T07:46:40Z</cp:lastPrinted>
  <dcterms:created xsi:type="dcterms:W3CDTF">2020-10-06T12:41:56Z</dcterms:created>
  <dcterms:modified xsi:type="dcterms:W3CDTF">2021-02-18T12:45:35Z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4080074</vt:lpwstr>
  </property>
  <property fmtid="{D5CDD505-2E9C-101B-9397-08002B2CF9AE}" name="NXPowerLiteSettings" pid="3">
    <vt:lpwstr>C7000400038000</vt:lpwstr>
  </property>
  <property fmtid="{D5CDD505-2E9C-101B-9397-08002B2CF9AE}" name="NXPowerLiteVersion" pid="4">
    <vt:lpwstr>S9.0.3</vt:lpwstr>
  </property>
</Properties>
</file>