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package.core-properties+xml" PartName="/docProps/core.xml"/>
  <Override ContentType="application/vnd.openxmlformats-officedocument.extended-properties+xml" PartName="/docProps/app.xml"/>
  <Override ContentType="application/binary" PartName="/ppt/metadata"/>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0" r:id="rId45"/>
    <p:sldId id="301" r:id="rId46"/>
    <p:sldId id="302" r:id="rId47"/>
    <p:sldId id="303" r:id="rId48"/>
  </p:sldIdLst>
  <p:sldSz cx="9144000" cy="5143500" type="screen16x9"/>
  <p:notesSz cx="6858000" cy="9144000"/>
  <p:embeddedFontLst>
    <p:embeddedFont>
      <p:font typeface="Arial Black" panose="020B0A04020102020204" pitchFamily="34" charset="0"/>
      <p:regular r:id="rId50"/>
      <p:bold r:id="rId51"/>
    </p:embeddedFont>
    <p:embeddedFont>
      <p:font typeface="Calibri" panose="020F0502020204030204" pitchFamily="34" charset="0"/>
      <p:regular r:id="rId52"/>
      <p:bold r:id="rId53"/>
      <p:italic r:id="rId54"/>
      <p:boldItalic r:id="rId55"/>
    </p:embeddedFont>
    <p:embeddedFont>
      <p:font typeface="Open Sans" panose="020B0604020202020204" charset="0"/>
      <p:regular r:id="rId56"/>
      <p:bold r:id="rId57"/>
      <p:italic r:id="rId58"/>
      <p:boldItalic r:id="rId59"/>
    </p:embeddedFont>
    <p:embeddedFont>
      <p:font typeface="Overpass"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jkYy7olIdyoLgJW9dMWWJP4zbE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61" autoAdjust="0"/>
  </p:normalViewPr>
  <p:slideViewPr>
    <p:cSldViewPr snapToGrid="0">
      <p:cViewPr varScale="1">
        <p:scale>
          <a:sx n="82" d="100"/>
          <a:sy n="82" d="100"/>
        </p:scale>
        <p:origin x="75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However, the greenhouse gases, especially </a:t>
            </a:r>
            <a:r>
              <a:rPr lang="de-DE" sz="1200">
                <a:latin typeface="Arial"/>
                <a:ea typeface="Arial"/>
                <a:cs typeface="Arial"/>
                <a:sym typeface="Arial"/>
              </a:rPr>
              <a:t>CO</a:t>
            </a:r>
            <a:r>
              <a:rPr lang="de-DE" sz="1200" baseline="-25000">
                <a:latin typeface="Arial"/>
                <a:ea typeface="Arial"/>
                <a:cs typeface="Arial"/>
                <a:sym typeface="Arial"/>
              </a:rPr>
              <a:t>2</a:t>
            </a:r>
            <a:r>
              <a:rPr lang="de-DE"/>
              <a:t>, are causing the atmosphere to become thicker and thicker. The thicker the atmosphere is, the less heat rays can escape back into space, and thus the temperature rises. </a:t>
            </a:r>
            <a:endParaRPr/>
          </a:p>
          <a:p>
            <a:pPr marL="0" lvl="0" indent="0" algn="l" rtl="0">
              <a:spcBef>
                <a:spcPts val="0"/>
              </a:spcBef>
              <a:spcAft>
                <a:spcPts val="0"/>
              </a:spcAft>
              <a:buNone/>
            </a:pPr>
            <a:endParaRPr/>
          </a:p>
          <a:p>
            <a:pPr marL="0" lvl="0" indent="0" algn="l" rtl="0">
              <a:spcBef>
                <a:spcPts val="0"/>
              </a:spcBef>
              <a:spcAft>
                <a:spcPts val="0"/>
              </a:spcAft>
              <a:buNone/>
            </a:pPr>
            <a:r>
              <a:rPr lang="de-DE"/>
              <a:t>If it is too warm on earth, it becomes unbalanced. This is what we call the climate crisis.</a:t>
            </a:r>
            <a:endParaRPr/>
          </a:p>
        </p:txBody>
      </p:sp>
      <p:sp>
        <p:nvSpPr>
          <p:cNvPr id="176" name="Google Shape;17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err="1"/>
              <a:t>To</a:t>
            </a:r>
            <a:r>
              <a:rPr lang="de-DE" dirty="0"/>
              <a:t> </a:t>
            </a:r>
            <a:r>
              <a:rPr lang="de-DE" dirty="0" err="1"/>
              <a:t>counteract</a:t>
            </a:r>
            <a:r>
              <a:rPr lang="de-DE" dirty="0"/>
              <a:t> </a:t>
            </a:r>
            <a:r>
              <a:rPr lang="de-DE" dirty="0" err="1"/>
              <a:t>this</a:t>
            </a:r>
            <a:r>
              <a:rPr lang="de-DE" dirty="0"/>
              <a:t>, </a:t>
            </a:r>
            <a:r>
              <a:rPr lang="de-DE" dirty="0" err="1"/>
              <a:t>politicians</a:t>
            </a:r>
            <a:r>
              <a:rPr lang="de-DE" dirty="0"/>
              <a:t> </a:t>
            </a:r>
            <a:r>
              <a:rPr lang="de-DE" dirty="0" err="1"/>
              <a:t>have</a:t>
            </a:r>
            <a:r>
              <a:rPr lang="de-DE" dirty="0"/>
              <a:t> </a:t>
            </a:r>
            <a:r>
              <a:rPr lang="de-DE" dirty="0" err="1"/>
              <a:t>set</a:t>
            </a:r>
            <a:r>
              <a:rPr lang="de-DE" dirty="0"/>
              <a:t> </a:t>
            </a:r>
            <a:r>
              <a:rPr lang="de-DE" dirty="0" err="1"/>
              <a:t>the</a:t>
            </a:r>
            <a:r>
              <a:rPr lang="de-DE" dirty="0"/>
              <a:t> plus </a:t>
            </a:r>
            <a:r>
              <a:rPr lang="de-DE" dirty="0" err="1"/>
              <a:t>two</a:t>
            </a:r>
            <a:r>
              <a:rPr lang="de-DE" dirty="0"/>
              <a:t> </a:t>
            </a:r>
            <a:r>
              <a:rPr lang="de-DE" dirty="0" err="1"/>
              <a:t>degrees</a:t>
            </a:r>
            <a:r>
              <a:rPr lang="de-DE" dirty="0"/>
              <a:t> Celsius </a:t>
            </a:r>
            <a:r>
              <a:rPr lang="de-DE" dirty="0" err="1"/>
              <a:t>limit</a:t>
            </a:r>
            <a:r>
              <a:rPr lang="de-DE" dirty="0"/>
              <a:t>. </a:t>
            </a:r>
            <a:r>
              <a:rPr lang="de-DE" dirty="0" err="1"/>
              <a:t>Perhaps</a:t>
            </a:r>
            <a:r>
              <a:rPr lang="de-DE" dirty="0"/>
              <a:t> </a:t>
            </a:r>
            <a:r>
              <a:rPr lang="de-DE" dirty="0" err="1"/>
              <a:t>you</a:t>
            </a:r>
            <a:r>
              <a:rPr lang="de-DE" dirty="0"/>
              <a:t> </a:t>
            </a:r>
            <a:r>
              <a:rPr lang="de-DE" dirty="0" err="1"/>
              <a:t>have</a:t>
            </a:r>
            <a:r>
              <a:rPr lang="de-DE" dirty="0"/>
              <a:t> </a:t>
            </a:r>
            <a:r>
              <a:rPr lang="de-DE" dirty="0" err="1"/>
              <a:t>heard</a:t>
            </a:r>
            <a:r>
              <a:rPr lang="de-DE" dirty="0"/>
              <a:t> of </a:t>
            </a:r>
            <a:r>
              <a:rPr lang="de-DE" dirty="0" err="1"/>
              <a:t>it</a:t>
            </a:r>
            <a:r>
              <a:rPr lang="de-DE" dirty="0"/>
              <a:t> </a:t>
            </a:r>
            <a:r>
              <a:rPr lang="de-DE" dirty="0" err="1"/>
              <a:t>before</a:t>
            </a:r>
            <a:r>
              <a:rPr lang="de-DE" dirty="0"/>
              <a:t>. This </a:t>
            </a:r>
            <a:r>
              <a:rPr lang="de-DE" dirty="0" err="1"/>
              <a:t>means</a:t>
            </a:r>
            <a:r>
              <a:rPr lang="de-DE" dirty="0"/>
              <a:t> </a:t>
            </a:r>
            <a:r>
              <a:rPr lang="de-DE" dirty="0" err="1"/>
              <a:t>that</a:t>
            </a:r>
            <a:r>
              <a:rPr lang="de-DE" dirty="0"/>
              <a:t> </a:t>
            </a:r>
            <a:r>
              <a:rPr lang="de-DE" dirty="0" err="1"/>
              <a:t>they</a:t>
            </a:r>
            <a:r>
              <a:rPr lang="de-DE" dirty="0"/>
              <a:t> </a:t>
            </a:r>
            <a:r>
              <a:rPr lang="de-DE" dirty="0" err="1"/>
              <a:t>are</a:t>
            </a:r>
            <a:r>
              <a:rPr lang="de-DE" dirty="0"/>
              <a:t> </a:t>
            </a:r>
            <a:r>
              <a:rPr lang="de-DE" dirty="0" err="1"/>
              <a:t>trying</a:t>
            </a:r>
            <a:r>
              <a:rPr lang="de-DE" dirty="0"/>
              <a:t> </a:t>
            </a:r>
            <a:r>
              <a:rPr lang="de-DE" dirty="0" err="1"/>
              <a:t>to</a:t>
            </a:r>
            <a:r>
              <a:rPr lang="de-DE" dirty="0"/>
              <a:t> </a:t>
            </a:r>
            <a:r>
              <a:rPr lang="de-DE" dirty="0" err="1"/>
              <a:t>limit</a:t>
            </a:r>
            <a:r>
              <a:rPr lang="de-DE" dirty="0"/>
              <a:t> </a:t>
            </a:r>
            <a:r>
              <a:rPr lang="de-DE" dirty="0" err="1"/>
              <a:t>the</a:t>
            </a:r>
            <a:r>
              <a:rPr lang="de-DE" dirty="0"/>
              <a:t> </a:t>
            </a:r>
            <a:r>
              <a:rPr lang="de-DE" dirty="0" err="1"/>
              <a:t>temperature</a:t>
            </a:r>
            <a:r>
              <a:rPr lang="de-DE" dirty="0"/>
              <a:t> </a:t>
            </a:r>
            <a:r>
              <a:rPr lang="de-DE" dirty="0" err="1"/>
              <a:t>rise</a:t>
            </a:r>
            <a:r>
              <a:rPr lang="de-DE" dirty="0"/>
              <a:t> </a:t>
            </a:r>
            <a:r>
              <a:rPr lang="de-DE" dirty="0" err="1"/>
              <a:t>to</a:t>
            </a:r>
            <a:r>
              <a:rPr lang="de-DE" dirty="0"/>
              <a:t> plus 2°C </a:t>
            </a:r>
            <a:r>
              <a:rPr lang="de-DE" dirty="0" err="1"/>
              <a:t>by</a:t>
            </a:r>
            <a:r>
              <a:rPr lang="de-DE" dirty="0"/>
              <a:t> 2050.</a:t>
            </a:r>
            <a:endParaRPr dirty="0"/>
          </a:p>
          <a:p>
            <a:pPr marL="0" lvl="0" indent="0" algn="l" rtl="0">
              <a:spcBef>
                <a:spcPts val="0"/>
              </a:spcBef>
              <a:spcAft>
                <a:spcPts val="0"/>
              </a:spcAft>
              <a:buNone/>
            </a:pPr>
            <a:r>
              <a:rPr lang="de-DE" dirty="0"/>
              <a:t> </a:t>
            </a:r>
            <a:endParaRPr dirty="0"/>
          </a:p>
          <a:p>
            <a:pPr marL="0" lvl="0" indent="0" algn="l" rtl="0">
              <a:spcBef>
                <a:spcPts val="0"/>
              </a:spcBef>
              <a:spcAft>
                <a:spcPts val="0"/>
              </a:spcAft>
              <a:buNone/>
            </a:pPr>
            <a:r>
              <a:rPr lang="de-DE" dirty="0" err="1"/>
              <a:t>We</a:t>
            </a:r>
            <a:r>
              <a:rPr lang="de-DE" dirty="0"/>
              <a:t> </a:t>
            </a:r>
            <a:r>
              <a:rPr lang="de-DE" dirty="0" err="1"/>
              <a:t>have</a:t>
            </a:r>
            <a:r>
              <a:rPr lang="de-DE" dirty="0"/>
              <a:t> an </a:t>
            </a:r>
            <a:r>
              <a:rPr lang="de-DE" dirty="0" err="1"/>
              <a:t>even</a:t>
            </a:r>
            <a:r>
              <a:rPr lang="de-DE" dirty="0"/>
              <a:t> </a:t>
            </a:r>
            <a:r>
              <a:rPr lang="de-DE" dirty="0" err="1"/>
              <a:t>bigger</a:t>
            </a:r>
            <a:r>
              <a:rPr lang="de-DE" dirty="0"/>
              <a:t> </a:t>
            </a:r>
            <a:r>
              <a:rPr lang="de-DE" dirty="0" err="1"/>
              <a:t>problem</a:t>
            </a:r>
            <a:r>
              <a:rPr lang="de-DE" dirty="0"/>
              <a:t> </a:t>
            </a:r>
            <a:r>
              <a:rPr lang="de-DE" dirty="0" err="1"/>
              <a:t>than</a:t>
            </a:r>
            <a:r>
              <a:rPr lang="de-DE" dirty="0"/>
              <a:t> </a:t>
            </a:r>
            <a:r>
              <a:rPr lang="de-DE" dirty="0" err="1"/>
              <a:t>the</a:t>
            </a:r>
            <a:r>
              <a:rPr lang="de-DE" dirty="0"/>
              <a:t> </a:t>
            </a:r>
            <a:r>
              <a:rPr lang="de-DE" dirty="0" err="1"/>
              <a:t>weather</a:t>
            </a:r>
            <a:r>
              <a:rPr lang="de-DE" dirty="0"/>
              <a:t> extremes </a:t>
            </a:r>
            <a:r>
              <a:rPr lang="de-DE" dirty="0" err="1"/>
              <a:t>that</a:t>
            </a:r>
            <a:r>
              <a:rPr lang="de-DE" dirty="0"/>
              <a:t> </a:t>
            </a:r>
            <a:r>
              <a:rPr lang="de-DE" dirty="0" err="1"/>
              <a:t>are</a:t>
            </a:r>
            <a:r>
              <a:rPr lang="de-DE" dirty="0"/>
              <a:t> </a:t>
            </a:r>
            <a:r>
              <a:rPr lang="de-DE" dirty="0" err="1"/>
              <a:t>already</a:t>
            </a:r>
            <a:r>
              <a:rPr lang="de-DE" dirty="0"/>
              <a:t> </a:t>
            </a:r>
            <a:r>
              <a:rPr lang="de-DE" dirty="0" err="1"/>
              <a:t>occurring</a:t>
            </a:r>
            <a:r>
              <a:rPr lang="de-DE" dirty="0"/>
              <a:t>.</a:t>
            </a:r>
            <a:endParaRPr dirty="0"/>
          </a:p>
          <a:p>
            <a:pPr marL="0" lvl="0" indent="0" algn="l" rtl="0">
              <a:spcBef>
                <a:spcPts val="0"/>
              </a:spcBef>
              <a:spcAft>
                <a:spcPts val="0"/>
              </a:spcAft>
              <a:buNone/>
            </a:pPr>
            <a:r>
              <a:rPr lang="de-DE" dirty="0"/>
              <a:t> </a:t>
            </a:r>
            <a:endParaRPr dirty="0"/>
          </a:p>
          <a:p>
            <a:pPr marL="0" lvl="0" indent="0" algn="l" rtl="0">
              <a:spcBef>
                <a:spcPts val="0"/>
              </a:spcBef>
              <a:spcAft>
                <a:spcPts val="0"/>
              </a:spcAft>
              <a:buNone/>
            </a:pPr>
            <a:r>
              <a:rPr lang="de-DE" dirty="0" err="1"/>
              <a:t>When</a:t>
            </a:r>
            <a:r>
              <a:rPr lang="de-DE" dirty="0"/>
              <a:t> </a:t>
            </a:r>
            <a:r>
              <a:rPr lang="de-DE" dirty="0" err="1"/>
              <a:t>the</a:t>
            </a:r>
            <a:r>
              <a:rPr lang="de-DE" dirty="0"/>
              <a:t> </a:t>
            </a:r>
            <a:r>
              <a:rPr lang="de-DE" dirty="0" err="1"/>
              <a:t>temperature</a:t>
            </a:r>
            <a:r>
              <a:rPr lang="de-DE" dirty="0"/>
              <a:t> </a:t>
            </a:r>
            <a:r>
              <a:rPr lang="de-DE" dirty="0" err="1"/>
              <a:t>rise</a:t>
            </a:r>
            <a:r>
              <a:rPr lang="de-DE" dirty="0"/>
              <a:t> </a:t>
            </a:r>
            <a:r>
              <a:rPr lang="de-DE" dirty="0" err="1"/>
              <a:t>exceeds</a:t>
            </a:r>
            <a:r>
              <a:rPr lang="de-DE" dirty="0"/>
              <a:t> a </a:t>
            </a:r>
            <a:r>
              <a:rPr lang="de-DE" dirty="0" err="1"/>
              <a:t>certain</a:t>
            </a:r>
            <a:r>
              <a:rPr lang="de-DE" dirty="0"/>
              <a:t> </a:t>
            </a:r>
            <a:r>
              <a:rPr lang="de-DE" dirty="0" err="1"/>
              <a:t>value</a:t>
            </a:r>
            <a:r>
              <a:rPr lang="de-DE" dirty="0"/>
              <a:t>, </a:t>
            </a:r>
            <a:r>
              <a:rPr lang="de-DE" dirty="0" err="1"/>
              <a:t>sudden</a:t>
            </a:r>
            <a:r>
              <a:rPr lang="de-DE" dirty="0"/>
              <a:t> </a:t>
            </a:r>
            <a:r>
              <a:rPr lang="de-DE" dirty="0" err="1"/>
              <a:t>changes</a:t>
            </a:r>
            <a:r>
              <a:rPr lang="de-DE" dirty="0"/>
              <a:t> </a:t>
            </a:r>
            <a:r>
              <a:rPr lang="de-DE" dirty="0" err="1"/>
              <a:t>occur</a:t>
            </a:r>
            <a:r>
              <a:rPr lang="de-DE" dirty="0"/>
              <a:t> on </a:t>
            </a:r>
            <a:r>
              <a:rPr lang="de-DE" dirty="0" err="1"/>
              <a:t>earth</a:t>
            </a:r>
            <a:r>
              <a:rPr lang="de-DE" dirty="0"/>
              <a:t> </a:t>
            </a:r>
            <a:r>
              <a:rPr lang="de-DE" dirty="0" err="1"/>
              <a:t>that</a:t>
            </a:r>
            <a:r>
              <a:rPr lang="de-DE" dirty="0"/>
              <a:t> </a:t>
            </a:r>
            <a:r>
              <a:rPr lang="de-DE" dirty="0" err="1"/>
              <a:t>are</a:t>
            </a:r>
            <a:r>
              <a:rPr lang="de-DE" dirty="0"/>
              <a:t> irreversible. These </a:t>
            </a:r>
            <a:r>
              <a:rPr lang="de-DE" dirty="0" err="1"/>
              <a:t>are</a:t>
            </a:r>
            <a:r>
              <a:rPr lang="de-DE" dirty="0"/>
              <a:t> </a:t>
            </a:r>
            <a:r>
              <a:rPr lang="de-DE" dirty="0" err="1"/>
              <a:t>called</a:t>
            </a:r>
            <a:r>
              <a:rPr lang="de-DE" dirty="0"/>
              <a:t> </a:t>
            </a:r>
            <a:r>
              <a:rPr lang="de-DE" b="1" dirty="0" err="1"/>
              <a:t>tipping</a:t>
            </a:r>
            <a:r>
              <a:rPr lang="de-DE" b="1" dirty="0"/>
              <a:t> </a:t>
            </a:r>
            <a:r>
              <a:rPr lang="de-DE" b="1" dirty="0" err="1"/>
              <a:t>points</a:t>
            </a:r>
            <a:r>
              <a:rPr lang="de-DE" dirty="0"/>
              <a:t>. </a:t>
            </a:r>
            <a:r>
              <a:rPr lang="de-DE" dirty="0" err="1"/>
              <a:t>Tipping</a:t>
            </a:r>
            <a:r>
              <a:rPr lang="de-DE" dirty="0"/>
              <a:t> </a:t>
            </a:r>
            <a:r>
              <a:rPr lang="de-DE" dirty="0" err="1"/>
              <a:t>points</a:t>
            </a:r>
            <a:r>
              <a:rPr lang="de-DE" dirty="0"/>
              <a:t> </a:t>
            </a:r>
            <a:r>
              <a:rPr lang="de-DE" dirty="0" err="1"/>
              <a:t>are</a:t>
            </a:r>
            <a:r>
              <a:rPr lang="de-DE" dirty="0"/>
              <a:t> </a:t>
            </a:r>
            <a:r>
              <a:rPr lang="de-DE" dirty="0" err="1"/>
              <a:t>therefore</a:t>
            </a:r>
            <a:r>
              <a:rPr lang="de-DE" dirty="0"/>
              <a:t> like a time </a:t>
            </a:r>
            <a:r>
              <a:rPr lang="de-DE" dirty="0" err="1"/>
              <a:t>machine</a:t>
            </a:r>
            <a:r>
              <a:rPr lang="de-DE" dirty="0"/>
              <a:t> </a:t>
            </a:r>
            <a:r>
              <a:rPr lang="de-DE" dirty="0" err="1"/>
              <a:t>into</a:t>
            </a:r>
            <a:r>
              <a:rPr lang="de-DE" dirty="0"/>
              <a:t> </a:t>
            </a:r>
            <a:r>
              <a:rPr lang="de-DE" dirty="0" err="1"/>
              <a:t>the</a:t>
            </a:r>
            <a:r>
              <a:rPr lang="de-DE" dirty="0"/>
              <a:t> </a:t>
            </a:r>
            <a:r>
              <a:rPr lang="de-DE" dirty="0" err="1"/>
              <a:t>future</a:t>
            </a:r>
            <a:r>
              <a:rPr lang="de-DE" dirty="0"/>
              <a:t>. </a:t>
            </a:r>
            <a:r>
              <a:rPr lang="de-DE" dirty="0" err="1"/>
              <a:t>They</a:t>
            </a:r>
            <a:r>
              <a:rPr lang="de-DE" dirty="0"/>
              <a:t> </a:t>
            </a:r>
            <a:r>
              <a:rPr lang="de-DE" dirty="0" err="1"/>
              <a:t>accelerate</a:t>
            </a:r>
            <a:r>
              <a:rPr lang="de-DE" dirty="0"/>
              <a:t> </a:t>
            </a:r>
            <a:r>
              <a:rPr lang="de-DE" dirty="0" err="1"/>
              <a:t>the</a:t>
            </a:r>
            <a:r>
              <a:rPr lang="de-DE" dirty="0"/>
              <a:t> </a:t>
            </a:r>
            <a:r>
              <a:rPr lang="de-DE" dirty="0" err="1"/>
              <a:t>climate</a:t>
            </a:r>
            <a:r>
              <a:rPr lang="de-DE" dirty="0"/>
              <a:t> </a:t>
            </a:r>
            <a:r>
              <a:rPr lang="de-DE" dirty="0" err="1"/>
              <a:t>crisis</a:t>
            </a:r>
            <a:r>
              <a:rPr lang="de-DE" dirty="0"/>
              <a:t> and, </a:t>
            </a:r>
            <a:r>
              <a:rPr lang="de-DE" dirty="0" err="1"/>
              <a:t>once</a:t>
            </a:r>
            <a:r>
              <a:rPr lang="de-DE" dirty="0"/>
              <a:t> </a:t>
            </a:r>
            <a:r>
              <a:rPr lang="de-DE" dirty="0" err="1"/>
              <a:t>triggered</a:t>
            </a:r>
            <a:r>
              <a:rPr lang="de-DE" dirty="0"/>
              <a:t>, </a:t>
            </a:r>
            <a:r>
              <a:rPr lang="de-DE" dirty="0" err="1"/>
              <a:t>can</a:t>
            </a:r>
            <a:r>
              <a:rPr lang="de-DE" dirty="0"/>
              <a:t> </a:t>
            </a:r>
            <a:r>
              <a:rPr lang="de-DE" dirty="0" err="1"/>
              <a:t>no</a:t>
            </a:r>
            <a:r>
              <a:rPr lang="de-DE" dirty="0"/>
              <a:t> </a:t>
            </a:r>
            <a:r>
              <a:rPr lang="de-DE" dirty="0" err="1"/>
              <a:t>longer</a:t>
            </a:r>
            <a:r>
              <a:rPr lang="de-DE" dirty="0"/>
              <a:t> </a:t>
            </a:r>
            <a:r>
              <a:rPr lang="de-DE" dirty="0" err="1"/>
              <a:t>be</a:t>
            </a:r>
            <a:r>
              <a:rPr lang="de-DE" dirty="0"/>
              <a:t> </a:t>
            </a:r>
            <a:r>
              <a:rPr lang="de-DE" dirty="0" err="1"/>
              <a:t>reversed</a:t>
            </a:r>
            <a:r>
              <a:rPr lang="de-DE"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DE" dirty="0" err="1"/>
              <a:t>One</a:t>
            </a:r>
            <a:r>
              <a:rPr lang="de-DE" dirty="0"/>
              <a:t> </a:t>
            </a:r>
            <a:r>
              <a:rPr lang="de-DE" dirty="0" err="1"/>
              <a:t>example</a:t>
            </a:r>
            <a:r>
              <a:rPr lang="de-DE" dirty="0"/>
              <a:t> </a:t>
            </a:r>
            <a:r>
              <a:rPr lang="de-DE" dirty="0" err="1"/>
              <a:t>is</a:t>
            </a:r>
            <a:r>
              <a:rPr lang="de-DE" dirty="0"/>
              <a:t> </a:t>
            </a:r>
            <a:r>
              <a:rPr lang="de-DE" dirty="0" err="1"/>
              <a:t>the</a:t>
            </a:r>
            <a:r>
              <a:rPr lang="de-DE" dirty="0"/>
              <a:t> </a:t>
            </a:r>
            <a:r>
              <a:rPr lang="de-DE" dirty="0" err="1"/>
              <a:t>thawing</a:t>
            </a:r>
            <a:r>
              <a:rPr lang="de-DE" dirty="0"/>
              <a:t> of </a:t>
            </a:r>
            <a:r>
              <a:rPr lang="de-DE" dirty="0" err="1"/>
              <a:t>the</a:t>
            </a:r>
            <a:r>
              <a:rPr lang="de-DE" dirty="0"/>
              <a:t> </a:t>
            </a:r>
            <a:r>
              <a:rPr lang="de-DE" dirty="0" err="1"/>
              <a:t>permafrost</a:t>
            </a:r>
            <a:r>
              <a:rPr lang="de-DE" dirty="0"/>
              <a:t> </a:t>
            </a:r>
            <a:r>
              <a:rPr lang="de-DE" dirty="0" err="1"/>
              <a:t>soils</a:t>
            </a:r>
            <a:r>
              <a:rPr lang="de-DE" dirty="0"/>
              <a:t> in </a:t>
            </a:r>
            <a:r>
              <a:rPr lang="de-DE" dirty="0" err="1"/>
              <a:t>Siberia</a:t>
            </a:r>
            <a:r>
              <a:rPr lang="de-DE" dirty="0"/>
              <a:t> and Alaska. Permafrost </a:t>
            </a:r>
            <a:r>
              <a:rPr lang="de-DE" dirty="0" err="1"/>
              <a:t>means</a:t>
            </a:r>
            <a:r>
              <a:rPr lang="de-DE" dirty="0"/>
              <a:t> </a:t>
            </a:r>
            <a:r>
              <a:rPr lang="de-DE" dirty="0" err="1"/>
              <a:t>that</a:t>
            </a:r>
            <a:r>
              <a:rPr lang="de-DE" dirty="0"/>
              <a:t> </a:t>
            </a:r>
            <a:r>
              <a:rPr lang="de-DE" dirty="0" err="1"/>
              <a:t>the</a:t>
            </a:r>
            <a:r>
              <a:rPr lang="de-DE" dirty="0"/>
              <a:t> </a:t>
            </a:r>
            <a:r>
              <a:rPr lang="de-DE" dirty="0" err="1"/>
              <a:t>ground</a:t>
            </a:r>
            <a:r>
              <a:rPr lang="de-DE" dirty="0"/>
              <a:t> </a:t>
            </a:r>
            <a:r>
              <a:rPr lang="de-DE" dirty="0" err="1"/>
              <a:t>is</a:t>
            </a:r>
            <a:r>
              <a:rPr lang="de-DE" dirty="0"/>
              <a:t> </a:t>
            </a:r>
            <a:r>
              <a:rPr lang="de-DE" dirty="0" err="1"/>
              <a:t>always</a:t>
            </a:r>
            <a:r>
              <a:rPr lang="de-DE" dirty="0"/>
              <a:t> </a:t>
            </a:r>
            <a:r>
              <a:rPr lang="de-DE" dirty="0" err="1"/>
              <a:t>frozen</a:t>
            </a:r>
            <a:r>
              <a:rPr lang="de-DE" dirty="0"/>
              <a:t>, </a:t>
            </a:r>
            <a:r>
              <a:rPr lang="de-DE" dirty="0" err="1"/>
              <a:t>even</a:t>
            </a:r>
            <a:r>
              <a:rPr lang="de-DE" dirty="0"/>
              <a:t> in </a:t>
            </a:r>
            <a:r>
              <a:rPr lang="de-DE" dirty="0" err="1"/>
              <a:t>summer</a:t>
            </a:r>
            <a:r>
              <a:rPr lang="de-DE" dirty="0"/>
              <a:t>. A </a:t>
            </a:r>
            <a:r>
              <a:rPr lang="de-DE" dirty="0" err="1"/>
              <a:t>lot</a:t>
            </a:r>
            <a:r>
              <a:rPr lang="de-DE" dirty="0"/>
              <a:t> of </a:t>
            </a:r>
            <a:r>
              <a:rPr lang="de-DE" sz="1200" dirty="0">
                <a:solidFill>
                  <a:schemeClr val="dk1"/>
                </a:solidFill>
                <a:latin typeface="Calibri"/>
                <a:ea typeface="Calibri"/>
                <a:cs typeface="Calibri"/>
                <a:sym typeface="Calibri"/>
              </a:rPr>
              <a:t>CO</a:t>
            </a:r>
            <a:r>
              <a:rPr lang="de-DE" sz="1200" baseline="-25000" dirty="0">
                <a:solidFill>
                  <a:schemeClr val="dk1"/>
                </a:solidFill>
                <a:latin typeface="Calibri"/>
                <a:ea typeface="Calibri"/>
                <a:cs typeface="Calibri"/>
                <a:sym typeface="Calibri"/>
              </a:rPr>
              <a:t>2</a:t>
            </a:r>
            <a:r>
              <a:rPr lang="de-DE" dirty="0"/>
              <a:t> </a:t>
            </a:r>
            <a:r>
              <a:rPr lang="de-DE" dirty="0" err="1"/>
              <a:t>is</a:t>
            </a:r>
            <a:r>
              <a:rPr lang="de-DE" dirty="0"/>
              <a:t> </a:t>
            </a:r>
            <a:r>
              <a:rPr lang="de-DE" dirty="0" err="1"/>
              <a:t>stored</a:t>
            </a:r>
            <a:r>
              <a:rPr lang="de-DE" dirty="0"/>
              <a:t> in it. </a:t>
            </a:r>
            <a:r>
              <a:rPr lang="de-DE" dirty="0" err="1"/>
              <a:t>When</a:t>
            </a:r>
            <a:r>
              <a:rPr lang="de-DE" dirty="0"/>
              <a:t> </a:t>
            </a:r>
            <a:r>
              <a:rPr lang="de-DE" dirty="0" err="1"/>
              <a:t>it</a:t>
            </a:r>
            <a:r>
              <a:rPr lang="de-DE" dirty="0"/>
              <a:t> </a:t>
            </a:r>
            <a:r>
              <a:rPr lang="de-DE" dirty="0" err="1"/>
              <a:t>melts</a:t>
            </a:r>
            <a:r>
              <a:rPr lang="de-DE" dirty="0"/>
              <a:t> </a:t>
            </a:r>
            <a:r>
              <a:rPr lang="de-DE" dirty="0" err="1"/>
              <a:t>because</a:t>
            </a:r>
            <a:r>
              <a:rPr lang="de-DE" dirty="0"/>
              <a:t> of </a:t>
            </a:r>
            <a:r>
              <a:rPr lang="de-DE" dirty="0" err="1"/>
              <a:t>higher</a:t>
            </a:r>
            <a:r>
              <a:rPr lang="de-DE" dirty="0"/>
              <a:t> </a:t>
            </a:r>
            <a:r>
              <a:rPr lang="de-DE" dirty="0" err="1"/>
              <a:t>temperatures</a:t>
            </a:r>
            <a:r>
              <a:rPr lang="de-DE" dirty="0"/>
              <a:t>, </a:t>
            </a:r>
            <a:r>
              <a:rPr lang="de-DE" dirty="0" err="1"/>
              <a:t>this</a:t>
            </a:r>
            <a:r>
              <a:rPr lang="de-DE" dirty="0"/>
              <a:t> </a:t>
            </a:r>
            <a:r>
              <a:rPr lang="de-DE" sz="1200" dirty="0">
                <a:solidFill>
                  <a:schemeClr val="dk1"/>
                </a:solidFill>
                <a:latin typeface="Calibri"/>
                <a:ea typeface="Calibri"/>
                <a:cs typeface="Calibri"/>
                <a:sym typeface="Calibri"/>
              </a:rPr>
              <a:t>CO</a:t>
            </a:r>
            <a:r>
              <a:rPr lang="de-DE" sz="1200" baseline="-25000" dirty="0">
                <a:solidFill>
                  <a:schemeClr val="dk1"/>
                </a:solidFill>
                <a:latin typeface="Calibri"/>
                <a:ea typeface="Calibri"/>
                <a:cs typeface="Calibri"/>
                <a:sym typeface="Calibri"/>
              </a:rPr>
              <a:t>2</a:t>
            </a:r>
            <a:r>
              <a:rPr lang="de-DE" dirty="0"/>
              <a:t> </a:t>
            </a:r>
            <a:r>
              <a:rPr lang="de-DE" dirty="0" err="1"/>
              <a:t>is</a:t>
            </a:r>
            <a:r>
              <a:rPr lang="de-DE" dirty="0"/>
              <a:t> </a:t>
            </a:r>
            <a:r>
              <a:rPr lang="de-DE" dirty="0" err="1"/>
              <a:t>released</a:t>
            </a:r>
            <a:r>
              <a:rPr lang="de-DE" dirty="0"/>
              <a:t>. So </a:t>
            </a:r>
            <a:r>
              <a:rPr lang="de-DE" dirty="0" err="1"/>
              <a:t>there</a:t>
            </a:r>
            <a:r>
              <a:rPr lang="de-DE" dirty="0"/>
              <a:t> </a:t>
            </a:r>
            <a:r>
              <a:rPr lang="de-DE" dirty="0" err="1"/>
              <a:t>is</a:t>
            </a:r>
            <a:r>
              <a:rPr lang="de-DE" dirty="0"/>
              <a:t> </a:t>
            </a:r>
            <a:r>
              <a:rPr lang="de-DE" dirty="0" err="1"/>
              <a:t>even</a:t>
            </a:r>
            <a:r>
              <a:rPr lang="de-DE" dirty="0"/>
              <a:t> </a:t>
            </a:r>
            <a:r>
              <a:rPr lang="de-DE" dirty="0" err="1"/>
              <a:t>more</a:t>
            </a:r>
            <a:r>
              <a:rPr lang="de-DE" dirty="0"/>
              <a:t> </a:t>
            </a:r>
            <a:r>
              <a:rPr lang="de-DE" sz="1200" dirty="0">
                <a:solidFill>
                  <a:schemeClr val="dk1"/>
                </a:solidFill>
                <a:latin typeface="Calibri"/>
                <a:ea typeface="Calibri"/>
                <a:cs typeface="Calibri"/>
                <a:sym typeface="Calibri"/>
              </a:rPr>
              <a:t>CO</a:t>
            </a:r>
            <a:r>
              <a:rPr lang="de-DE" sz="1200" baseline="-25000" dirty="0">
                <a:solidFill>
                  <a:schemeClr val="dk1"/>
                </a:solidFill>
                <a:latin typeface="Calibri"/>
                <a:ea typeface="Calibri"/>
                <a:cs typeface="Calibri"/>
                <a:sym typeface="Calibri"/>
              </a:rPr>
              <a:t>2</a:t>
            </a:r>
            <a:r>
              <a:rPr lang="de-DE" dirty="0"/>
              <a:t> in </a:t>
            </a:r>
            <a:r>
              <a:rPr lang="de-DE" dirty="0" err="1"/>
              <a:t>the</a:t>
            </a:r>
            <a:r>
              <a:rPr lang="de-DE" dirty="0"/>
              <a:t> </a:t>
            </a:r>
            <a:r>
              <a:rPr lang="de-DE" dirty="0" err="1"/>
              <a:t>atmosphere</a:t>
            </a:r>
            <a:r>
              <a:rPr lang="de-DE" dirty="0"/>
              <a:t>, </a:t>
            </a:r>
            <a:r>
              <a:rPr lang="de-DE" dirty="0" err="1"/>
              <a:t>which</a:t>
            </a:r>
            <a:r>
              <a:rPr lang="de-DE" dirty="0"/>
              <a:t> </a:t>
            </a:r>
            <a:r>
              <a:rPr lang="de-DE" dirty="0" err="1"/>
              <a:t>again</a:t>
            </a:r>
            <a:r>
              <a:rPr lang="de-DE" dirty="0"/>
              <a:t> </a:t>
            </a:r>
            <a:r>
              <a:rPr lang="de-DE" dirty="0" err="1"/>
              <a:t>leads</a:t>
            </a:r>
            <a:r>
              <a:rPr lang="de-DE" dirty="0"/>
              <a:t> </a:t>
            </a:r>
            <a:r>
              <a:rPr lang="de-DE" dirty="0" err="1"/>
              <a:t>to</a:t>
            </a:r>
            <a:r>
              <a:rPr lang="de-DE" dirty="0"/>
              <a:t> </a:t>
            </a:r>
            <a:r>
              <a:rPr lang="de-DE" dirty="0" err="1"/>
              <a:t>higher</a:t>
            </a:r>
            <a:r>
              <a:rPr lang="de-DE" dirty="0"/>
              <a:t> </a:t>
            </a:r>
            <a:r>
              <a:rPr lang="de-DE" dirty="0" err="1"/>
              <a:t>temperatures</a:t>
            </a:r>
            <a:r>
              <a:rPr lang="de-DE" dirty="0"/>
              <a:t>, </a:t>
            </a:r>
            <a:r>
              <a:rPr lang="de-DE" dirty="0" err="1"/>
              <a:t>which</a:t>
            </a:r>
            <a:r>
              <a:rPr lang="de-DE" dirty="0"/>
              <a:t> in turn </a:t>
            </a:r>
            <a:r>
              <a:rPr lang="de-DE" dirty="0" err="1"/>
              <a:t>accelerate</a:t>
            </a:r>
            <a:r>
              <a:rPr lang="de-DE" dirty="0"/>
              <a:t> </a:t>
            </a:r>
            <a:r>
              <a:rPr lang="de-DE" dirty="0" err="1"/>
              <a:t>the</a:t>
            </a:r>
            <a:r>
              <a:rPr lang="de-DE" dirty="0"/>
              <a:t> </a:t>
            </a:r>
            <a:r>
              <a:rPr lang="de-DE" dirty="0" err="1"/>
              <a:t>thawing</a:t>
            </a:r>
            <a:r>
              <a:rPr lang="de-DE" dirty="0"/>
              <a:t> of </a:t>
            </a:r>
            <a:r>
              <a:rPr lang="de-DE" dirty="0" err="1"/>
              <a:t>the</a:t>
            </a:r>
            <a:r>
              <a:rPr lang="de-DE" dirty="0"/>
              <a:t> </a:t>
            </a:r>
            <a:r>
              <a:rPr lang="de-DE" dirty="0" err="1"/>
              <a:t>permafrost</a:t>
            </a:r>
            <a:r>
              <a:rPr lang="de-DE" dirty="0"/>
              <a:t> </a:t>
            </a:r>
            <a:r>
              <a:rPr lang="de-DE" dirty="0" err="1"/>
              <a:t>soil</a:t>
            </a:r>
            <a:r>
              <a:rPr lang="de-DE" dirty="0"/>
              <a:t>. The </a:t>
            </a:r>
            <a:r>
              <a:rPr lang="de-DE" dirty="0" err="1"/>
              <a:t>cycle</a:t>
            </a:r>
            <a:r>
              <a:rPr lang="de-DE" dirty="0"/>
              <a:t> </a:t>
            </a:r>
            <a:r>
              <a:rPr lang="de-DE" dirty="0" err="1"/>
              <a:t>continues</a:t>
            </a:r>
            <a:r>
              <a:rPr lang="de-DE" dirty="0"/>
              <a:t> and </a:t>
            </a:r>
            <a:r>
              <a:rPr lang="de-DE" dirty="0" err="1"/>
              <a:t>makes</a:t>
            </a:r>
            <a:r>
              <a:rPr lang="de-DE" dirty="0"/>
              <a:t> </a:t>
            </a:r>
            <a:r>
              <a:rPr lang="de-DE" dirty="0" err="1"/>
              <a:t>the</a:t>
            </a:r>
            <a:r>
              <a:rPr lang="de-DE" dirty="0"/>
              <a:t> </a:t>
            </a:r>
            <a:r>
              <a:rPr lang="de-DE" dirty="0" err="1"/>
              <a:t>climate</a:t>
            </a:r>
            <a:r>
              <a:rPr lang="de-DE" dirty="0"/>
              <a:t> </a:t>
            </a:r>
            <a:r>
              <a:rPr lang="de-DE" dirty="0" err="1"/>
              <a:t>crisis</a:t>
            </a:r>
            <a:r>
              <a:rPr lang="de-DE" dirty="0"/>
              <a:t> </a:t>
            </a:r>
            <a:r>
              <a:rPr lang="de-DE" dirty="0" err="1"/>
              <a:t>even</a:t>
            </a:r>
            <a:r>
              <a:rPr lang="de-DE" dirty="0"/>
              <a:t> </a:t>
            </a:r>
            <a:r>
              <a:rPr lang="de-DE" dirty="0" err="1"/>
              <a:t>more</a:t>
            </a:r>
            <a:r>
              <a:rPr lang="de-DE" dirty="0"/>
              <a:t> </a:t>
            </a:r>
            <a:r>
              <a:rPr lang="de-DE" dirty="0" err="1"/>
              <a:t>dangerous</a:t>
            </a:r>
            <a:r>
              <a:rPr lang="de-DE" dirty="0"/>
              <a:t>.  </a:t>
            </a:r>
            <a:endParaRPr dirty="0"/>
          </a:p>
          <a:p>
            <a:pPr marL="0" lvl="0" indent="0" algn="l" rtl="0">
              <a:spcBef>
                <a:spcPts val="0"/>
              </a:spcBef>
              <a:spcAft>
                <a:spcPts val="0"/>
              </a:spcAft>
              <a:buNone/>
            </a:pPr>
            <a:br>
              <a:rPr lang="de-DE" dirty="0"/>
            </a:br>
            <a:endParaRPr dirty="0"/>
          </a:p>
        </p:txBody>
      </p:sp>
      <p:sp>
        <p:nvSpPr>
          <p:cNvPr id="183" name="Google Shape;18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709611" y="4860931"/>
            <a:ext cx="5680075" cy="4606930"/>
          </a:xfrm>
          <a:prstGeom prst="rect">
            <a:avLst/>
          </a:prstGeom>
          <a:noFill/>
          <a:ln>
            <a:noFill/>
          </a:ln>
        </p:spPr>
        <p:txBody>
          <a:bodyPr spcFirstLastPara="1" wrap="square" lIns="93250" tIns="93250" rIns="93250" bIns="93250"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Now, let‘s have a look at the northern part of the planet. We have the Arctic Ice and just below it, the Greenland Ice. </a:t>
            </a:r>
            <a:br>
              <a:rPr lang="de-DE"/>
            </a:br>
            <a:r>
              <a:rPr lang="de-DE"/>
              <a:t>Does anyone have an idea what the two main differences between these ice areas could be? </a:t>
            </a:r>
            <a:r>
              <a:rPr lang="de-DE" i="1"/>
              <a:t>(Question directly to the audience)</a:t>
            </a:r>
            <a:endParaRPr/>
          </a:p>
          <a:p>
            <a:pPr marL="0" marR="0" lvl="0" indent="0" algn="l" rtl="0">
              <a:lnSpc>
                <a:spcPct val="100000"/>
              </a:lnSpc>
              <a:spcBef>
                <a:spcPts val="0"/>
              </a:spcBef>
              <a:spcAft>
                <a:spcPts val="0"/>
              </a:spcAft>
              <a:buClr>
                <a:schemeClr val="dk1"/>
              </a:buClr>
              <a:buSzPts val="1200"/>
              <a:buFont typeface="Calibri"/>
              <a:buNone/>
            </a:pPr>
            <a:endParaRPr i="1"/>
          </a:p>
          <a:p>
            <a:pPr marL="0" marR="0" lvl="0" indent="0" algn="l" rtl="0">
              <a:lnSpc>
                <a:spcPct val="100000"/>
              </a:lnSpc>
              <a:spcBef>
                <a:spcPts val="0"/>
              </a:spcBef>
              <a:spcAft>
                <a:spcPts val="0"/>
              </a:spcAft>
              <a:buClr>
                <a:schemeClr val="dk1"/>
              </a:buClr>
              <a:buSzPts val="1200"/>
              <a:buFont typeface="Calibri"/>
              <a:buNone/>
            </a:pPr>
            <a:r>
              <a:rPr lang="de-DE"/>
              <a:t>The first main difference is that while the Arctic Ice is swimming in water, there is land under the Greenland Ice.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de-DE" sz="1200"/>
              <a:t>The other main difference is the thickness of the ice. </a:t>
            </a:r>
            <a:br>
              <a:rPr lang="de-DE" sz="1200"/>
            </a:br>
            <a:r>
              <a:rPr lang="de-DE" sz="1200"/>
              <a:t>1</a:t>
            </a:r>
            <a:r>
              <a:rPr lang="de-DE" sz="1200" b="1"/>
              <a:t>. Does anyone have an idea how thick the Arctic Ice is? </a:t>
            </a:r>
            <a:r>
              <a:rPr lang="de-DE" sz="1200" i="1"/>
              <a:t>(question directly to the audience)</a:t>
            </a:r>
            <a:endParaRPr sz="1200" i="1"/>
          </a:p>
          <a:p>
            <a:pPr marL="0" marR="0" lvl="0" indent="0" algn="l" rtl="0">
              <a:lnSpc>
                <a:spcPct val="100000"/>
              </a:lnSpc>
              <a:spcBef>
                <a:spcPts val="0"/>
              </a:spcBef>
              <a:spcAft>
                <a:spcPts val="0"/>
              </a:spcAft>
              <a:buClr>
                <a:schemeClr val="dk1"/>
              </a:buClr>
              <a:buSzPts val="1200"/>
              <a:buFont typeface="Calibri"/>
              <a:buNone/>
            </a:pPr>
            <a:r>
              <a:rPr lang="de-DE" sz="1200"/>
              <a:t> 	It’s on average 2 to 3 meters thick.</a:t>
            </a:r>
            <a:endParaRPr/>
          </a:p>
          <a:p>
            <a:pPr marL="0" marR="0" lvl="0" indent="0" algn="l" rtl="0">
              <a:lnSpc>
                <a:spcPct val="100000"/>
              </a:lnSpc>
              <a:spcBef>
                <a:spcPts val="0"/>
              </a:spcBef>
              <a:spcAft>
                <a:spcPts val="0"/>
              </a:spcAft>
              <a:buClr>
                <a:schemeClr val="dk1"/>
              </a:buClr>
              <a:buSzPts val="1200"/>
              <a:buFont typeface="Calibri"/>
              <a:buNone/>
            </a:pPr>
            <a:br>
              <a:rPr lang="de-DE" sz="1200"/>
            </a:br>
            <a:r>
              <a:rPr lang="de-DE" sz="1200"/>
              <a:t>2. </a:t>
            </a:r>
            <a:r>
              <a:rPr lang="de-DE" sz="1200" b="1"/>
              <a:t>And does anybody know how thick the Greenland Ice Sheet is? </a:t>
            </a:r>
            <a:r>
              <a:rPr lang="de-DE" sz="1200" i="1"/>
              <a:t>(questions directly to the audience) </a:t>
            </a:r>
            <a:endParaRPr/>
          </a:p>
          <a:p>
            <a:pPr marL="0" marR="0" lvl="0" indent="0" algn="l" rtl="0">
              <a:lnSpc>
                <a:spcPct val="100000"/>
              </a:lnSpc>
              <a:spcBef>
                <a:spcPts val="0"/>
              </a:spcBef>
              <a:spcAft>
                <a:spcPts val="0"/>
              </a:spcAft>
              <a:buClr>
                <a:schemeClr val="dk1"/>
              </a:buClr>
              <a:buSzPts val="1200"/>
              <a:buFont typeface="Calibri"/>
              <a:buNone/>
            </a:pPr>
            <a:r>
              <a:rPr lang="de-DE" sz="1200" i="1"/>
              <a:t>	</a:t>
            </a:r>
            <a:r>
              <a:rPr lang="de-DE" sz="1200"/>
              <a:t> It about two to three thousand meters thick – 2 to 3 kilometers! </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de-DE"/>
              <a:t>So, because the Arctic Ice is not very thick and it’s already in water, if it melts, the sea level won’t rise. But if the Greenland Ice melts, which is so incredibly thick and on land, then the sea level will rise by </a:t>
            </a:r>
            <a:r>
              <a:rPr lang="de-DE" b="1"/>
              <a:t>seven meters </a:t>
            </a:r>
            <a:r>
              <a:rPr lang="de-DE"/>
              <a:t>all around the world. And this is exactly what will happen if the temperature rises by more than 2 degrees Celsius. So we have to make sure that the climate crisis stops at 2 degrees.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de-DE" sz="1200"/>
              <a:t>Even if the melting of the Arctic ice will not let the sea level rise, it is still very important for us. Because of the light color of the ice, it is like a mirror that reflects the sun's rays. You can easily imagine this when you think of a white and a black t-shirt in summer. The black T-shirt is much warmer because the color stores the heat, but the white T-shirt reflects the sun's rays back. This is called the albedo effect. </a:t>
            </a:r>
            <a:endParaRPr/>
          </a:p>
          <a:p>
            <a:pPr marL="0" marR="0" lvl="0" indent="0" algn="l" rtl="0">
              <a:lnSpc>
                <a:spcPct val="100000"/>
              </a:lnSpc>
              <a:spcBef>
                <a:spcPts val="0"/>
              </a:spcBef>
              <a:spcAft>
                <a:spcPts val="0"/>
              </a:spcAft>
              <a:buClr>
                <a:schemeClr val="dk1"/>
              </a:buClr>
              <a:buSzPts val="1200"/>
              <a:buFont typeface="Calibri"/>
              <a:buNone/>
            </a:pPr>
            <a:r>
              <a:rPr lang="de-DE" sz="1200"/>
              <a:t>The melting of the arctic ice is also a tipping point. Because when the ice is gone, water appears, which is much darker than ice and therefore absorbs much more heat from the sunrays. This causes the sea to heat up more and more and leads to even more ice melting. </a:t>
            </a:r>
            <a:endParaRPr/>
          </a:p>
        </p:txBody>
      </p:sp>
      <p:sp>
        <p:nvSpPr>
          <p:cNvPr id="192" name="Google Shape;192;p1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How urgent the problem is becomes clear when you look at this clock.</a:t>
            </a:r>
            <a:endParaRPr/>
          </a:p>
          <a:p>
            <a:pPr marL="0" marR="0" lvl="0" indent="0" algn="l" rtl="0">
              <a:lnSpc>
                <a:spcPct val="100000"/>
              </a:lnSpc>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This is the CO</a:t>
            </a:r>
            <a:r>
              <a:rPr lang="de-DE" sz="1200" baseline="-25000">
                <a:solidFill>
                  <a:schemeClr val="dk1"/>
                </a:solidFill>
                <a:latin typeface="Calibri"/>
                <a:ea typeface="Calibri"/>
                <a:cs typeface="Calibri"/>
                <a:sym typeface="Calibri"/>
              </a:rPr>
              <a:t>2</a:t>
            </a:r>
            <a:r>
              <a:rPr lang="de-DE" sz="1200">
                <a:solidFill>
                  <a:schemeClr val="dk1"/>
                </a:solidFill>
                <a:latin typeface="Calibri"/>
                <a:ea typeface="Calibri"/>
                <a:cs typeface="Calibri"/>
                <a:sym typeface="Calibri"/>
              </a:rPr>
              <a:t> clock from the Mercator Research Institute: it shows how little time we have. If we don't reduce today's CO</a:t>
            </a:r>
            <a:r>
              <a:rPr lang="de-DE" sz="1200" baseline="-25000">
                <a:solidFill>
                  <a:schemeClr val="dk1"/>
                </a:solidFill>
                <a:latin typeface="Calibri"/>
                <a:ea typeface="Calibri"/>
                <a:cs typeface="Calibri"/>
                <a:sym typeface="Calibri"/>
              </a:rPr>
              <a:t>2</a:t>
            </a:r>
            <a:r>
              <a:rPr lang="de-DE" sz="1200">
                <a:solidFill>
                  <a:schemeClr val="dk1"/>
                </a:solidFill>
                <a:latin typeface="Calibri"/>
                <a:ea typeface="Calibri"/>
                <a:cs typeface="Calibri"/>
                <a:sym typeface="Calibri"/>
              </a:rPr>
              <a:t> emissions, we only have a good twenty-five years until we reach the plus 2°C limit. Then our CO</a:t>
            </a:r>
            <a:r>
              <a:rPr lang="de-DE" sz="1200" baseline="-25000">
                <a:solidFill>
                  <a:schemeClr val="dk1"/>
                </a:solidFill>
                <a:latin typeface="Calibri"/>
                <a:ea typeface="Calibri"/>
                <a:cs typeface="Calibri"/>
                <a:sym typeface="Calibri"/>
              </a:rPr>
              <a:t>2</a:t>
            </a:r>
            <a:r>
              <a:rPr lang="de-DE" sz="1200">
                <a:solidFill>
                  <a:schemeClr val="dk1"/>
                </a:solidFill>
                <a:latin typeface="Calibri"/>
                <a:ea typeface="Calibri"/>
                <a:cs typeface="Calibri"/>
                <a:sym typeface="Calibri"/>
              </a:rPr>
              <a:t> budget, so the amount we can still emit before we reach the plus 2°C limit, will be exhausted. The budget is the large number you see at the bottom, that is just over a gigatonne, that is a thousand billion tons.</a:t>
            </a:r>
            <a:endParaRPr/>
          </a:p>
          <a:p>
            <a:pPr marL="0" marR="0" lvl="0" indent="0" algn="l" rtl="0">
              <a:lnSpc>
                <a:spcPct val="100000"/>
              </a:lnSpc>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By the way, if we only want to warm up the earth by a maximum of 1.5°C, we only have 7 years left. That is very, very little time.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The good thing about it: what you cause yourself, you can also undo yourself. The bad thing about it: far too little is still being done. </a:t>
            </a:r>
            <a:endParaRPr/>
          </a:p>
          <a:p>
            <a:pPr marL="0" lvl="0" indent="0" algn="l" rtl="0">
              <a:spcBef>
                <a:spcPts val="0"/>
              </a:spcBef>
              <a:spcAft>
                <a:spcPts val="0"/>
              </a:spcAft>
              <a:buNone/>
            </a:pPr>
            <a:endParaRPr/>
          </a:p>
        </p:txBody>
      </p:sp>
      <p:sp>
        <p:nvSpPr>
          <p:cNvPr id="199" name="Google Shape;1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rgbClr val="000000"/>
              </a:buClr>
              <a:buSzPts val="1300"/>
              <a:buFont typeface="Arial"/>
              <a:buNone/>
            </a:pPr>
            <a:r>
              <a:rPr lang="de-DE" sz="1300">
                <a:solidFill>
                  <a:schemeClr val="dk1"/>
                </a:solidFill>
                <a:latin typeface="Calibri"/>
                <a:ea typeface="Calibri"/>
                <a:cs typeface="Calibri"/>
                <a:sym typeface="Calibri"/>
              </a:rPr>
              <a:t>Some of our politicians have already realized that we finally have to do something about the climate crisis. Every year, all the countries of the world meet at a climate conference and discuss what can be done about the climate crisis.</a:t>
            </a:r>
            <a:endParaRPr/>
          </a:p>
          <a:p>
            <a:pPr marL="0" lvl="0" indent="0" algn="l" rtl="0">
              <a:spcBef>
                <a:spcPts val="0"/>
              </a:spcBef>
              <a:spcAft>
                <a:spcPts val="0"/>
              </a:spcAft>
              <a:buClr>
                <a:srgbClr val="000000"/>
              </a:buClr>
              <a:buSzPts val="1300"/>
              <a:buFont typeface="Arial"/>
              <a:buNone/>
            </a:pPr>
            <a:r>
              <a:rPr lang="de-DE" sz="1300">
                <a:solidFill>
                  <a:schemeClr val="dk1"/>
                </a:solidFill>
                <a:latin typeface="Calibri"/>
                <a:ea typeface="Calibri"/>
                <a:cs typeface="Calibri"/>
                <a:sym typeface="Calibri"/>
              </a:rPr>
              <a:t>Unfortunately, this is very complicated and the countries of the world do not all pull together, so things move very slowly. </a:t>
            </a:r>
            <a:endParaRPr/>
          </a:p>
          <a:p>
            <a:pPr marL="0" lvl="0" indent="0" algn="l" rtl="0">
              <a:spcBef>
                <a:spcPts val="0"/>
              </a:spcBef>
              <a:spcAft>
                <a:spcPts val="0"/>
              </a:spcAft>
              <a:buClr>
                <a:srgbClr val="000000"/>
              </a:buClr>
              <a:buSzPts val="1300"/>
              <a:buFont typeface="Arial"/>
              <a:buNone/>
            </a:pPr>
            <a:endParaRPr sz="130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r>
              <a:rPr lang="de-DE" sz="1300">
                <a:solidFill>
                  <a:schemeClr val="dk1"/>
                </a:solidFill>
                <a:latin typeface="Calibri"/>
                <a:ea typeface="Calibri"/>
                <a:cs typeface="Calibri"/>
                <a:sym typeface="Calibri"/>
              </a:rPr>
              <a:t>But at the UN Climate Conference in Paris in 2015, the negotiations were a great success: for the first time, a global treaty was signed in which all countries agreed to do something about the climate crisis. </a:t>
            </a:r>
            <a:endParaRPr/>
          </a:p>
          <a:p>
            <a:pPr marL="0" lvl="0" indent="0" algn="l" rtl="0">
              <a:spcBef>
                <a:spcPts val="0"/>
              </a:spcBef>
              <a:spcAft>
                <a:spcPts val="0"/>
              </a:spcAft>
              <a:buClr>
                <a:srgbClr val="000000"/>
              </a:buClr>
              <a:buSzPts val="1300"/>
              <a:buFont typeface="Arial"/>
              <a:buNone/>
            </a:pPr>
            <a:endParaRPr sz="130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r>
              <a:rPr lang="de-DE" sz="1300">
                <a:solidFill>
                  <a:schemeClr val="dk1"/>
                </a:solidFill>
                <a:latin typeface="Calibri"/>
                <a:ea typeface="Calibri"/>
                <a:cs typeface="Calibri"/>
                <a:sym typeface="Calibri"/>
              </a:rPr>
              <a:t>Here you can see a graph showing the importance of the global treaty. </a:t>
            </a:r>
            <a:endParaRPr/>
          </a:p>
          <a:p>
            <a:pPr marL="0" lvl="0" indent="0" algn="l" rtl="0">
              <a:spcBef>
                <a:spcPts val="0"/>
              </a:spcBef>
              <a:spcAft>
                <a:spcPts val="0"/>
              </a:spcAft>
              <a:buClr>
                <a:srgbClr val="000000"/>
              </a:buClr>
              <a:buSzPts val="1300"/>
              <a:buFont typeface="Arial"/>
              <a:buNone/>
            </a:pPr>
            <a:endParaRPr sz="130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r>
              <a:rPr lang="de-DE" sz="1300">
                <a:solidFill>
                  <a:schemeClr val="dk1"/>
                </a:solidFill>
                <a:latin typeface="Calibri"/>
                <a:ea typeface="Calibri"/>
                <a:cs typeface="Calibri"/>
                <a:sym typeface="Calibri"/>
              </a:rPr>
              <a:t>The red line shows what will happen if we continue as before and do not reduce our CO2 emissions: the temperature increase will go through the roof. This would mean that we would exceed many tipping points.</a:t>
            </a:r>
            <a:endParaRPr/>
          </a:p>
          <a:p>
            <a:pPr marL="0" lvl="0" indent="0" algn="l" rtl="0">
              <a:spcBef>
                <a:spcPts val="0"/>
              </a:spcBef>
              <a:spcAft>
                <a:spcPts val="0"/>
              </a:spcAft>
              <a:buClr>
                <a:srgbClr val="000000"/>
              </a:buClr>
              <a:buSzPts val="1300"/>
              <a:buFont typeface="Arial"/>
              <a:buNone/>
            </a:pPr>
            <a:endParaRPr sz="130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r>
              <a:rPr lang="de-DE" sz="1300">
                <a:solidFill>
                  <a:schemeClr val="dk1"/>
                </a:solidFill>
                <a:latin typeface="Calibri"/>
                <a:ea typeface="Calibri"/>
                <a:cs typeface="Calibri"/>
                <a:sym typeface="Calibri"/>
              </a:rPr>
              <a:t>If all countries stick to the world contract, the world temperature would increase by 4°C, which is the grey line. Unfortunately, this is still far too much and the politicians actually know that, but it was the first time they could agree on anything at all. </a:t>
            </a:r>
            <a:endParaRPr/>
          </a:p>
          <a:p>
            <a:pPr marL="0" lvl="0" indent="0" algn="l" rtl="0">
              <a:spcBef>
                <a:spcPts val="0"/>
              </a:spcBef>
              <a:spcAft>
                <a:spcPts val="0"/>
              </a:spcAft>
              <a:buClr>
                <a:srgbClr val="000000"/>
              </a:buClr>
              <a:buSzPts val="1300"/>
              <a:buFont typeface="Arial"/>
              <a:buNone/>
            </a:pPr>
            <a:endParaRPr sz="130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r>
              <a:rPr lang="de-DE" sz="1300">
                <a:solidFill>
                  <a:schemeClr val="dk1"/>
                </a:solidFill>
                <a:latin typeface="Calibri"/>
                <a:ea typeface="Calibri"/>
                <a:cs typeface="Calibri"/>
                <a:sym typeface="Calibri"/>
              </a:rPr>
              <a:t>To prevent bad irreversible consequences, however, the 4°C of the world treaty is not enough. We absolutely have to keep the plus 2° C limit. But we still have to do a lot to achieve this. </a:t>
            </a:r>
            <a:endParaRPr sz="1300">
              <a:solidFill>
                <a:schemeClr val="dk1"/>
              </a:solidFill>
              <a:latin typeface="Calibri"/>
              <a:ea typeface="Calibri"/>
              <a:cs typeface="Calibri"/>
              <a:sym typeface="Calibri"/>
            </a:endParaRPr>
          </a:p>
        </p:txBody>
      </p:sp>
      <p:sp>
        <p:nvSpPr>
          <p:cNvPr id="208" name="Google Shape;208;p14: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14</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1200">
                <a:solidFill>
                  <a:schemeClr val="dk1"/>
                </a:solidFill>
                <a:latin typeface="Calibri"/>
                <a:ea typeface="Calibri"/>
                <a:cs typeface="Calibri"/>
                <a:sym typeface="Calibri"/>
              </a:rPr>
              <a:t>There are various solutions to the climate crisis. It is best to do all three at the same time:</a:t>
            </a:r>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1. Avoid CO</a:t>
            </a:r>
            <a:r>
              <a:rPr lang="de-DE" sz="1200" baseline="-25000">
                <a:solidFill>
                  <a:schemeClr val="dk1"/>
                </a:solidFill>
                <a:latin typeface="Calibri"/>
                <a:ea typeface="Calibri"/>
                <a:cs typeface="Calibri"/>
                <a:sym typeface="Calibri"/>
              </a:rPr>
              <a:t>2</a:t>
            </a:r>
            <a:r>
              <a:rPr lang="de-DE" sz="1200">
                <a:solidFill>
                  <a:schemeClr val="dk1"/>
                </a:solidFill>
                <a:latin typeface="Calibri"/>
                <a:ea typeface="Calibri"/>
                <a:cs typeface="Calibri"/>
                <a:sym typeface="Calibri"/>
              </a:rPr>
              <a:t>– emit as littleCO</a:t>
            </a:r>
            <a:r>
              <a:rPr lang="de-DE" sz="1200" baseline="-25000">
                <a:solidFill>
                  <a:schemeClr val="dk1"/>
                </a:solidFill>
                <a:latin typeface="Calibri"/>
                <a:ea typeface="Calibri"/>
                <a:cs typeface="Calibri"/>
                <a:sym typeface="Calibri"/>
              </a:rPr>
              <a:t>2 </a:t>
            </a:r>
            <a:r>
              <a:rPr lang="de-DE" sz="1200">
                <a:solidFill>
                  <a:schemeClr val="dk1"/>
                </a:solidFill>
                <a:latin typeface="Calibri"/>
                <a:ea typeface="Calibri"/>
                <a:cs typeface="Calibri"/>
                <a:sym typeface="Calibri"/>
              </a:rPr>
              <a:t>as possible. This is unfortunately not quite possible, so lets have a look to solution two</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2. Reduce CO</a:t>
            </a:r>
            <a:r>
              <a:rPr lang="de-DE" sz="1200" baseline="-25000">
                <a:solidFill>
                  <a:schemeClr val="dk1"/>
                </a:solidFill>
                <a:latin typeface="Calibri"/>
                <a:ea typeface="Calibri"/>
                <a:cs typeface="Calibri"/>
                <a:sym typeface="Calibri"/>
              </a:rPr>
              <a:t>2 </a:t>
            </a:r>
            <a:r>
              <a:rPr lang="de-DE" sz="1200">
                <a:solidFill>
                  <a:schemeClr val="dk1"/>
                </a:solidFill>
                <a:latin typeface="Calibri"/>
                <a:ea typeface="Calibri"/>
                <a:cs typeface="Calibri"/>
                <a:sym typeface="Calibri"/>
              </a:rPr>
              <a:t>- we must encourage everyone to emit less CO</a:t>
            </a:r>
            <a:r>
              <a:rPr lang="de-DE" sz="1200" baseline="-25000">
                <a:solidFill>
                  <a:schemeClr val="dk1"/>
                </a:solidFill>
                <a:latin typeface="Calibri"/>
                <a:ea typeface="Calibri"/>
                <a:cs typeface="Calibri"/>
                <a:sym typeface="Calibri"/>
              </a:rPr>
              <a:t>2</a:t>
            </a:r>
            <a:r>
              <a:rPr lang="de-DE" sz="1200">
                <a:solidFill>
                  <a:schemeClr val="dk1"/>
                </a:solidFill>
                <a:latin typeface="Calibri"/>
                <a:ea typeface="Calibri"/>
                <a:cs typeface="Calibri"/>
                <a:sym typeface="Calibri"/>
              </a:rPr>
              <a:t>, especially large companies. </a:t>
            </a:r>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3. Bind CO</a:t>
            </a:r>
            <a:r>
              <a:rPr lang="de-DE" sz="1200" baseline="-25000">
                <a:solidFill>
                  <a:schemeClr val="dk1"/>
                </a:solidFill>
                <a:latin typeface="Calibri"/>
                <a:ea typeface="Calibri"/>
                <a:cs typeface="Calibri"/>
                <a:sym typeface="Calibri"/>
              </a:rPr>
              <a:t>2</a:t>
            </a:r>
            <a:r>
              <a:rPr lang="de-DE" sz="1200">
                <a:solidFill>
                  <a:schemeClr val="dk1"/>
                </a:solidFill>
                <a:latin typeface="Calibri"/>
                <a:ea typeface="Calibri"/>
                <a:cs typeface="Calibri"/>
                <a:sym typeface="Calibri"/>
              </a:rPr>
              <a:t>– CO</a:t>
            </a:r>
            <a:r>
              <a:rPr lang="de-DE" sz="1200" baseline="-25000">
                <a:solidFill>
                  <a:schemeClr val="dk1"/>
                </a:solidFill>
                <a:latin typeface="Calibri"/>
                <a:ea typeface="Calibri"/>
                <a:cs typeface="Calibri"/>
                <a:sym typeface="Calibri"/>
              </a:rPr>
              <a:t>2</a:t>
            </a:r>
            <a:r>
              <a:rPr lang="de-DE" sz="1200">
                <a:solidFill>
                  <a:schemeClr val="dk1"/>
                </a:solidFill>
                <a:latin typeface="Calibri"/>
                <a:ea typeface="Calibri"/>
                <a:cs typeface="Calibri"/>
                <a:sym typeface="Calibri"/>
              </a:rPr>
              <a:t>, which cannot be avoided, must be extracted from the atmosphere and bound. The simplest means for this is the "miracle plant: tree". This is what we do at Plant-for-the-Planet: we plant trees together so that more CO</a:t>
            </a:r>
            <a:r>
              <a:rPr lang="de-DE" sz="1200" baseline="-25000">
                <a:solidFill>
                  <a:schemeClr val="dk1"/>
                </a:solidFill>
                <a:latin typeface="Calibri"/>
                <a:ea typeface="Calibri"/>
                <a:cs typeface="Calibri"/>
                <a:sym typeface="Calibri"/>
              </a:rPr>
              <a:t>2</a:t>
            </a:r>
            <a:r>
              <a:rPr lang="de-DE" sz="1200">
                <a:solidFill>
                  <a:schemeClr val="dk1"/>
                </a:solidFill>
                <a:latin typeface="Calibri"/>
                <a:ea typeface="Calibri"/>
                <a:cs typeface="Calibri"/>
                <a:sym typeface="Calibri"/>
              </a:rPr>
              <a:t> can be absorbed from the atmosphere and the global temperature rises less rapidly. </a:t>
            </a:r>
            <a:endParaRPr sz="1200">
              <a:solidFill>
                <a:schemeClr val="dk1"/>
              </a:solidFill>
              <a:latin typeface="Calibri"/>
              <a:ea typeface="Calibri"/>
              <a:cs typeface="Calibri"/>
              <a:sym typeface="Calibri"/>
            </a:endParaRPr>
          </a:p>
        </p:txBody>
      </p:sp>
      <p:sp>
        <p:nvSpPr>
          <p:cNvPr id="215" name="Google Shape;21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6: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chemeClr val="dk1"/>
              </a:buClr>
              <a:buSzPts val="1300"/>
              <a:buFont typeface="Calibri"/>
              <a:buNone/>
            </a:pPr>
            <a:r>
              <a:rPr lang="de-DE" sz="1300">
                <a:solidFill>
                  <a:schemeClr val="dk1"/>
                </a:solidFill>
                <a:latin typeface="Calibri"/>
                <a:ea typeface="Calibri"/>
                <a:cs typeface="Calibri"/>
                <a:sym typeface="Calibri"/>
              </a:rPr>
              <a:t>Why does Plant-for-the-Planet like trees so much and what do they have to do with the climate crisis?</a:t>
            </a: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300"/>
              <a:buFont typeface="Calibri"/>
              <a:buNone/>
            </a:pPr>
            <a:r>
              <a:rPr lang="de-DE" sz="1300">
                <a:solidFill>
                  <a:schemeClr val="dk1"/>
                </a:solidFill>
                <a:latin typeface="Calibri"/>
                <a:ea typeface="Calibri"/>
                <a:cs typeface="Calibri"/>
                <a:sym typeface="Calibri"/>
              </a:rPr>
              <a:t>We have 2 problems: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300"/>
              <a:buFont typeface="Calibri"/>
              <a:buNone/>
            </a:pPr>
            <a:r>
              <a:rPr lang="de-DE" sz="1300">
                <a:solidFill>
                  <a:schemeClr val="dk1"/>
                </a:solidFill>
                <a:latin typeface="Calibri"/>
                <a:ea typeface="Calibri"/>
                <a:cs typeface="Calibri"/>
                <a:sym typeface="Calibri"/>
              </a:rPr>
              <a:t>Rising temperatures</a:t>
            </a:r>
            <a:r>
              <a:rPr lang="de-DE" sz="1300" b="1">
                <a:solidFill>
                  <a:schemeClr val="dk1"/>
                </a:solidFill>
                <a:latin typeface="Calibri"/>
                <a:ea typeface="Calibri"/>
                <a:cs typeface="Calibri"/>
                <a:sym typeface="Calibri"/>
              </a:rPr>
              <a:t> and</a:t>
            </a:r>
            <a:r>
              <a:rPr lang="de-DE" sz="1300" b="0">
                <a:solidFill>
                  <a:schemeClr val="dk1"/>
                </a:solidFill>
                <a:latin typeface="Calibri"/>
                <a:ea typeface="Calibri"/>
                <a:cs typeface="Calibri"/>
                <a:sym typeface="Calibri"/>
              </a:rPr>
              <a:t> the world is unjust. </a:t>
            </a: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300"/>
              <a:buFont typeface="Calibri"/>
              <a:buNone/>
            </a:pP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300"/>
              <a:buFont typeface="Calibri"/>
              <a:buNone/>
            </a:pPr>
            <a:r>
              <a:rPr lang="de-DE" sz="1300">
                <a:solidFill>
                  <a:schemeClr val="dk1"/>
                </a:solidFill>
                <a:latin typeface="Calibri"/>
                <a:ea typeface="Calibri"/>
                <a:cs typeface="Calibri"/>
                <a:sym typeface="Calibri"/>
              </a:rPr>
              <a:t>Trees can help us with both problems.</a:t>
            </a:r>
            <a:endParaRPr sz="1200">
              <a:solidFill>
                <a:schemeClr val="dk1"/>
              </a:solidFill>
              <a:latin typeface="Calibri"/>
              <a:ea typeface="Calibri"/>
              <a:cs typeface="Calibri"/>
              <a:sym typeface="Calibri"/>
            </a:endParaRPr>
          </a:p>
          <a:p>
            <a:pPr marL="342900" lvl="0" indent="-342900" algn="l" rtl="0">
              <a:spcBef>
                <a:spcPts val="0"/>
              </a:spcBef>
              <a:spcAft>
                <a:spcPts val="0"/>
              </a:spcAft>
              <a:buClr>
                <a:schemeClr val="dk1"/>
              </a:buClr>
              <a:buSzPts val="1300"/>
              <a:buFont typeface="Calibri"/>
              <a:buAutoNum type="arabicParenBoth"/>
            </a:pPr>
            <a:r>
              <a:rPr lang="de-DE" sz="1300">
                <a:solidFill>
                  <a:schemeClr val="dk1"/>
                </a:solidFill>
                <a:latin typeface="Calibri"/>
                <a:ea typeface="Calibri"/>
                <a:cs typeface="Calibri"/>
                <a:sym typeface="Calibri"/>
              </a:rPr>
              <a:t>To make the world more just, we can plant trees in the Global South. In other words, exactly where there is little prosperity. We can create jobs and prosperity by planting trees.</a:t>
            </a:r>
            <a:endParaRPr/>
          </a:p>
          <a:p>
            <a:pPr marL="342900" lvl="0" indent="-342900" algn="l" rtl="0">
              <a:spcBef>
                <a:spcPts val="0"/>
              </a:spcBef>
              <a:spcAft>
                <a:spcPts val="0"/>
              </a:spcAft>
              <a:buClr>
                <a:schemeClr val="dk1"/>
              </a:buClr>
              <a:buSzPts val="1300"/>
              <a:buFont typeface="Calibri"/>
              <a:buAutoNum type="arabicParenBoth"/>
            </a:pPr>
            <a:r>
              <a:rPr lang="de-DE" sz="1300">
                <a:solidFill>
                  <a:schemeClr val="dk1"/>
                </a:solidFill>
                <a:latin typeface="Calibri"/>
                <a:ea typeface="Calibri"/>
                <a:cs typeface="Calibri"/>
                <a:sym typeface="Calibri"/>
              </a:rPr>
              <a:t>But trees also help us when it comes to limiting the rise in temperature. </a:t>
            </a:r>
            <a:endParaRPr sz="1200"/>
          </a:p>
        </p:txBody>
      </p:sp>
      <p:sp>
        <p:nvSpPr>
          <p:cNvPr id="223" name="Google Shape;223;p16: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16</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679463" y="4714658"/>
            <a:ext cx="5438748" cy="4468301"/>
          </a:xfrm>
          <a:prstGeom prst="rect">
            <a:avLst/>
          </a:prstGeom>
          <a:noFill/>
          <a:ln>
            <a:noFill/>
          </a:ln>
        </p:spPr>
        <p:txBody>
          <a:bodyPr spcFirstLastPara="1" wrap="square" lIns="86100" tIns="86100" rIns="86100" bIns="861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de-DE">
                <a:latin typeface="Arial"/>
                <a:ea typeface="Arial"/>
                <a:cs typeface="Arial"/>
                <a:sym typeface="Arial"/>
              </a:rPr>
              <a:t>Lets have a look at what  I mean by injustice. </a:t>
            </a:r>
            <a:endParaRPr/>
          </a:p>
          <a:p>
            <a:pPr marL="0" marR="0" lvl="0" indent="0" algn="l" rtl="0">
              <a:lnSpc>
                <a:spcPct val="100000"/>
              </a:lnSpc>
              <a:spcBef>
                <a:spcPts val="0"/>
              </a:spcBef>
              <a:spcAft>
                <a:spcPts val="0"/>
              </a:spcAft>
              <a:buClr>
                <a:schemeClr val="dk1"/>
              </a:buClr>
              <a:buSzPts val="1200"/>
              <a:buFont typeface="Arial"/>
              <a:buNone/>
            </a:pPr>
            <a:r>
              <a:rPr lang="de-DE">
                <a:latin typeface="Arial"/>
                <a:ea typeface="Arial"/>
                <a:cs typeface="Arial"/>
                <a:sym typeface="Arial"/>
              </a:rPr>
              <a:t>Here you see the world as you know it from the atlas. </a:t>
            </a:r>
            <a:endParaRPr/>
          </a:p>
          <a:p>
            <a:pPr marL="0" marR="0" lvl="0" indent="0" algn="l" rtl="0">
              <a:lnSpc>
                <a:spcPct val="100000"/>
              </a:lnSpc>
              <a:spcBef>
                <a:spcPts val="0"/>
              </a:spcBef>
              <a:spcAft>
                <a:spcPts val="0"/>
              </a:spcAft>
              <a:buClr>
                <a:schemeClr val="dk1"/>
              </a:buClr>
              <a:buSzPts val="1200"/>
              <a:buFont typeface="Arial"/>
              <a:buNone/>
            </a:pPr>
            <a:r>
              <a:rPr lang="de-DE">
                <a:latin typeface="Arial"/>
                <a:ea typeface="Arial"/>
                <a:cs typeface="Arial"/>
                <a:sym typeface="Arial"/>
              </a:rPr>
              <a:t>The bigger a country is by area, the bigger it is on this map here.</a:t>
            </a:r>
            <a:endParaRPr/>
          </a:p>
          <a:p>
            <a:pPr marL="0" marR="0" lvl="0" indent="0" algn="l" rtl="0">
              <a:lnSpc>
                <a:spcPct val="100000"/>
              </a:lnSpc>
              <a:spcBef>
                <a:spcPts val="0"/>
              </a:spcBef>
              <a:spcAft>
                <a:spcPts val="0"/>
              </a:spcAft>
              <a:buClr>
                <a:schemeClr val="dk1"/>
              </a:buClr>
              <a:buSzPts val="1200"/>
              <a:buFont typeface="Arial"/>
              <a:buNone/>
            </a:pPr>
            <a:r>
              <a:rPr lang="de-DE">
                <a:latin typeface="Arial"/>
                <a:ea typeface="Arial"/>
                <a:cs typeface="Arial"/>
                <a:sym typeface="Arial"/>
              </a:rPr>
              <a:t>But if you look at the world a little bit differently....</a:t>
            </a:r>
            <a:endParaRPr/>
          </a:p>
        </p:txBody>
      </p:sp>
      <p:sp>
        <p:nvSpPr>
          <p:cNvPr id="229" name="Google Shape;229;p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679463" y="4714658"/>
            <a:ext cx="5438748" cy="4468301"/>
          </a:xfrm>
          <a:prstGeom prst="rect">
            <a:avLst/>
          </a:prstGeom>
          <a:noFill/>
          <a:ln>
            <a:noFill/>
          </a:ln>
        </p:spPr>
        <p:txBody>
          <a:bodyPr spcFirstLastPara="1" wrap="square" lIns="86100" tIns="86100" rIns="86100" bIns="86100" anchor="ctr" anchorCtr="0">
            <a:noAutofit/>
          </a:bodyPr>
          <a:lstStyle/>
          <a:p>
            <a:pPr marL="0" lvl="0" indent="0" algn="l" rtl="0">
              <a:spcBef>
                <a:spcPts val="0"/>
              </a:spcBef>
              <a:spcAft>
                <a:spcPts val="0"/>
              </a:spcAft>
              <a:buClr>
                <a:schemeClr val="dk1"/>
              </a:buClr>
              <a:buSzPts val="1200"/>
              <a:buFont typeface="Calibri"/>
              <a:buNone/>
            </a:pPr>
            <a:r>
              <a:rPr lang="de-DE"/>
              <a:t>...then it no longer looks at all like the world we know.</a:t>
            </a:r>
            <a:endParaRPr/>
          </a:p>
          <a:p>
            <a:pPr marL="0" lvl="0" indent="0" algn="l" rtl="0">
              <a:spcBef>
                <a:spcPts val="0"/>
              </a:spcBef>
              <a:spcAft>
                <a:spcPts val="0"/>
              </a:spcAft>
              <a:buClr>
                <a:schemeClr val="dk1"/>
              </a:buClr>
              <a:buSzPts val="1200"/>
              <a:buFont typeface="Calibri"/>
              <a:buNone/>
            </a:pPr>
            <a:r>
              <a:rPr lang="de-DE"/>
              <a:t>For example this map shows the world by population, so where how many people live. </a:t>
            </a:r>
            <a:endParaRPr/>
          </a:p>
          <a:p>
            <a:pPr marL="0" lvl="0" indent="0" algn="l" rtl="0">
              <a:spcBef>
                <a:spcPts val="0"/>
              </a:spcBef>
              <a:spcAft>
                <a:spcPts val="0"/>
              </a:spcAft>
              <a:buClr>
                <a:schemeClr val="dk1"/>
              </a:buClr>
              <a:buSzPts val="1200"/>
              <a:buFont typeface="Calibri"/>
              <a:buNone/>
            </a:pPr>
            <a:r>
              <a:rPr lang="de-DE"/>
              <a:t>North America and Europe are not that big here, together they make up only a small part of the world population, a little over 10%. </a:t>
            </a:r>
            <a:endParaRPr/>
          </a:p>
        </p:txBody>
      </p:sp>
      <p:sp>
        <p:nvSpPr>
          <p:cNvPr id="237" name="Google Shape;237;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679463" y="4714658"/>
            <a:ext cx="5438748" cy="4468301"/>
          </a:xfrm>
          <a:prstGeom prst="rect">
            <a:avLst/>
          </a:prstGeom>
          <a:noFill/>
          <a:ln>
            <a:noFill/>
          </a:ln>
        </p:spPr>
        <p:txBody>
          <a:bodyPr spcFirstLastPara="1" wrap="square" lIns="86100" tIns="86100" rIns="86100" bIns="86100"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On this map you can hardly see North America and Europe at all. </a:t>
            </a:r>
            <a:endParaRPr/>
          </a:p>
          <a:p>
            <a:pPr marL="0" marR="0" lvl="0" indent="0" algn="l" rtl="0">
              <a:lnSpc>
                <a:spcPct val="100000"/>
              </a:lnSpc>
              <a:spcBef>
                <a:spcPts val="0"/>
              </a:spcBef>
              <a:spcAft>
                <a:spcPts val="0"/>
              </a:spcAft>
              <a:buClr>
                <a:schemeClr val="dk1"/>
              </a:buClr>
              <a:buSzPts val="1200"/>
              <a:buFont typeface="Calibri"/>
              <a:buNone/>
            </a:pPr>
            <a:r>
              <a:rPr lang="de-DE"/>
              <a:t>The map shows us where many people live on less than two dollars a day. </a:t>
            </a:r>
            <a:endParaRPr/>
          </a:p>
          <a:p>
            <a:pPr marL="0" marR="0" lvl="0" indent="0" algn="l" rtl="0">
              <a:lnSpc>
                <a:spcPct val="100000"/>
              </a:lnSpc>
              <a:spcBef>
                <a:spcPts val="0"/>
              </a:spcBef>
              <a:spcAft>
                <a:spcPts val="0"/>
              </a:spcAft>
              <a:buClr>
                <a:schemeClr val="dk1"/>
              </a:buClr>
              <a:buSzPts val="1200"/>
              <a:buFont typeface="Calibri"/>
              <a:buNone/>
            </a:pPr>
            <a:r>
              <a:rPr lang="de-DE"/>
              <a:t>Africa and India are very big, which means that more poor people live there. </a:t>
            </a:r>
            <a:endParaRPr/>
          </a:p>
        </p:txBody>
      </p:sp>
      <p:sp>
        <p:nvSpPr>
          <p:cNvPr id="244" name="Google Shape;244;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1200" dirty="0"/>
              <a:t>Hello, </a:t>
            </a:r>
            <a:r>
              <a:rPr lang="de-DE" sz="1200" dirty="0" err="1"/>
              <a:t>my</a:t>
            </a:r>
            <a:r>
              <a:rPr lang="de-DE" sz="1200" dirty="0"/>
              <a:t> </a:t>
            </a:r>
            <a:r>
              <a:rPr lang="de-DE" sz="1200" dirty="0" err="1"/>
              <a:t>name</a:t>
            </a:r>
            <a:r>
              <a:rPr lang="de-DE" sz="1200" dirty="0"/>
              <a:t> </a:t>
            </a:r>
            <a:r>
              <a:rPr lang="de-DE" sz="1200" dirty="0" err="1"/>
              <a:t>is</a:t>
            </a:r>
            <a:r>
              <a:rPr lang="de-DE" sz="1200" dirty="0"/>
              <a:t> _____, I am ____ </a:t>
            </a:r>
            <a:r>
              <a:rPr lang="de-DE" sz="1200" dirty="0" err="1"/>
              <a:t>years</a:t>
            </a:r>
            <a:r>
              <a:rPr lang="de-DE" sz="1200" dirty="0"/>
              <a:t> </a:t>
            </a:r>
            <a:r>
              <a:rPr lang="de-DE" sz="1200" dirty="0" err="1"/>
              <a:t>old</a:t>
            </a:r>
            <a:r>
              <a:rPr lang="de-DE" sz="1200" dirty="0"/>
              <a:t> and I </a:t>
            </a:r>
            <a:r>
              <a:rPr lang="de-DE" sz="1200" dirty="0" err="1"/>
              <a:t>have</a:t>
            </a:r>
            <a:r>
              <a:rPr lang="de-DE" sz="1200" dirty="0"/>
              <a:t> </a:t>
            </a:r>
            <a:r>
              <a:rPr lang="de-DE" sz="1200" dirty="0" err="1"/>
              <a:t>been</a:t>
            </a:r>
            <a:r>
              <a:rPr lang="de-DE" sz="1200" dirty="0"/>
              <a:t> a Climate Justice </a:t>
            </a:r>
            <a:r>
              <a:rPr lang="de-DE" sz="1200" dirty="0" err="1"/>
              <a:t>Ambassadors</a:t>
            </a:r>
            <a:r>
              <a:rPr lang="de-DE" sz="1200" dirty="0"/>
              <a:t> of Plant-for-the-Planet </a:t>
            </a:r>
            <a:r>
              <a:rPr lang="de-DE" sz="1200" dirty="0" err="1"/>
              <a:t>for</a:t>
            </a:r>
            <a:r>
              <a:rPr lang="de-DE" sz="1200" dirty="0"/>
              <a:t> ___</a:t>
            </a:r>
            <a:r>
              <a:rPr lang="de-DE" sz="1200" dirty="0" err="1"/>
              <a:t>years</a:t>
            </a:r>
            <a:r>
              <a:rPr lang="de-DE" sz="1200" dirty="0"/>
              <a:t>.</a:t>
            </a:r>
            <a:endParaRPr sz="1200" dirty="0"/>
          </a:p>
          <a:p>
            <a:pPr marL="0" lvl="0" indent="0" algn="l" rtl="0">
              <a:spcBef>
                <a:spcPts val="0"/>
              </a:spcBef>
              <a:spcAft>
                <a:spcPts val="0"/>
              </a:spcAft>
              <a:buNone/>
            </a:pPr>
            <a:r>
              <a:rPr lang="de-DE" dirty="0"/>
              <a:t>I </a:t>
            </a:r>
            <a:r>
              <a:rPr lang="de-DE" dirty="0" err="1"/>
              <a:t>give</a:t>
            </a:r>
            <a:r>
              <a:rPr lang="de-DE" dirty="0"/>
              <a:t> </a:t>
            </a:r>
            <a:r>
              <a:rPr lang="de-DE" dirty="0" err="1"/>
              <a:t>presentations</a:t>
            </a:r>
            <a:r>
              <a:rPr lang="de-DE" dirty="0"/>
              <a:t>, </a:t>
            </a:r>
            <a:r>
              <a:rPr lang="de-DE" dirty="0" err="1"/>
              <a:t>to</a:t>
            </a:r>
            <a:r>
              <a:rPr lang="de-DE" dirty="0"/>
              <a:t> </a:t>
            </a:r>
            <a:r>
              <a:rPr lang="de-DE" dirty="0" err="1"/>
              <a:t>fight</a:t>
            </a:r>
            <a:r>
              <a:rPr lang="de-DE" dirty="0"/>
              <a:t> </a:t>
            </a:r>
            <a:r>
              <a:rPr lang="de-DE" dirty="0" err="1"/>
              <a:t>for</a:t>
            </a:r>
            <a:r>
              <a:rPr lang="de-DE" dirty="0"/>
              <a:t> </a:t>
            </a:r>
            <a:r>
              <a:rPr lang="de-DE" dirty="0" err="1"/>
              <a:t>our</a:t>
            </a:r>
            <a:r>
              <a:rPr lang="de-DE" dirty="0"/>
              <a:t> </a:t>
            </a:r>
            <a:r>
              <a:rPr lang="de-DE" dirty="0" err="1"/>
              <a:t>future</a:t>
            </a:r>
            <a:r>
              <a:rPr lang="de-DE"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0" name="Google Shape;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79463" y="4714658"/>
            <a:ext cx="5438748" cy="4468301"/>
          </a:xfrm>
          <a:prstGeom prst="rect">
            <a:avLst/>
          </a:prstGeom>
          <a:noFill/>
          <a:ln>
            <a:noFill/>
          </a:ln>
        </p:spPr>
        <p:txBody>
          <a:bodyPr spcFirstLastPara="1" wrap="square" lIns="86100" tIns="86100" rIns="86100" bIns="86100" anchor="ctr" anchorCtr="0">
            <a:noAutofit/>
          </a:bodyPr>
          <a:lstStyle/>
          <a:p>
            <a:pPr marL="0" lvl="0" indent="0" algn="l" rtl="0">
              <a:spcBef>
                <a:spcPts val="0"/>
              </a:spcBef>
              <a:spcAft>
                <a:spcPts val="0"/>
              </a:spcAft>
              <a:buClr>
                <a:schemeClr val="dk1"/>
              </a:buClr>
              <a:buSzPts val="1200"/>
              <a:buFont typeface="Calibri"/>
              <a:buNone/>
            </a:pPr>
            <a:r>
              <a:rPr lang="de-DE"/>
              <a:t>If we now look at the world in terms of CO</a:t>
            </a:r>
            <a:r>
              <a:rPr lang="de-DE" baseline="-25000"/>
              <a:t>2</a:t>
            </a:r>
            <a:r>
              <a:rPr lang="de-DE"/>
              <a:t>  emissions, we see that Africa is almost impossible to see.</a:t>
            </a:r>
            <a:endParaRPr/>
          </a:p>
          <a:p>
            <a:pPr marL="0" lvl="0" indent="0" algn="l" rtl="0">
              <a:spcBef>
                <a:spcPts val="0"/>
              </a:spcBef>
              <a:spcAft>
                <a:spcPts val="0"/>
              </a:spcAft>
              <a:buClr>
                <a:schemeClr val="dk1"/>
              </a:buClr>
              <a:buSzPts val="1200"/>
              <a:buFont typeface="Calibri"/>
              <a:buNone/>
            </a:pPr>
            <a:r>
              <a:rPr lang="de-DE"/>
              <a:t>Many people live there, but they only produce little CO</a:t>
            </a:r>
            <a:r>
              <a:rPr lang="de-DE" baseline="-25000"/>
              <a:t>2</a:t>
            </a:r>
            <a:r>
              <a:rPr lang="de-DE"/>
              <a: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de-DE"/>
              <a:t>China is very large on the map - many people live there. In addition, a lot is produced there for the whole world.</a:t>
            </a:r>
            <a:endParaRPr/>
          </a:p>
          <a:p>
            <a:pPr marL="0" lvl="0" indent="0" algn="l" rtl="0">
              <a:spcBef>
                <a:spcPts val="0"/>
              </a:spcBef>
              <a:spcAft>
                <a:spcPts val="0"/>
              </a:spcAft>
              <a:buClr>
                <a:schemeClr val="dk1"/>
              </a:buClr>
              <a:buSzPts val="1200"/>
              <a:buFont typeface="Calibri"/>
              <a:buNone/>
            </a:pPr>
            <a:r>
              <a:rPr lang="de-DE"/>
              <a:t>Europe and North America are also very large. This means that a lot of CO</a:t>
            </a:r>
            <a:r>
              <a:rPr lang="de-DE" baseline="-25000"/>
              <a:t>2</a:t>
            </a:r>
            <a:r>
              <a:rPr lang="de-DE"/>
              <a:t> is emitted here. </a:t>
            </a:r>
            <a:endParaRPr/>
          </a:p>
          <a:p>
            <a:pPr marL="0" lvl="0" indent="0" algn="l" rtl="0">
              <a:spcBef>
                <a:spcPts val="0"/>
              </a:spcBef>
              <a:spcAft>
                <a:spcPts val="0"/>
              </a:spcAft>
              <a:buClr>
                <a:schemeClr val="dk1"/>
              </a:buClr>
              <a:buSzPts val="1200"/>
              <a:buFont typeface="Calibri"/>
              <a:buNone/>
            </a:pPr>
            <a:r>
              <a:rPr lang="de-DE"/>
              <a:t>But we are only a small part of the world's population that causes a huge amount of CO</a:t>
            </a:r>
            <a:r>
              <a:rPr lang="de-DE" baseline="-25000"/>
              <a:t>2</a:t>
            </a:r>
            <a:r>
              <a:rPr lang="de-DE"/>
              <a:t>. So we ourselves are a big part of the problem.</a:t>
            </a:r>
            <a:endParaRPr sz="1200">
              <a:latin typeface="Arial"/>
              <a:ea typeface="Arial"/>
              <a:cs typeface="Arial"/>
              <a:sym typeface="Arial"/>
            </a:endParaRPr>
          </a:p>
        </p:txBody>
      </p:sp>
      <p:sp>
        <p:nvSpPr>
          <p:cNvPr id="251" name="Google Shape;251;p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1:notes"/>
          <p:cNvSpPr>
            <a:spLocks noGrp="1" noRot="1" noChangeAspect="1"/>
          </p:cNvSpPr>
          <p:nvPr>
            <p:ph type="sldImg" idx="2"/>
          </p:nvPr>
        </p:nvSpPr>
        <p:spPr>
          <a:xfrm>
            <a:off x="-184150" y="831850"/>
            <a:ext cx="7405688" cy="41671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8" name="Google Shape;258;p21:notes"/>
          <p:cNvSpPr txBox="1">
            <a:spLocks noGrp="1"/>
          </p:cNvSpPr>
          <p:nvPr>
            <p:ph type="body" idx="1"/>
          </p:nvPr>
        </p:nvSpPr>
        <p:spPr>
          <a:xfrm>
            <a:off x="703372" y="5276974"/>
            <a:ext cx="5630111" cy="500123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Times New Roman"/>
              <a:buNone/>
            </a:pPr>
            <a:r>
              <a:rPr lang="de-DE">
                <a:latin typeface="Times New Roman"/>
                <a:ea typeface="Times New Roman"/>
                <a:cs typeface="Times New Roman"/>
                <a:sym typeface="Times New Roman"/>
              </a:rPr>
              <a:t>Here the </a:t>
            </a:r>
            <a:r>
              <a:rPr lang="de-DE"/>
              <a:t>CO</a:t>
            </a:r>
            <a:r>
              <a:rPr lang="de-DE" baseline="-25000"/>
              <a:t>2</a:t>
            </a:r>
            <a:r>
              <a:rPr lang="de-DE">
                <a:latin typeface="Times New Roman"/>
                <a:ea typeface="Times New Roman"/>
                <a:cs typeface="Times New Roman"/>
                <a:sym typeface="Times New Roman"/>
              </a:rPr>
              <a:t> emission is shown a little bit different. We already saw on the map earlier that this is not evenly distributed worldwide.</a:t>
            </a:r>
            <a:endParaRPr/>
          </a:p>
          <a:p>
            <a:pPr marL="0" lvl="0" indent="0" algn="l" rtl="0">
              <a:spcBef>
                <a:spcPts val="0"/>
              </a:spcBef>
              <a:spcAft>
                <a:spcPts val="0"/>
              </a:spcAft>
              <a:buClr>
                <a:schemeClr val="dk1"/>
              </a:buClr>
              <a:buSzPts val="1200"/>
              <a:buFont typeface="Times New Roman"/>
              <a:buNone/>
            </a:pPr>
            <a:r>
              <a:rPr lang="de-DE">
                <a:latin typeface="Times New Roman"/>
                <a:ea typeface="Times New Roman"/>
                <a:cs typeface="Times New Roman"/>
                <a:sym typeface="Times New Roman"/>
              </a:rPr>
              <a:t>In North America, for example, a person emits an average of 16 tons per year. </a:t>
            </a:r>
            <a:endParaRPr/>
          </a:p>
          <a:p>
            <a:pPr marL="0" lvl="0" indent="0" algn="l" rtl="0">
              <a:spcBef>
                <a:spcPts val="0"/>
              </a:spcBef>
              <a:spcAft>
                <a:spcPts val="0"/>
              </a:spcAft>
              <a:buClr>
                <a:schemeClr val="dk1"/>
              </a:buClr>
              <a:buSzPts val="1200"/>
              <a:buFont typeface="Times New Roman"/>
              <a:buNone/>
            </a:pPr>
            <a:r>
              <a:rPr lang="de-DE">
                <a:latin typeface="Times New Roman"/>
                <a:ea typeface="Times New Roman"/>
                <a:cs typeface="Times New Roman"/>
                <a:sym typeface="Times New Roman"/>
              </a:rPr>
              <a:t>In Europe and China, about 8 tons per person are produced. Still far too much.</a:t>
            </a:r>
            <a:endParaRPr/>
          </a:p>
          <a:p>
            <a:pPr marL="0" lvl="0" indent="0" algn="l" rtl="0">
              <a:spcBef>
                <a:spcPts val="0"/>
              </a:spcBef>
              <a:spcAft>
                <a:spcPts val="0"/>
              </a:spcAft>
              <a:buClr>
                <a:schemeClr val="dk1"/>
              </a:buClr>
              <a:buSzPts val="1200"/>
              <a:buFont typeface="Times New Roman"/>
              <a:buNone/>
            </a:pPr>
            <a:r>
              <a:rPr lang="de-DE">
                <a:latin typeface="Times New Roman"/>
                <a:ea typeface="Times New Roman"/>
                <a:cs typeface="Times New Roman"/>
                <a:sym typeface="Times New Roman"/>
              </a:rPr>
              <a:t>In Africa, people are responsible for an average of about 1 ton per year. Many environmental catastrophes caused by the rise in temperature, however, happen right here.</a:t>
            </a:r>
            <a:endParaRPr/>
          </a:p>
          <a:p>
            <a:pPr marL="0" lvl="0" indent="0" algn="l" rtl="0">
              <a:spcBef>
                <a:spcPts val="0"/>
              </a:spcBef>
              <a:spcAft>
                <a:spcPts val="0"/>
              </a:spcAft>
              <a:buClr>
                <a:schemeClr val="dk1"/>
              </a:buClr>
              <a:buSzPts val="1200"/>
              <a:buFont typeface="Calibri"/>
              <a:buNone/>
            </a:pPr>
            <a:endParaRPr>
              <a:latin typeface="Times New Roman"/>
              <a:ea typeface="Times New Roman"/>
              <a:cs typeface="Times New Roman"/>
              <a:sym typeface="Times New Roman"/>
            </a:endParaRPr>
          </a:p>
          <a:p>
            <a:pPr marL="0" lvl="0" indent="0" algn="l" rtl="0">
              <a:spcBef>
                <a:spcPts val="0"/>
              </a:spcBef>
              <a:spcAft>
                <a:spcPts val="0"/>
              </a:spcAft>
              <a:buClr>
                <a:schemeClr val="dk1"/>
              </a:buClr>
              <a:buSzPts val="1200"/>
              <a:buFont typeface="Times New Roman"/>
              <a:buNone/>
            </a:pPr>
            <a:r>
              <a:rPr lang="de-DE">
                <a:latin typeface="Times New Roman"/>
                <a:ea typeface="Times New Roman"/>
                <a:cs typeface="Times New Roman"/>
                <a:sym typeface="Times New Roman"/>
              </a:rPr>
              <a:t>This is how unfair the climate crisis is. </a:t>
            </a:r>
            <a:endParaRPr/>
          </a:p>
        </p:txBody>
      </p:sp>
      <p:sp>
        <p:nvSpPr>
          <p:cNvPr id="259" name="Google Shape;259;p21:notes"/>
          <p:cNvSpPr txBox="1">
            <a:spLocks noGrp="1"/>
          </p:cNvSpPr>
          <p:nvPr>
            <p:ph type="sldNum" idx="12"/>
          </p:nvPr>
        </p:nvSpPr>
        <p:spPr>
          <a:xfrm>
            <a:off x="3985767" y="10553947"/>
            <a:ext cx="3049513" cy="55492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300">
                <a:solidFill>
                  <a:schemeClr val="dk1"/>
                </a:solidFill>
                <a:latin typeface="Calibri"/>
                <a:ea typeface="Calibri"/>
                <a:cs typeface="Calibri"/>
                <a:sym typeface="Calibri"/>
              </a:rPr>
              <a:t>21</a:t>
            </a:fld>
            <a:endParaRPr sz="13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2:notes"/>
          <p:cNvSpPr txBox="1">
            <a:spLocks noGrp="1"/>
          </p:cNvSpPr>
          <p:nvPr>
            <p:ph type="body" idx="1"/>
          </p:nvPr>
        </p:nvSpPr>
        <p:spPr>
          <a:xfrm>
            <a:off x="685492" y="4342950"/>
            <a:ext cx="5487000" cy="4116000"/>
          </a:xfrm>
          <a:prstGeom prst="rect">
            <a:avLst/>
          </a:prstGeom>
          <a:noFill/>
          <a:ln>
            <a:noFill/>
          </a:ln>
        </p:spPr>
        <p:txBody>
          <a:bodyPr spcFirstLastPara="1" wrap="square" lIns="87825" tIns="87825" rIns="87825" bIns="87825" anchor="ctr" anchorCtr="0">
            <a:noAutofit/>
          </a:bodyPr>
          <a:lstStyle/>
          <a:p>
            <a:pPr marL="0" lvl="0" indent="0" algn="l" rtl="0">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Let’s get back to trees. I would like to explain to you why trees are a true miracle of a plant.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Trees act as carbon sponges to filter </a:t>
            </a:r>
            <a:r>
              <a:rPr lang="de-DE"/>
              <a:t>CO</a:t>
            </a:r>
            <a:r>
              <a:rPr lang="de-DE" baseline="-25000"/>
              <a:t>2</a:t>
            </a:r>
            <a:r>
              <a:rPr lang="de-DE" sz="1200">
                <a:solidFill>
                  <a:schemeClr val="dk1"/>
                </a:solidFill>
                <a:latin typeface="Calibri"/>
                <a:ea typeface="Calibri"/>
                <a:cs typeface="Calibri"/>
                <a:sym typeface="Calibri"/>
              </a:rPr>
              <a:t> from the air. This works through photosynthesis. Trees are exactly the opposite of us humans: they breathe in </a:t>
            </a:r>
            <a:r>
              <a:rPr lang="de-DE"/>
              <a:t>CO</a:t>
            </a:r>
            <a:r>
              <a:rPr lang="de-DE" baseline="-25000"/>
              <a:t>2</a:t>
            </a:r>
            <a:r>
              <a:rPr lang="de-DE" sz="1200">
                <a:solidFill>
                  <a:schemeClr val="dk1"/>
                </a:solidFill>
                <a:latin typeface="Calibri"/>
                <a:ea typeface="Calibri"/>
                <a:cs typeface="Calibri"/>
                <a:sym typeface="Calibri"/>
              </a:rPr>
              <a:t>, store the C in their wood and release oxygen, known as </a:t>
            </a:r>
            <a:r>
              <a:rPr lang="de-DE"/>
              <a:t>O</a:t>
            </a:r>
            <a:r>
              <a:rPr lang="de-DE" baseline="-25000"/>
              <a:t>2</a:t>
            </a:r>
            <a:r>
              <a:rPr lang="de-DE" sz="1200">
                <a:solidFill>
                  <a:schemeClr val="dk1"/>
                </a:solidFill>
                <a:latin typeface="Calibri"/>
                <a:ea typeface="Calibri"/>
                <a:cs typeface="Calibri"/>
                <a:sym typeface="Calibri"/>
              </a:rPr>
              <a:t>. By storing the C for a long time, they take it out of the atmosphere like a sponge and the temperature rises less rapidly. </a:t>
            </a:r>
            <a:endParaRPr/>
          </a:p>
          <a:p>
            <a:pPr marL="0" lvl="0" indent="0" algn="l" rtl="0">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Trees are also called "the green lungs of the earth" because of their photosynthesis abilities. </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The important thing is that the trees cannot solve the climate crisis on their own. But they buy us time because they reduce the amount of </a:t>
            </a:r>
            <a:r>
              <a:rPr lang="de-DE"/>
              <a:t>CO</a:t>
            </a:r>
            <a:r>
              <a:rPr lang="de-DE" baseline="-25000"/>
              <a:t>2</a:t>
            </a:r>
            <a:r>
              <a:rPr lang="de-DE" sz="1200">
                <a:solidFill>
                  <a:schemeClr val="dk1"/>
                </a:solidFill>
                <a:latin typeface="Calibri"/>
                <a:ea typeface="Calibri"/>
                <a:cs typeface="Calibri"/>
                <a:sym typeface="Calibri"/>
              </a:rPr>
              <a:t> in the atmosphere. We can use this time to reduce our </a:t>
            </a:r>
            <a:r>
              <a:rPr lang="de-DE"/>
              <a:t>CO</a:t>
            </a:r>
            <a:r>
              <a:rPr lang="de-DE" baseline="-25000"/>
              <a:t>2</a:t>
            </a:r>
            <a:r>
              <a:rPr lang="de-DE" sz="1200">
                <a:solidFill>
                  <a:schemeClr val="dk1"/>
                </a:solidFill>
                <a:latin typeface="Calibri"/>
                <a:ea typeface="Calibri"/>
                <a:cs typeface="Calibri"/>
                <a:sym typeface="Calibri"/>
              </a:rPr>
              <a:t> emissions. This is why trees are an important time saver in the fight against the climate crisis.</a:t>
            </a:r>
            <a:endParaRPr/>
          </a:p>
          <a:p>
            <a:pPr marL="0" lvl="0" indent="0" algn="l" rtl="0">
              <a:spcBef>
                <a:spcPts val="0"/>
              </a:spcBef>
              <a:spcAft>
                <a:spcPts val="0"/>
              </a:spcAft>
              <a:buClr>
                <a:srgbClr val="000000"/>
              </a:buClr>
              <a:buSzPts val="12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Calibri"/>
              <a:buNone/>
            </a:pPr>
            <a:endParaRPr/>
          </a:p>
        </p:txBody>
      </p:sp>
      <p:sp>
        <p:nvSpPr>
          <p:cNvPr id="267" name="Google Shape;26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3: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We were not the first to come up with the brilliant idea of planting trees. </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Wangari Maathai, a Nobel Peace Prize Laureate from Kenya, was the first female professor there and also Deputy Minister of the Environment. She was a woman who recognized the incredible benefits of trees before we did. That is why she and other women have planted over 30 million trees in 30 years. When Felix had to prepare a school presentation on the climate crisis in 2007, he heard about it and thought: "I want that too!“ And so Wangari Maathai inspired Felix to found "Plant-for-the-Planet". </a:t>
            </a:r>
            <a:endParaRPr sz="120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Arial"/>
              <a:buNone/>
            </a:pPr>
            <a:r>
              <a:rPr lang="de-DE" sz="1200">
                <a:solidFill>
                  <a:schemeClr val="dk1"/>
                </a:solidFill>
                <a:latin typeface="Calibri"/>
                <a:ea typeface="Calibri"/>
                <a:cs typeface="Calibri"/>
                <a:sym typeface="Calibri"/>
              </a:rPr>
              <a:t>Only 4 years later Felix gave a speech to the United Nations. The United Nations, or UN for short, is a union between almost all countries of the world. The representatives of the member countries meet  regularly to discuss current problems in the world and find solutions together. Felix asked them to plant 1,000 billion trees together in 2011. </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Shortly afterwards, the United Nations World Tree Counter was handed over to the children of Plant-for-the-Planet. </a:t>
            </a:r>
            <a:r>
              <a:rPr lang="de-DE" sz="1200" i="1">
                <a:solidFill>
                  <a:schemeClr val="dk1"/>
                </a:solidFill>
                <a:latin typeface="Calibri"/>
                <a:ea typeface="Calibri"/>
                <a:cs typeface="Calibri"/>
                <a:sym typeface="Calibri"/>
              </a:rPr>
              <a:t>Connection to Wangari Maathai. </a:t>
            </a:r>
            <a:endParaRPr i="1"/>
          </a:p>
        </p:txBody>
      </p:sp>
      <p:sp>
        <p:nvSpPr>
          <p:cNvPr id="274" name="Google Shape;274;p23: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23</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4: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chemeClr val="dk1"/>
              </a:buClr>
              <a:buSzPts val="1200"/>
              <a:buFont typeface="Calibri"/>
              <a:buNone/>
            </a:pPr>
            <a:r>
              <a:rPr lang="de-DE" sz="1200" dirty="0">
                <a:solidFill>
                  <a:schemeClr val="dk1"/>
                </a:solidFill>
                <a:latin typeface="Calibri"/>
                <a:ea typeface="Calibri"/>
                <a:cs typeface="Calibri"/>
                <a:sym typeface="Calibri"/>
              </a:rPr>
              <a:t>Of </a:t>
            </a:r>
            <a:r>
              <a:rPr lang="de-DE" sz="1200" dirty="0" err="1">
                <a:solidFill>
                  <a:schemeClr val="dk1"/>
                </a:solidFill>
                <a:latin typeface="Calibri"/>
                <a:ea typeface="Calibri"/>
                <a:cs typeface="Calibri"/>
                <a:sym typeface="Calibri"/>
              </a:rPr>
              <a:t>course</a:t>
            </a:r>
            <a:r>
              <a:rPr lang="de-DE" sz="1200" dirty="0">
                <a:solidFill>
                  <a:schemeClr val="dk1"/>
                </a:solidFill>
                <a:latin typeface="Calibri"/>
                <a:ea typeface="Calibri"/>
                <a:cs typeface="Calibri"/>
                <a:sym typeface="Calibri"/>
              </a:rPr>
              <a:t> a </a:t>
            </a:r>
            <a:r>
              <a:rPr lang="de-DE" sz="1200" dirty="0" err="1">
                <a:solidFill>
                  <a:schemeClr val="dk1"/>
                </a:solidFill>
                <a:latin typeface="Calibri"/>
                <a:ea typeface="Calibri"/>
                <a:cs typeface="Calibri"/>
                <a:sym typeface="Calibri"/>
              </a:rPr>
              <a:t>lot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has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happened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since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then</a:t>
            </a:r>
            <a:r>
              <a:rPr lang="de-DE" sz="1200" dirty="0">
                <a:solidFill>
                  <a:schemeClr val="dk1"/>
                </a:solidFill>
                <a:latin typeface="Calibri"/>
                <a:ea typeface="Calibri"/>
                <a:cs typeface="Calibri"/>
                <a:sym typeface="Calibri"/>
              </a:rPr>
              <a:t>, but </a:t>
            </a:r>
            <a:r>
              <a:rPr lang="de-DE" sz="1200" dirty="0" err="1">
                <a:solidFill>
                  <a:schemeClr val="dk1"/>
                </a:solidFill>
                <a:latin typeface="Calibri"/>
                <a:ea typeface="Calibri"/>
                <a:cs typeface="Calibri"/>
                <a:sym typeface="Calibri"/>
              </a:rPr>
              <a:t>the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past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year</a:t>
            </a:r>
            <a:r>
              <a:rPr lang="de-DE" sz="1200" dirty="0">
                <a:solidFill>
                  <a:schemeClr val="dk1"/>
                </a:solidFill>
                <a:latin typeface="Calibri"/>
                <a:ea typeface="Calibri"/>
                <a:cs typeface="Calibri"/>
                <a:sym typeface="Calibri"/>
              </a:rPr>
              <a:t> was </a:t>
            </a:r>
            <a:r>
              <a:rPr lang="de-DE" sz="1200" dirty="0" err="1">
                <a:solidFill>
                  <a:schemeClr val="dk1"/>
                </a:solidFill>
                <a:latin typeface="Calibri"/>
                <a:ea typeface="Calibri"/>
                <a:cs typeface="Calibri"/>
                <a:sym typeface="Calibri"/>
              </a:rPr>
              <a:t>especially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important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for</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us</a:t>
            </a:r>
            <a:r>
              <a:rPr lang="de-DE" sz="1200" dirty="0">
                <a:solidFill>
                  <a:schemeClr val="dk1"/>
                </a:solidFill>
                <a:latin typeface="Calibri"/>
                <a:ea typeface="Calibri"/>
                <a:cs typeface="Calibri"/>
                <a:sym typeface="Calibri"/>
              </a:rPr>
              <a:t>. </a:t>
            </a:r>
            <a:endParaRPr dirty="0"/>
          </a:p>
          <a:p>
            <a:pPr marL="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de-DE" sz="1200" dirty="0">
                <a:solidFill>
                  <a:schemeClr val="dk1"/>
                </a:solidFill>
                <a:latin typeface="Calibri"/>
                <a:ea typeface="Calibri"/>
                <a:cs typeface="Calibri"/>
                <a:sym typeface="Calibri"/>
              </a:rPr>
              <a:t>In 2019 </a:t>
            </a:r>
            <a:r>
              <a:rPr lang="de-DE" sz="1200" dirty="0" err="1">
                <a:solidFill>
                  <a:schemeClr val="dk1"/>
                </a:solidFill>
                <a:latin typeface="Calibri"/>
                <a:ea typeface="Calibri"/>
                <a:cs typeface="Calibri"/>
                <a:sym typeface="Calibri"/>
              </a:rPr>
              <a:t>we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officially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launched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the</a:t>
            </a:r>
            <a:r>
              <a:rPr lang="de-DE" sz="1200" dirty="0">
                <a:solidFill>
                  <a:schemeClr val="dk1"/>
                </a:solidFill>
                <a:latin typeface="Calibri"/>
                <a:ea typeface="Calibri"/>
                <a:cs typeface="Calibri"/>
                <a:sym typeface="Calibri"/>
              </a:rPr>
              <a:t> Plant-for-the-Planet App. </a:t>
            </a:r>
            <a:r>
              <a:rPr lang="de-DE" sz="1200" dirty="0" err="1">
                <a:solidFill>
                  <a:schemeClr val="dk1"/>
                </a:solidFill>
                <a:latin typeface="Calibri"/>
                <a:ea typeface="Calibri"/>
                <a:cs typeface="Calibri"/>
                <a:sym typeface="Calibri"/>
              </a:rPr>
              <a:t>We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developed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the</a:t>
            </a:r>
            <a:r>
              <a:rPr lang="de-DE" sz="1200" dirty="0">
                <a:solidFill>
                  <a:schemeClr val="dk1"/>
                </a:solidFill>
                <a:latin typeface="Calibri"/>
                <a:ea typeface="Calibri"/>
                <a:cs typeface="Calibri"/>
                <a:sym typeface="Calibri"/>
              </a:rPr>
              <a:t> UN </a:t>
            </a:r>
            <a:r>
              <a:rPr lang="de-DE" sz="1200" dirty="0" err="1">
                <a:solidFill>
                  <a:schemeClr val="dk1"/>
                </a:solidFill>
                <a:latin typeface="Calibri"/>
                <a:ea typeface="Calibri"/>
                <a:cs typeface="Calibri"/>
                <a:sym typeface="Calibri"/>
              </a:rPr>
              <a:t>tree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counter</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further</a:t>
            </a:r>
            <a:r>
              <a:rPr lang="de-DE" sz="1200" dirty="0">
                <a:solidFill>
                  <a:schemeClr val="dk1"/>
                </a:solidFill>
                <a:latin typeface="Calibri"/>
                <a:ea typeface="Calibri"/>
                <a:cs typeface="Calibri"/>
                <a:sym typeface="Calibri"/>
              </a:rPr>
              <a:t> and </a:t>
            </a:r>
            <a:r>
              <a:rPr lang="de-DE" sz="1200" dirty="0" err="1">
                <a:solidFill>
                  <a:schemeClr val="dk1"/>
                </a:solidFill>
                <a:latin typeface="Calibri"/>
                <a:ea typeface="Calibri"/>
                <a:cs typeface="Calibri"/>
                <a:sym typeface="Calibri"/>
              </a:rPr>
              <a:t>turned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it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into</a:t>
            </a:r>
            <a:r>
              <a:rPr lang="de-DE" sz="1200" dirty="0">
                <a:solidFill>
                  <a:schemeClr val="dk1"/>
                </a:solidFill>
                <a:latin typeface="Calibri"/>
                <a:ea typeface="Calibri"/>
                <a:cs typeface="Calibri"/>
                <a:sym typeface="Calibri"/>
              </a:rPr>
              <a:t> an </a:t>
            </a:r>
            <a:r>
              <a:rPr lang="de-DE" sz="1200" dirty="0" err="1">
                <a:solidFill>
                  <a:schemeClr val="dk1"/>
                </a:solidFill>
                <a:latin typeface="Calibri"/>
                <a:ea typeface="Calibri"/>
                <a:cs typeface="Calibri"/>
                <a:sym typeface="Calibri"/>
              </a:rPr>
              <a:t>app</a:t>
            </a:r>
            <a:r>
              <a:rPr lang="de-DE" sz="1200" dirty="0">
                <a:solidFill>
                  <a:schemeClr val="dk1"/>
                </a:solidFill>
                <a:latin typeface="Calibri"/>
                <a:ea typeface="Calibri"/>
                <a:cs typeface="Calibri"/>
                <a:sym typeface="Calibri"/>
              </a:rPr>
              <a:t>. I will </a:t>
            </a:r>
            <a:r>
              <a:rPr lang="de-DE" sz="1200" dirty="0" err="1">
                <a:solidFill>
                  <a:schemeClr val="dk1"/>
                </a:solidFill>
                <a:latin typeface="Calibri"/>
                <a:ea typeface="Calibri"/>
                <a:cs typeface="Calibri"/>
                <a:sym typeface="Calibri"/>
              </a:rPr>
              <a:t>tell</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you</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more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about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this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later</a:t>
            </a:r>
            <a:r>
              <a:rPr lang="de-DE"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2"/>
              </a:buClr>
              <a:buSzPts val="1200"/>
              <a:buFont typeface="Calibri"/>
              <a:buNone/>
            </a:pPr>
            <a:endParaRPr sz="1200" dirty="0">
              <a:solidFill>
                <a:schemeClr val="dk2"/>
              </a:solidFill>
              <a:latin typeface="Calibri"/>
              <a:ea typeface="Calibri"/>
              <a:cs typeface="Calibri"/>
              <a:sym typeface="Calibri"/>
            </a:endParaRPr>
          </a:p>
          <a:p>
            <a:pPr marL="0" lvl="0" indent="0" algn="l" rtl="0">
              <a:spcBef>
                <a:spcPts val="0"/>
              </a:spcBef>
              <a:spcAft>
                <a:spcPts val="0"/>
              </a:spcAft>
              <a:buClr>
                <a:schemeClr val="dk2"/>
              </a:buClr>
              <a:buSzPts val="1200"/>
              <a:buFont typeface="Calibri"/>
              <a:buNone/>
            </a:pPr>
            <a:r>
              <a:rPr lang="de-DE" sz="1200" dirty="0">
                <a:solidFill>
                  <a:schemeClr val="dk2"/>
                </a:solidFill>
                <a:latin typeface="Calibri"/>
                <a:ea typeface="Calibri"/>
                <a:cs typeface="Calibri"/>
                <a:sym typeface="Calibri"/>
              </a:rPr>
              <a:t>In </a:t>
            </a:r>
            <a:r>
              <a:rPr lang="de-DE" sz="1200" dirty="0" err="1">
                <a:solidFill>
                  <a:schemeClr val="dk2"/>
                </a:solidFill>
                <a:latin typeface="Calibri"/>
                <a:ea typeface="Calibri"/>
                <a:cs typeface="Calibri"/>
                <a:sym typeface="Calibri"/>
              </a:rPr>
              <a:t>addition</a:t>
            </a:r>
            <a:r>
              <a:rPr lang="de-DE" sz="1200" dirty="0">
                <a:solidFill>
                  <a:schemeClr val="dk2"/>
                </a:solidFill>
                <a:latin typeface="Calibri"/>
                <a:ea typeface="Calibri"/>
                <a:cs typeface="Calibri"/>
                <a:sym typeface="Calibri"/>
              </a:rPr>
              <a:t>, a </a:t>
            </a:r>
            <a:r>
              <a:rPr lang="de-DE" sz="1200" dirty="0" err="1">
                <a:solidFill>
                  <a:schemeClr val="dk2"/>
                </a:solidFill>
                <a:latin typeface="Calibri"/>
                <a:ea typeface="Calibri"/>
                <a:cs typeface="Calibri"/>
                <a:sym typeface="Calibri"/>
              </a:rPr>
              <a:t>study</a:t>
            </a:r>
            <a:r>
              <a:rPr lang="de-DE" sz="1200" dirty="0">
                <a:solidFill>
                  <a:schemeClr val="dk2"/>
                </a:solidFill>
                <a:latin typeface="Calibri"/>
                <a:ea typeface="Calibri"/>
                <a:cs typeface="Calibri"/>
                <a:sym typeface="Calibri"/>
              </a:rPr>
              <a:t> was </a:t>
            </a:r>
            <a:r>
              <a:rPr lang="de-DE" sz="1200" dirty="0" err="1">
                <a:solidFill>
                  <a:schemeClr val="dk2"/>
                </a:solidFill>
                <a:latin typeface="Calibri"/>
                <a:ea typeface="Calibri"/>
                <a:cs typeface="Calibri"/>
                <a:sym typeface="Calibri"/>
              </a:rPr>
              <a:t>published</a:t>
            </a:r>
            <a:r>
              <a:rPr lang="de-DE" sz="1200" dirty="0">
                <a:solidFill>
                  <a:schemeClr val="dk2"/>
                </a:solidFill>
                <a:latin typeface="Calibri"/>
                <a:ea typeface="Calibri"/>
                <a:cs typeface="Calibri"/>
                <a:sym typeface="Calibri"/>
              </a:rPr>
              <a:t> in 2019, </a:t>
            </a:r>
            <a:r>
              <a:rPr lang="de-DE" sz="1200" dirty="0" err="1">
                <a:solidFill>
                  <a:schemeClr val="dk2"/>
                </a:solidFill>
                <a:latin typeface="Calibri"/>
                <a:ea typeface="Calibri"/>
                <a:cs typeface="Calibri"/>
                <a:sym typeface="Calibri"/>
              </a:rPr>
              <a:t>which</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brought</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great</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attention</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to</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tree</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planting</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worldwide</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What</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is</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our</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connection</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to</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it</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We</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provided</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the</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questions</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for</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this</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study</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Because</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two</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things</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interested</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us</a:t>
            </a:r>
            <a:r>
              <a:rPr lang="de-DE" sz="1200" dirty="0">
                <a:solidFill>
                  <a:schemeClr val="dk2"/>
                </a:solidFill>
                <a:latin typeface="Calibri"/>
                <a:ea typeface="Calibri"/>
                <a:cs typeface="Calibri"/>
                <a:sym typeface="Calibri"/>
              </a:rPr>
              <a:t>:</a:t>
            </a:r>
            <a:endParaRPr dirty="0"/>
          </a:p>
          <a:p>
            <a:pPr marL="0" lvl="0" indent="0" algn="l" rtl="0">
              <a:spcBef>
                <a:spcPts val="0"/>
              </a:spcBef>
              <a:spcAft>
                <a:spcPts val="0"/>
              </a:spcAft>
              <a:buClr>
                <a:schemeClr val="dk2"/>
              </a:buClr>
              <a:buSzPts val="1200"/>
              <a:buFont typeface="Calibri"/>
              <a:buNone/>
            </a:pPr>
            <a:r>
              <a:rPr lang="de-DE" sz="1200" dirty="0" err="1">
                <a:solidFill>
                  <a:schemeClr val="dk2"/>
                </a:solidFill>
                <a:latin typeface="Calibri"/>
                <a:ea typeface="Calibri"/>
                <a:cs typeface="Calibri"/>
                <a:sym typeface="Calibri"/>
              </a:rPr>
              <a:t>Namely</a:t>
            </a:r>
            <a:r>
              <a:rPr lang="de-DE" sz="1200" dirty="0">
                <a:solidFill>
                  <a:schemeClr val="dk2"/>
                </a:solidFill>
                <a:latin typeface="Calibri"/>
                <a:ea typeface="Calibri"/>
                <a:cs typeface="Calibri"/>
                <a:sym typeface="Calibri"/>
              </a:rPr>
              <a:t>: </a:t>
            </a:r>
            <a:endParaRPr dirty="0"/>
          </a:p>
          <a:p>
            <a:pPr marL="0" lvl="0" indent="0" algn="l" rtl="0">
              <a:spcBef>
                <a:spcPts val="0"/>
              </a:spcBef>
              <a:spcAft>
                <a:spcPts val="0"/>
              </a:spcAft>
              <a:buClr>
                <a:schemeClr val="dk2"/>
              </a:buClr>
              <a:buSzPts val="1200"/>
              <a:buFont typeface="Calibri"/>
              <a:buNone/>
            </a:pPr>
            <a:r>
              <a:rPr lang="de-DE" sz="1200" dirty="0">
                <a:solidFill>
                  <a:schemeClr val="dk2"/>
                </a:solidFill>
                <a:latin typeface="Calibri"/>
                <a:ea typeface="Calibri"/>
                <a:cs typeface="Calibri"/>
                <a:sym typeface="Calibri"/>
              </a:rPr>
              <a:t>1. "</a:t>
            </a:r>
            <a:r>
              <a:rPr lang="de-DE" sz="1200" dirty="0" err="1">
                <a:solidFill>
                  <a:schemeClr val="dk2"/>
                </a:solidFill>
                <a:latin typeface="Calibri"/>
                <a:ea typeface="Calibri"/>
                <a:cs typeface="Calibri"/>
                <a:sym typeface="Calibri"/>
              </a:rPr>
              <a:t>How</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many</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trees</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actually</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grow</a:t>
            </a:r>
            <a:r>
              <a:rPr lang="de-DE" sz="1200" dirty="0">
                <a:solidFill>
                  <a:schemeClr val="dk2"/>
                </a:solidFill>
                <a:latin typeface="Calibri"/>
                <a:ea typeface="Calibri"/>
                <a:cs typeface="Calibri"/>
                <a:sym typeface="Calibri"/>
              </a:rPr>
              <a:t> on </a:t>
            </a:r>
            <a:r>
              <a:rPr lang="de-DE" sz="1200" dirty="0" err="1">
                <a:solidFill>
                  <a:schemeClr val="dk2"/>
                </a:solidFill>
                <a:latin typeface="Calibri"/>
                <a:ea typeface="Calibri"/>
                <a:cs typeface="Calibri"/>
                <a:sym typeface="Calibri"/>
              </a:rPr>
              <a:t>earth</a:t>
            </a:r>
            <a:r>
              <a:rPr lang="de-DE" sz="1200" dirty="0">
                <a:solidFill>
                  <a:schemeClr val="dk2"/>
                </a:solidFill>
                <a:latin typeface="Calibri"/>
                <a:ea typeface="Calibri"/>
                <a:cs typeface="Calibri"/>
                <a:sym typeface="Calibri"/>
              </a:rPr>
              <a:t>? </a:t>
            </a:r>
            <a:endParaRPr dirty="0"/>
          </a:p>
          <a:p>
            <a:pPr marL="0" lvl="0" indent="0" algn="l" rtl="0">
              <a:spcBef>
                <a:spcPts val="0"/>
              </a:spcBef>
              <a:spcAft>
                <a:spcPts val="0"/>
              </a:spcAft>
              <a:buClr>
                <a:schemeClr val="dk2"/>
              </a:buClr>
              <a:buSzPts val="1200"/>
              <a:buFont typeface="Calibri"/>
              <a:buNone/>
            </a:pPr>
            <a:r>
              <a:rPr lang="de-DE" sz="1200" dirty="0">
                <a:solidFill>
                  <a:schemeClr val="dk2"/>
                </a:solidFill>
                <a:latin typeface="Calibri"/>
                <a:ea typeface="Calibri"/>
                <a:cs typeface="Calibri"/>
                <a:sym typeface="Calibri"/>
              </a:rPr>
              <a:t>2. "</a:t>
            </a:r>
            <a:r>
              <a:rPr lang="de-DE" sz="1200" dirty="0" err="1">
                <a:solidFill>
                  <a:schemeClr val="dk2"/>
                </a:solidFill>
                <a:latin typeface="Calibri"/>
                <a:ea typeface="Calibri"/>
                <a:cs typeface="Calibri"/>
                <a:sym typeface="Calibri"/>
              </a:rPr>
              <a:t>How</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much</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space</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is</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there</a:t>
            </a:r>
            <a:r>
              <a:rPr lang="de-DE" sz="1200" dirty="0">
                <a:solidFill>
                  <a:schemeClr val="dk2"/>
                </a:solidFill>
                <a:latin typeface="Calibri"/>
                <a:ea typeface="Calibri"/>
                <a:cs typeface="Calibri"/>
                <a:sym typeface="Calibri"/>
              </a:rPr>
              <a:t> on Earth </a:t>
            </a:r>
            <a:r>
              <a:rPr lang="de-DE" sz="1200" dirty="0" err="1">
                <a:solidFill>
                  <a:schemeClr val="dk2"/>
                </a:solidFill>
                <a:latin typeface="Calibri"/>
                <a:ea typeface="Calibri"/>
                <a:cs typeface="Calibri"/>
                <a:sym typeface="Calibri"/>
              </a:rPr>
              <a:t>to</a:t>
            </a:r>
            <a:r>
              <a:rPr lang="de-DE" sz="1200" dirty="0">
                <a:solidFill>
                  <a:schemeClr val="dk2"/>
                </a:solidFill>
                <a:latin typeface="Calibri"/>
                <a:ea typeface="Calibri"/>
                <a:cs typeface="Calibri"/>
                <a:sym typeface="Calibri"/>
              </a:rPr>
              <a:t> plant </a:t>
            </a:r>
            <a:r>
              <a:rPr lang="de-DE" sz="1200" dirty="0" err="1">
                <a:solidFill>
                  <a:schemeClr val="dk2"/>
                </a:solidFill>
                <a:latin typeface="Calibri"/>
                <a:ea typeface="Calibri"/>
                <a:cs typeface="Calibri"/>
                <a:sym typeface="Calibri"/>
              </a:rPr>
              <a:t>more</a:t>
            </a:r>
            <a:r>
              <a:rPr lang="de-DE" sz="1200" dirty="0">
                <a:solidFill>
                  <a:schemeClr val="dk2"/>
                </a:solidFill>
                <a:latin typeface="Calibri"/>
                <a:ea typeface="Calibri"/>
                <a:cs typeface="Calibri"/>
                <a:sym typeface="Calibri"/>
              </a:rPr>
              <a:t> </a:t>
            </a:r>
            <a:r>
              <a:rPr lang="de-DE" sz="1200" dirty="0" err="1">
                <a:solidFill>
                  <a:schemeClr val="dk2"/>
                </a:solidFill>
                <a:latin typeface="Calibri"/>
                <a:ea typeface="Calibri"/>
                <a:cs typeface="Calibri"/>
                <a:sym typeface="Calibri"/>
              </a:rPr>
              <a:t>trees</a:t>
            </a:r>
            <a:r>
              <a:rPr lang="de-DE" sz="1200" dirty="0">
                <a:solidFill>
                  <a:schemeClr val="dk2"/>
                </a:solidFill>
                <a:latin typeface="Calibri"/>
                <a:ea typeface="Calibri"/>
                <a:cs typeface="Calibri"/>
                <a:sym typeface="Calibri"/>
              </a:rPr>
              <a:t>?"</a:t>
            </a:r>
            <a:endParaRPr dirty="0"/>
          </a:p>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de-DE" dirty="0" err="1">
                <a:latin typeface="Arial"/>
                <a:ea typeface="Arial"/>
                <a:cs typeface="Arial"/>
                <a:sym typeface="Arial"/>
              </a:rPr>
              <a:t>We</a:t>
            </a:r>
            <a:r>
              <a:rPr lang="de-DE" dirty="0">
                <a:latin typeface="Arial"/>
                <a:ea typeface="Arial"/>
                <a:cs typeface="Arial"/>
                <a:sym typeface="Arial"/>
              </a:rPr>
              <a:t> </a:t>
            </a:r>
            <a:r>
              <a:rPr lang="de-DE" dirty="0" err="1">
                <a:latin typeface="Arial"/>
                <a:ea typeface="Arial"/>
                <a:cs typeface="Arial"/>
                <a:sym typeface="Arial"/>
              </a:rPr>
              <a:t>have</a:t>
            </a:r>
            <a:r>
              <a:rPr lang="de-DE" dirty="0">
                <a:latin typeface="Arial"/>
                <a:ea typeface="Arial"/>
                <a:cs typeface="Arial"/>
                <a:sym typeface="Arial"/>
              </a:rPr>
              <a:t> </a:t>
            </a:r>
            <a:r>
              <a:rPr lang="de-DE" dirty="0" err="1">
                <a:latin typeface="Arial"/>
                <a:ea typeface="Arial"/>
                <a:cs typeface="Arial"/>
                <a:sym typeface="Arial"/>
              </a:rPr>
              <a:t>searched</a:t>
            </a:r>
            <a:r>
              <a:rPr lang="de-DE" dirty="0">
                <a:latin typeface="Arial"/>
                <a:ea typeface="Arial"/>
                <a:cs typeface="Arial"/>
                <a:sym typeface="Arial"/>
              </a:rPr>
              <a:t> </a:t>
            </a:r>
            <a:r>
              <a:rPr lang="de-DE" dirty="0" err="1">
                <a:latin typeface="Arial"/>
                <a:ea typeface="Arial"/>
                <a:cs typeface="Arial"/>
                <a:sym typeface="Arial"/>
              </a:rPr>
              <a:t>for</a:t>
            </a:r>
            <a:r>
              <a:rPr lang="de-DE" dirty="0">
                <a:latin typeface="Arial"/>
                <a:ea typeface="Arial"/>
                <a:cs typeface="Arial"/>
                <a:sym typeface="Arial"/>
              </a:rPr>
              <a:t> </a:t>
            </a:r>
            <a:r>
              <a:rPr lang="de-DE" dirty="0" err="1">
                <a:latin typeface="Arial"/>
                <a:ea typeface="Arial"/>
                <a:cs typeface="Arial"/>
                <a:sym typeface="Arial"/>
              </a:rPr>
              <a:t>answers</a:t>
            </a:r>
            <a:r>
              <a:rPr lang="de-DE" dirty="0">
                <a:latin typeface="Arial"/>
                <a:ea typeface="Arial"/>
                <a:cs typeface="Arial"/>
                <a:sym typeface="Arial"/>
              </a:rPr>
              <a:t> all </a:t>
            </a:r>
            <a:r>
              <a:rPr lang="de-DE" dirty="0" err="1">
                <a:latin typeface="Arial"/>
                <a:ea typeface="Arial"/>
                <a:cs typeface="Arial"/>
                <a:sym typeface="Arial"/>
              </a:rPr>
              <a:t>over</a:t>
            </a:r>
            <a:r>
              <a:rPr lang="de-DE" dirty="0">
                <a:latin typeface="Arial"/>
                <a:ea typeface="Arial"/>
                <a:cs typeface="Arial"/>
                <a:sym typeface="Arial"/>
              </a:rPr>
              <a:t> </a:t>
            </a:r>
            <a:r>
              <a:rPr lang="de-DE" dirty="0" err="1">
                <a:latin typeface="Arial"/>
                <a:ea typeface="Arial"/>
                <a:cs typeface="Arial"/>
                <a:sym typeface="Arial"/>
              </a:rPr>
              <a:t>the</a:t>
            </a:r>
            <a:r>
              <a:rPr lang="de-DE" dirty="0">
                <a:latin typeface="Arial"/>
                <a:ea typeface="Arial"/>
                <a:cs typeface="Arial"/>
                <a:sym typeface="Arial"/>
              </a:rPr>
              <a:t> </a:t>
            </a:r>
            <a:r>
              <a:rPr lang="de-DE" dirty="0" err="1">
                <a:latin typeface="Arial"/>
                <a:ea typeface="Arial"/>
                <a:cs typeface="Arial"/>
                <a:sym typeface="Arial"/>
              </a:rPr>
              <a:t>world</a:t>
            </a:r>
            <a:r>
              <a:rPr lang="de-DE" dirty="0">
                <a:latin typeface="Arial"/>
                <a:ea typeface="Arial"/>
                <a:cs typeface="Arial"/>
                <a:sym typeface="Arial"/>
              </a:rPr>
              <a:t>. And </a:t>
            </a:r>
            <a:r>
              <a:rPr lang="de-DE" dirty="0" err="1">
                <a:latin typeface="Arial"/>
                <a:ea typeface="Arial"/>
                <a:cs typeface="Arial"/>
                <a:sym typeface="Arial"/>
              </a:rPr>
              <a:t>then</a:t>
            </a:r>
            <a:r>
              <a:rPr lang="de-DE" dirty="0">
                <a:latin typeface="Arial"/>
                <a:ea typeface="Arial"/>
                <a:cs typeface="Arial"/>
                <a:sym typeface="Arial"/>
              </a:rPr>
              <a:t> </a:t>
            </a:r>
            <a:r>
              <a:rPr lang="de-DE" dirty="0" err="1">
                <a:latin typeface="Arial"/>
                <a:ea typeface="Arial"/>
                <a:cs typeface="Arial"/>
                <a:sym typeface="Arial"/>
              </a:rPr>
              <a:t>we</a:t>
            </a:r>
            <a:r>
              <a:rPr lang="de-DE" dirty="0">
                <a:latin typeface="Arial"/>
                <a:ea typeface="Arial"/>
                <a:cs typeface="Arial"/>
                <a:sym typeface="Arial"/>
              </a:rPr>
              <a:t> </a:t>
            </a:r>
            <a:r>
              <a:rPr lang="de-DE" dirty="0" err="1">
                <a:latin typeface="Arial"/>
                <a:ea typeface="Arial"/>
                <a:cs typeface="Arial"/>
                <a:sym typeface="Arial"/>
              </a:rPr>
              <a:t>were</a:t>
            </a:r>
            <a:r>
              <a:rPr lang="de-DE" dirty="0">
                <a:latin typeface="Arial"/>
                <a:ea typeface="Arial"/>
                <a:cs typeface="Arial"/>
                <a:sym typeface="Arial"/>
              </a:rPr>
              <a:t> </a:t>
            </a:r>
            <a:r>
              <a:rPr lang="de-DE" dirty="0" err="1">
                <a:latin typeface="Arial"/>
                <a:ea typeface="Arial"/>
                <a:cs typeface="Arial"/>
                <a:sym typeface="Arial"/>
              </a:rPr>
              <a:t>very</a:t>
            </a:r>
            <a:r>
              <a:rPr lang="de-DE" dirty="0">
                <a:latin typeface="Arial"/>
                <a:ea typeface="Arial"/>
                <a:cs typeface="Arial"/>
                <a:sym typeface="Arial"/>
              </a:rPr>
              <a:t> </a:t>
            </a:r>
            <a:r>
              <a:rPr lang="de-DE" dirty="0" err="1">
                <a:latin typeface="Arial"/>
                <a:ea typeface="Arial"/>
                <a:cs typeface="Arial"/>
                <a:sym typeface="Arial"/>
              </a:rPr>
              <a:t>surprised</a:t>
            </a:r>
            <a:r>
              <a:rPr lang="de-DE" dirty="0">
                <a:latin typeface="Arial"/>
                <a:ea typeface="Arial"/>
                <a:cs typeface="Arial"/>
                <a:sym typeface="Arial"/>
              </a:rPr>
              <a:t>, </a:t>
            </a:r>
            <a:r>
              <a:rPr lang="de-DE" dirty="0" err="1">
                <a:latin typeface="Arial"/>
                <a:ea typeface="Arial"/>
                <a:cs typeface="Arial"/>
                <a:sym typeface="Arial"/>
              </a:rPr>
              <a:t>because</a:t>
            </a:r>
            <a:r>
              <a:rPr lang="de-DE" dirty="0">
                <a:latin typeface="Arial"/>
                <a:ea typeface="Arial"/>
                <a:cs typeface="Arial"/>
                <a:sym typeface="Arial"/>
              </a:rPr>
              <a:t>: </a:t>
            </a:r>
            <a:r>
              <a:rPr lang="de-DE" dirty="0" err="1">
                <a:latin typeface="Arial"/>
                <a:ea typeface="Arial"/>
                <a:cs typeface="Arial"/>
                <a:sym typeface="Arial"/>
              </a:rPr>
              <a:t>nobody</a:t>
            </a:r>
            <a:r>
              <a:rPr lang="de-DE" dirty="0">
                <a:latin typeface="Arial"/>
                <a:ea typeface="Arial"/>
                <a:cs typeface="Arial"/>
                <a:sym typeface="Arial"/>
              </a:rPr>
              <a:t> </a:t>
            </a:r>
            <a:r>
              <a:rPr lang="de-DE" dirty="0" err="1">
                <a:latin typeface="Arial"/>
                <a:ea typeface="Arial"/>
                <a:cs typeface="Arial"/>
                <a:sym typeface="Arial"/>
              </a:rPr>
              <a:t>could</a:t>
            </a:r>
            <a:r>
              <a:rPr lang="de-DE" dirty="0">
                <a:latin typeface="Arial"/>
                <a:ea typeface="Arial"/>
                <a:cs typeface="Arial"/>
                <a:sym typeface="Arial"/>
              </a:rPr>
              <a:t> </a:t>
            </a:r>
            <a:r>
              <a:rPr lang="de-DE" dirty="0" err="1">
                <a:latin typeface="Arial"/>
                <a:ea typeface="Arial"/>
                <a:cs typeface="Arial"/>
                <a:sym typeface="Arial"/>
              </a:rPr>
              <a:t>tell</a:t>
            </a:r>
            <a:r>
              <a:rPr lang="de-DE" dirty="0">
                <a:latin typeface="Arial"/>
                <a:ea typeface="Arial"/>
                <a:cs typeface="Arial"/>
                <a:sym typeface="Arial"/>
              </a:rPr>
              <a:t> </a:t>
            </a:r>
            <a:r>
              <a:rPr lang="de-DE" dirty="0" err="1">
                <a:latin typeface="Arial"/>
                <a:ea typeface="Arial"/>
                <a:cs typeface="Arial"/>
                <a:sym typeface="Arial"/>
              </a:rPr>
              <a:t>us</a:t>
            </a:r>
            <a:r>
              <a:rPr lang="de-DE" dirty="0">
                <a:latin typeface="Arial"/>
                <a:ea typeface="Arial"/>
                <a:cs typeface="Arial"/>
                <a:sym typeface="Arial"/>
              </a:rPr>
              <a:t>!</a:t>
            </a:r>
            <a:endParaRPr dirty="0"/>
          </a:p>
          <a:p>
            <a:pPr marL="0" lvl="0" indent="0" algn="l" rtl="0">
              <a:spcBef>
                <a:spcPts val="0"/>
              </a:spcBef>
              <a:spcAft>
                <a:spcPts val="0"/>
              </a:spcAft>
              <a:buClr>
                <a:schemeClr val="dk1"/>
              </a:buClr>
              <a:buSzPts val="1200"/>
              <a:buFont typeface="Calibri"/>
              <a:buNone/>
            </a:pPr>
            <a:r>
              <a:rPr lang="de-DE" dirty="0">
                <a:latin typeface="Arial"/>
                <a:ea typeface="Arial"/>
                <a:cs typeface="Arial"/>
                <a:sym typeface="Arial"/>
              </a:rPr>
              <a:t>Nobody </a:t>
            </a:r>
            <a:r>
              <a:rPr lang="de-DE" dirty="0" err="1">
                <a:latin typeface="Arial"/>
                <a:ea typeface="Arial"/>
                <a:cs typeface="Arial"/>
                <a:sym typeface="Arial"/>
              </a:rPr>
              <a:t>has</a:t>
            </a:r>
            <a:r>
              <a:rPr lang="de-DE" dirty="0">
                <a:latin typeface="Arial"/>
                <a:ea typeface="Arial"/>
                <a:cs typeface="Arial"/>
                <a:sym typeface="Arial"/>
              </a:rPr>
              <a:t> </a:t>
            </a:r>
            <a:r>
              <a:rPr lang="de-DE" dirty="0" err="1">
                <a:latin typeface="Arial"/>
                <a:ea typeface="Arial"/>
                <a:cs typeface="Arial"/>
                <a:sym typeface="Arial"/>
              </a:rPr>
              <a:t>ever</a:t>
            </a:r>
            <a:r>
              <a:rPr lang="de-DE" dirty="0">
                <a:latin typeface="Arial"/>
                <a:ea typeface="Arial"/>
                <a:cs typeface="Arial"/>
                <a:sym typeface="Arial"/>
              </a:rPr>
              <a:t> </a:t>
            </a:r>
            <a:r>
              <a:rPr lang="de-DE" dirty="0" err="1">
                <a:latin typeface="Arial"/>
                <a:ea typeface="Arial"/>
                <a:cs typeface="Arial"/>
                <a:sym typeface="Arial"/>
              </a:rPr>
              <a:t>tried</a:t>
            </a:r>
            <a:r>
              <a:rPr lang="de-DE" dirty="0">
                <a:latin typeface="Arial"/>
                <a:ea typeface="Arial"/>
                <a:cs typeface="Arial"/>
                <a:sym typeface="Arial"/>
              </a:rPr>
              <a:t> </a:t>
            </a:r>
            <a:r>
              <a:rPr lang="de-DE" dirty="0" err="1">
                <a:latin typeface="Arial"/>
                <a:ea typeface="Arial"/>
                <a:cs typeface="Arial"/>
                <a:sym typeface="Arial"/>
              </a:rPr>
              <a:t>to</a:t>
            </a:r>
            <a:r>
              <a:rPr lang="de-DE" dirty="0">
                <a:latin typeface="Arial"/>
                <a:ea typeface="Arial"/>
                <a:cs typeface="Arial"/>
                <a:sym typeface="Arial"/>
              </a:rPr>
              <a:t> find an </a:t>
            </a:r>
            <a:r>
              <a:rPr lang="de-DE" dirty="0" err="1">
                <a:latin typeface="Arial"/>
                <a:ea typeface="Arial"/>
                <a:cs typeface="Arial"/>
                <a:sym typeface="Arial"/>
              </a:rPr>
              <a:t>answer</a:t>
            </a:r>
            <a:r>
              <a:rPr lang="de-DE" dirty="0">
                <a:latin typeface="Arial"/>
                <a:ea typeface="Arial"/>
                <a:cs typeface="Arial"/>
                <a:sym typeface="Arial"/>
              </a:rPr>
              <a:t> </a:t>
            </a:r>
            <a:r>
              <a:rPr lang="de-DE" dirty="0" err="1">
                <a:latin typeface="Arial"/>
                <a:ea typeface="Arial"/>
                <a:cs typeface="Arial"/>
                <a:sym typeface="Arial"/>
              </a:rPr>
              <a:t>to</a:t>
            </a:r>
            <a:r>
              <a:rPr lang="de-DE" dirty="0">
                <a:latin typeface="Arial"/>
                <a:ea typeface="Arial"/>
                <a:cs typeface="Arial"/>
                <a:sym typeface="Arial"/>
              </a:rPr>
              <a:t> </a:t>
            </a:r>
            <a:r>
              <a:rPr lang="de-DE" dirty="0" err="1">
                <a:latin typeface="Arial"/>
                <a:ea typeface="Arial"/>
                <a:cs typeface="Arial"/>
                <a:sym typeface="Arial"/>
              </a:rPr>
              <a:t>these</a:t>
            </a:r>
            <a:r>
              <a:rPr lang="de-DE" dirty="0">
                <a:latin typeface="Arial"/>
                <a:ea typeface="Arial"/>
                <a:cs typeface="Arial"/>
                <a:sym typeface="Arial"/>
              </a:rPr>
              <a:t> </a:t>
            </a:r>
            <a:r>
              <a:rPr lang="de-DE" dirty="0" err="1">
                <a:latin typeface="Arial"/>
                <a:ea typeface="Arial"/>
                <a:cs typeface="Arial"/>
                <a:sym typeface="Arial"/>
              </a:rPr>
              <a:t>questions</a:t>
            </a:r>
            <a:r>
              <a:rPr lang="de-DE" dirty="0">
                <a:latin typeface="Arial"/>
                <a:ea typeface="Arial"/>
                <a:cs typeface="Arial"/>
                <a:sym typeface="Arial"/>
              </a:rPr>
              <a:t>. And </a:t>
            </a:r>
            <a:r>
              <a:rPr lang="de-DE" dirty="0" err="1">
                <a:latin typeface="Arial"/>
                <a:ea typeface="Arial"/>
                <a:cs typeface="Arial"/>
                <a:sym typeface="Arial"/>
              </a:rPr>
              <a:t>then</a:t>
            </a:r>
            <a:r>
              <a:rPr lang="de-DE" dirty="0">
                <a:latin typeface="Arial"/>
                <a:ea typeface="Arial"/>
                <a:cs typeface="Arial"/>
                <a:sym typeface="Arial"/>
              </a:rPr>
              <a:t> </a:t>
            </a:r>
            <a:r>
              <a:rPr lang="de-DE" dirty="0" err="1">
                <a:latin typeface="Arial"/>
                <a:ea typeface="Arial"/>
                <a:cs typeface="Arial"/>
                <a:sym typeface="Arial"/>
              </a:rPr>
              <a:t>we</a:t>
            </a:r>
            <a:r>
              <a:rPr lang="de-DE" dirty="0">
                <a:latin typeface="Arial"/>
                <a:ea typeface="Arial"/>
                <a:cs typeface="Arial"/>
                <a:sym typeface="Arial"/>
              </a:rPr>
              <a:t> </a:t>
            </a:r>
            <a:r>
              <a:rPr lang="de-DE" dirty="0" err="1">
                <a:latin typeface="Arial"/>
                <a:ea typeface="Arial"/>
                <a:cs typeface="Arial"/>
                <a:sym typeface="Arial"/>
              </a:rPr>
              <a:t>found</a:t>
            </a:r>
            <a:r>
              <a:rPr lang="de-DE" dirty="0">
                <a:latin typeface="Arial"/>
                <a:ea typeface="Arial"/>
                <a:cs typeface="Arial"/>
                <a:sym typeface="Arial"/>
              </a:rPr>
              <a:t> Tom, a </a:t>
            </a:r>
            <a:r>
              <a:rPr lang="de-DE" dirty="0" err="1">
                <a:latin typeface="Arial"/>
                <a:ea typeface="Arial"/>
                <a:cs typeface="Arial"/>
                <a:sym typeface="Arial"/>
              </a:rPr>
              <a:t>scientist</a:t>
            </a:r>
            <a:r>
              <a:rPr lang="de-DE" dirty="0">
                <a:latin typeface="Arial"/>
                <a:ea typeface="Arial"/>
                <a:cs typeface="Arial"/>
                <a:sym typeface="Arial"/>
              </a:rPr>
              <a:t> </a:t>
            </a:r>
            <a:r>
              <a:rPr lang="de-DE" dirty="0" err="1">
                <a:latin typeface="Arial"/>
                <a:ea typeface="Arial"/>
                <a:cs typeface="Arial"/>
                <a:sym typeface="Arial"/>
              </a:rPr>
              <a:t>who</a:t>
            </a:r>
            <a:r>
              <a:rPr lang="de-DE" dirty="0">
                <a:latin typeface="Arial"/>
                <a:ea typeface="Arial"/>
                <a:cs typeface="Arial"/>
                <a:sym typeface="Arial"/>
              </a:rPr>
              <a:t> </a:t>
            </a:r>
            <a:r>
              <a:rPr lang="de-DE" dirty="0" err="1">
                <a:latin typeface="Arial"/>
                <a:ea typeface="Arial"/>
                <a:cs typeface="Arial"/>
                <a:sym typeface="Arial"/>
              </a:rPr>
              <a:t>wanted</a:t>
            </a:r>
            <a:r>
              <a:rPr lang="de-DE" dirty="0">
                <a:latin typeface="Arial"/>
                <a:ea typeface="Arial"/>
                <a:cs typeface="Arial"/>
                <a:sym typeface="Arial"/>
              </a:rPr>
              <a:t> </a:t>
            </a:r>
            <a:r>
              <a:rPr lang="de-DE" dirty="0" err="1">
                <a:latin typeface="Arial"/>
                <a:ea typeface="Arial"/>
                <a:cs typeface="Arial"/>
                <a:sym typeface="Arial"/>
              </a:rPr>
              <a:t>to</a:t>
            </a:r>
            <a:r>
              <a:rPr lang="de-DE" dirty="0">
                <a:latin typeface="Arial"/>
                <a:ea typeface="Arial"/>
                <a:cs typeface="Arial"/>
                <a:sym typeface="Arial"/>
              </a:rPr>
              <a:t> </a:t>
            </a:r>
            <a:r>
              <a:rPr lang="de-DE" dirty="0" err="1">
                <a:latin typeface="Arial"/>
                <a:ea typeface="Arial"/>
                <a:cs typeface="Arial"/>
                <a:sym typeface="Arial"/>
              </a:rPr>
              <a:t>help</a:t>
            </a:r>
            <a:r>
              <a:rPr lang="de-DE" dirty="0">
                <a:latin typeface="Arial"/>
                <a:ea typeface="Arial"/>
                <a:cs typeface="Arial"/>
                <a:sym typeface="Arial"/>
              </a:rPr>
              <a:t> </a:t>
            </a:r>
            <a:r>
              <a:rPr lang="de-DE" dirty="0" err="1">
                <a:latin typeface="Arial"/>
                <a:ea typeface="Arial"/>
                <a:cs typeface="Arial"/>
                <a:sym typeface="Arial"/>
              </a:rPr>
              <a:t>us</a:t>
            </a:r>
            <a:r>
              <a:rPr lang="de-DE" dirty="0">
                <a:latin typeface="Arial"/>
                <a:ea typeface="Arial"/>
                <a:cs typeface="Arial"/>
                <a:sym typeface="Arial"/>
              </a:rPr>
              <a:t>. </a:t>
            </a:r>
            <a:endParaRPr dirty="0"/>
          </a:p>
        </p:txBody>
      </p:sp>
      <p:sp>
        <p:nvSpPr>
          <p:cNvPr id="286" name="Google Shape;286;p24: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24</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a:spLocks noGrp="1" noRot="1" noChangeAspect="1"/>
          </p:cNvSpPr>
          <p:nvPr>
            <p:ph type="sldImg" idx="2"/>
          </p:nvPr>
        </p:nvSpPr>
        <p:spPr>
          <a:xfrm>
            <a:off x="-184150" y="831850"/>
            <a:ext cx="7405688" cy="41671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p25:notes"/>
          <p:cNvSpPr txBox="1">
            <a:spLocks noGrp="1"/>
          </p:cNvSpPr>
          <p:nvPr>
            <p:ph type="body" idx="1"/>
          </p:nvPr>
        </p:nvSpPr>
        <p:spPr>
          <a:xfrm>
            <a:off x="703372" y="5276974"/>
            <a:ext cx="5630111" cy="500123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r>
              <a:rPr lang="de-DE">
                <a:latin typeface="Arial"/>
                <a:ea typeface="Arial"/>
                <a:cs typeface="Arial"/>
                <a:sym typeface="Arial"/>
              </a:rPr>
              <a:t>He and his colleagues spent a long time researching and calculating how many trees are currently growing in the world.</a:t>
            </a:r>
            <a:endParaRPr/>
          </a:p>
          <a:p>
            <a:pPr marL="0" lvl="0" indent="0" algn="l" rtl="0">
              <a:spcBef>
                <a:spcPts val="0"/>
              </a:spcBef>
              <a:spcAft>
                <a:spcPts val="0"/>
              </a:spcAft>
              <a:buClr>
                <a:schemeClr val="dk1"/>
              </a:buClr>
              <a:buSzPts val="1200"/>
              <a:buFont typeface="Calibri"/>
              <a:buNone/>
            </a:pPr>
            <a:r>
              <a:rPr lang="de-DE">
                <a:latin typeface="Arial"/>
                <a:ea typeface="Arial"/>
                <a:cs typeface="Arial"/>
                <a:sym typeface="Arial"/>
              </a:rPr>
              <a:t>He was then able to answer our first question: Today, about 3 trillion trees grow on earth.</a:t>
            </a:r>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de-DE">
                <a:latin typeface="Arial"/>
                <a:ea typeface="Arial"/>
                <a:cs typeface="Arial"/>
                <a:sym typeface="Arial"/>
              </a:rPr>
              <a:t>Everywhere you see green on this map, trees are growing. </a:t>
            </a:r>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de-DE">
                <a:latin typeface="Arial"/>
                <a:ea typeface="Arial"/>
                <a:cs typeface="Arial"/>
                <a:sym typeface="Arial"/>
              </a:rPr>
              <a:t>Our second question was even more difficult: "How much space is there on earth to plant even more trees?“</a:t>
            </a:r>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296" name="Google Shape;296;p25:notes"/>
          <p:cNvSpPr txBox="1">
            <a:spLocks noGrp="1"/>
          </p:cNvSpPr>
          <p:nvPr>
            <p:ph type="sldNum" idx="12"/>
          </p:nvPr>
        </p:nvSpPr>
        <p:spPr>
          <a:xfrm>
            <a:off x="3985767" y="10553947"/>
            <a:ext cx="3049513" cy="55492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300">
                <a:solidFill>
                  <a:schemeClr val="dk1"/>
                </a:solidFill>
                <a:latin typeface="Calibri"/>
                <a:ea typeface="Calibri"/>
                <a:cs typeface="Calibri"/>
                <a:sym typeface="Calibri"/>
              </a:rPr>
              <a:t>25</a:t>
            </a:fld>
            <a:endParaRPr sz="13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a:spLocks noGrp="1" noRot="1" noChangeAspect="1"/>
          </p:cNvSpPr>
          <p:nvPr>
            <p:ph type="sldImg" idx="2"/>
          </p:nvPr>
        </p:nvSpPr>
        <p:spPr>
          <a:xfrm>
            <a:off x="-184150" y="831850"/>
            <a:ext cx="7405688" cy="41671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3" name="Google Shape;303;p26:notes"/>
          <p:cNvSpPr txBox="1">
            <a:spLocks noGrp="1"/>
          </p:cNvSpPr>
          <p:nvPr>
            <p:ph type="body" idx="1"/>
          </p:nvPr>
        </p:nvSpPr>
        <p:spPr>
          <a:xfrm>
            <a:off x="703372" y="5276974"/>
            <a:ext cx="5630111" cy="500123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200"/>
              <a:buFont typeface="Calibri"/>
              <a:buNone/>
            </a:pPr>
            <a:r>
              <a:rPr lang="de-DE" sz="1200" i="0">
                <a:solidFill>
                  <a:schemeClr val="dk2"/>
                </a:solidFill>
                <a:latin typeface="Calibri"/>
                <a:ea typeface="Calibri"/>
                <a:cs typeface="Calibri"/>
                <a:sym typeface="Calibri"/>
              </a:rPr>
              <a:t>Your result: we have room for 1 trillion additional trees. This area corresponds to over one billion soccer fields (1.37 billion). </a:t>
            </a:r>
            <a:endParaRPr/>
          </a:p>
          <a:p>
            <a:pPr marL="0" lvl="0" indent="0" algn="l" rtl="0">
              <a:spcBef>
                <a:spcPts val="0"/>
              </a:spcBef>
              <a:spcAft>
                <a:spcPts val="0"/>
              </a:spcAft>
              <a:buClr>
                <a:schemeClr val="dk2"/>
              </a:buClr>
              <a:buSzPts val="1200"/>
              <a:buFont typeface="Calibri"/>
              <a:buNone/>
            </a:pPr>
            <a:endParaRPr sz="1200" i="0">
              <a:solidFill>
                <a:schemeClr val="dk2"/>
              </a:solidFill>
              <a:latin typeface="Calibri"/>
              <a:ea typeface="Calibri"/>
              <a:cs typeface="Calibri"/>
              <a:sym typeface="Calibri"/>
            </a:endParaRPr>
          </a:p>
          <a:p>
            <a:pPr marL="0" lvl="0" indent="0" algn="l" rtl="0">
              <a:spcBef>
                <a:spcPts val="0"/>
              </a:spcBef>
              <a:spcAft>
                <a:spcPts val="0"/>
              </a:spcAft>
              <a:buClr>
                <a:schemeClr val="dk2"/>
              </a:buClr>
              <a:buSzPts val="1200"/>
              <a:buFont typeface="Calibri"/>
              <a:buNone/>
            </a:pPr>
            <a:r>
              <a:rPr lang="de-DE" sz="1200" i="0">
                <a:solidFill>
                  <a:schemeClr val="dk2"/>
                </a:solidFill>
                <a:latin typeface="Calibri"/>
                <a:ea typeface="Calibri"/>
                <a:cs typeface="Calibri"/>
                <a:sym typeface="Calibri"/>
              </a:rPr>
              <a:t>So we now have the scientific proof that we can still plant many many trees. That is why we want to mobilize people to plant 1 trillion additional trees worldwide. These trees store the CO₂ and thus give us important years as additional carbon stores to further reduce our CO₂ emissions.</a:t>
            </a:r>
            <a:endParaRPr/>
          </a:p>
          <a:p>
            <a:pPr marL="0" lvl="0" indent="0" algn="l" rtl="0">
              <a:spcBef>
                <a:spcPts val="0"/>
              </a:spcBef>
              <a:spcAft>
                <a:spcPts val="0"/>
              </a:spcAft>
              <a:buClr>
                <a:schemeClr val="dk2"/>
              </a:buClr>
              <a:buSzPts val="1200"/>
              <a:buFont typeface="Calibri"/>
              <a:buNone/>
            </a:pPr>
            <a:endParaRPr sz="1200" i="0">
              <a:solidFill>
                <a:schemeClr val="dk2"/>
              </a:solidFill>
              <a:latin typeface="Calibri"/>
              <a:ea typeface="Calibri"/>
              <a:cs typeface="Calibri"/>
              <a:sym typeface="Calibri"/>
            </a:endParaRPr>
          </a:p>
          <a:p>
            <a:pPr marL="0" lvl="0" indent="0" algn="l" rtl="0">
              <a:spcBef>
                <a:spcPts val="0"/>
              </a:spcBef>
              <a:spcAft>
                <a:spcPts val="0"/>
              </a:spcAft>
              <a:buClr>
                <a:schemeClr val="dk2"/>
              </a:buClr>
              <a:buSzPts val="1200"/>
              <a:buFont typeface="Calibri"/>
              <a:buNone/>
            </a:pPr>
            <a:r>
              <a:rPr lang="de-DE" sz="1200" i="0">
                <a:solidFill>
                  <a:schemeClr val="dk2"/>
                </a:solidFill>
                <a:latin typeface="Calibri"/>
                <a:ea typeface="Calibri"/>
                <a:cs typeface="Calibri"/>
                <a:sym typeface="Calibri"/>
              </a:rPr>
              <a:t>The topic has also reached the business and political communities. At an important international meeting, the World Economic Forum in Davos, Switzerland, the heads of the largest companies and politicians launched an initiative. They joined us and the scientific community and called for 1 trillion trees to be planted by 2030. </a:t>
            </a:r>
            <a:endParaRPr/>
          </a:p>
          <a:p>
            <a:pPr marL="0" marR="0" lvl="0" indent="0" algn="l" rtl="0">
              <a:lnSpc>
                <a:spcPct val="100000"/>
              </a:lnSpc>
              <a:spcBef>
                <a:spcPts val="0"/>
              </a:spcBef>
              <a:spcAft>
                <a:spcPts val="0"/>
              </a:spcAft>
              <a:buClr>
                <a:schemeClr val="dk1"/>
              </a:buClr>
              <a:buSzPts val="1200"/>
              <a:buFont typeface="Calibri"/>
              <a:buNone/>
            </a:pPr>
            <a:endParaRPr sz="1200" b="0"/>
          </a:p>
        </p:txBody>
      </p:sp>
      <p:sp>
        <p:nvSpPr>
          <p:cNvPr id="304" name="Google Shape;304;p26:notes"/>
          <p:cNvSpPr txBox="1">
            <a:spLocks noGrp="1"/>
          </p:cNvSpPr>
          <p:nvPr>
            <p:ph type="sldNum" idx="12"/>
          </p:nvPr>
        </p:nvSpPr>
        <p:spPr>
          <a:xfrm>
            <a:off x="3985767" y="10553947"/>
            <a:ext cx="3049513" cy="55492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300">
                <a:solidFill>
                  <a:schemeClr val="dk1"/>
                </a:solidFill>
                <a:latin typeface="Calibri"/>
                <a:ea typeface="Calibri"/>
                <a:cs typeface="Calibri"/>
                <a:sym typeface="Calibri"/>
              </a:rPr>
              <a:t>26</a:t>
            </a:fld>
            <a:endParaRPr sz="13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7:notes"/>
          <p:cNvSpPr txBox="1">
            <a:spLocks noGrp="1"/>
          </p:cNvSpPr>
          <p:nvPr>
            <p:ph type="body" idx="1"/>
          </p:nvPr>
        </p:nvSpPr>
        <p:spPr>
          <a:xfrm>
            <a:off x="685801" y="4343406"/>
            <a:ext cx="5486400" cy="4114800"/>
          </a:xfrm>
          <a:prstGeom prst="rect">
            <a:avLst/>
          </a:prstGeom>
          <a:noFill/>
          <a:ln>
            <a:noFill/>
          </a:ln>
        </p:spPr>
        <p:txBody>
          <a:bodyPr spcFirstLastPara="1" wrap="square" lIns="89225" tIns="44600" rIns="89225" bIns="44600" anchor="t" anchorCtr="0">
            <a:noAutofit/>
          </a:bodyPr>
          <a:lstStyle/>
          <a:p>
            <a:pPr marL="0" lvl="0" indent="0" algn="l" rtl="0">
              <a:spcBef>
                <a:spcPts val="0"/>
              </a:spcBef>
              <a:spcAft>
                <a:spcPts val="0"/>
              </a:spcAft>
              <a:buClr>
                <a:srgbClr val="000000"/>
              </a:buClr>
              <a:buSzPts val="1200"/>
              <a:buFont typeface="Arial"/>
              <a:buNone/>
            </a:pPr>
            <a:r>
              <a:rPr lang="de-DE" sz="1200">
                <a:solidFill>
                  <a:schemeClr val="dk1"/>
                </a:solidFill>
                <a:latin typeface="Calibri"/>
                <a:ea typeface="Calibri"/>
                <a:cs typeface="Calibri"/>
                <a:sym typeface="Calibri"/>
              </a:rPr>
              <a:t>We at Plant-for-the-Planet of course also plant trees in the Global South ourselves. More precisely, on our own planting area on the Yucatán Peninsula in Mexico. Where that is, you can see here (red-white dot).</a:t>
            </a:r>
            <a:endParaRPr/>
          </a:p>
        </p:txBody>
      </p:sp>
      <p:sp>
        <p:nvSpPr>
          <p:cNvPr id="311" name="Google Shape;31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8: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rgbClr val="000000"/>
              </a:buClr>
              <a:buSzPts val="1200"/>
              <a:buFont typeface="Arial"/>
              <a:buNone/>
            </a:pPr>
            <a:r>
              <a:rPr lang="de-DE" sz="1200">
                <a:solidFill>
                  <a:schemeClr val="dk1"/>
                </a:solidFill>
                <a:latin typeface="Calibri"/>
                <a:ea typeface="Calibri"/>
                <a:cs typeface="Calibri"/>
                <a:sym typeface="Calibri"/>
              </a:rPr>
              <a:t>Since 2015, We have already planted over 6.3 million trees there. We plant 8 different native tree species, for example the trumpet tree.</a:t>
            </a:r>
            <a:endParaRPr/>
          </a:p>
          <a:p>
            <a:pPr marL="0" lvl="0" indent="0" algn="l" rtl="0">
              <a:spcBef>
                <a:spcPts val="0"/>
              </a:spcBef>
              <a:spcAft>
                <a:spcPts val="0"/>
              </a:spcAft>
              <a:buClr>
                <a:srgbClr val="000000"/>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Arial"/>
              <a:buNone/>
            </a:pPr>
            <a:r>
              <a:rPr lang="de-DE" sz="1200">
                <a:solidFill>
                  <a:schemeClr val="dk1"/>
                </a:solidFill>
                <a:latin typeface="Calibri"/>
                <a:ea typeface="Calibri"/>
                <a:cs typeface="Calibri"/>
                <a:sym typeface="Calibri"/>
              </a:rPr>
              <a:t>Because Mexico is in a different climate zone, the trees there grow much faster than they would in our country, and therefore absorb </a:t>
            </a:r>
            <a:r>
              <a:rPr lang="de-DE" sz="1200" i="0">
                <a:solidFill>
                  <a:schemeClr val="dk2"/>
                </a:solidFill>
                <a:latin typeface="Calibri"/>
                <a:ea typeface="Calibri"/>
                <a:cs typeface="Calibri"/>
                <a:sym typeface="Calibri"/>
              </a:rPr>
              <a:t>CO₂</a:t>
            </a:r>
            <a:r>
              <a:rPr lang="de-DE" sz="1200">
                <a:solidFill>
                  <a:schemeClr val="dk1"/>
                </a:solidFill>
                <a:latin typeface="Calibri"/>
                <a:ea typeface="Calibri"/>
                <a:cs typeface="Calibri"/>
                <a:sym typeface="Calibri"/>
              </a:rPr>
              <a:t>more quickly. </a:t>
            </a:r>
            <a:endParaRPr/>
          </a:p>
          <a:p>
            <a:pPr marL="0" lvl="0" indent="0" algn="l" rtl="0">
              <a:spcBef>
                <a:spcPts val="0"/>
              </a:spcBef>
              <a:spcAft>
                <a:spcPts val="0"/>
              </a:spcAft>
              <a:buClr>
                <a:srgbClr val="000000"/>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Arial"/>
              <a:buNone/>
            </a:pPr>
            <a:r>
              <a:rPr lang="de-DE" sz="1200">
                <a:solidFill>
                  <a:schemeClr val="dk1"/>
                </a:solidFill>
                <a:latin typeface="Calibri"/>
                <a:ea typeface="Calibri"/>
                <a:cs typeface="Calibri"/>
                <a:sym typeface="Calibri"/>
              </a:rPr>
              <a:t>Plant-for-the-Planet employs more than 100 people there, who plant and care for the trees every day. So with our planting project we can create many jobs for the local population.</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Calibri"/>
              <a:buNone/>
            </a:pPr>
            <a:endParaRPr/>
          </a:p>
        </p:txBody>
      </p:sp>
      <p:sp>
        <p:nvSpPr>
          <p:cNvPr id="319" name="Google Shape;319;p28: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28</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9: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rgbClr val="000000"/>
              </a:buClr>
              <a:buSzPts val="1300"/>
              <a:buFont typeface="Arial"/>
              <a:buNone/>
            </a:pPr>
            <a:r>
              <a:rPr lang="de-DE" sz="1300">
                <a:solidFill>
                  <a:schemeClr val="dk1"/>
                </a:solidFill>
                <a:latin typeface="Calibri"/>
                <a:ea typeface="Calibri"/>
                <a:cs typeface="Calibri"/>
                <a:sym typeface="Calibri"/>
              </a:rPr>
              <a:t>But what good is it to us if we do our best and plant as many trees as possible when other people don't participate? Alone we can never manage to plant enough trees against global warming. </a:t>
            </a:r>
            <a:endParaRPr/>
          </a:p>
          <a:p>
            <a:pPr marL="0" lvl="0" indent="0" algn="l" rtl="0">
              <a:spcBef>
                <a:spcPts val="0"/>
              </a:spcBef>
              <a:spcAft>
                <a:spcPts val="0"/>
              </a:spcAft>
              <a:buClr>
                <a:srgbClr val="000000"/>
              </a:buClr>
              <a:buSzPts val="1300"/>
              <a:buFont typeface="Arial"/>
              <a:buNone/>
            </a:pPr>
            <a:r>
              <a:rPr lang="de-DE" sz="1300">
                <a:solidFill>
                  <a:schemeClr val="dk1"/>
                </a:solidFill>
                <a:latin typeface="Calibri"/>
                <a:ea typeface="Calibri"/>
                <a:cs typeface="Calibri"/>
                <a:sym typeface="Calibri"/>
              </a:rPr>
              <a:t>We will plant 100 million trees on our planting area by 2030. But our goal is 1 trillion trees. That's why we need another ten thousand projects like ours worldwide to plant enough trees. </a:t>
            </a:r>
            <a:endParaRPr sz="1200"/>
          </a:p>
        </p:txBody>
      </p:sp>
      <p:sp>
        <p:nvSpPr>
          <p:cNvPr id="329" name="Google Shape;329;p29: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29</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To start with, what do you think this image shows? </a:t>
            </a:r>
            <a:r>
              <a:rPr lang="de-DE" i="1"/>
              <a:t>(wait for an answer from the audience)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6" name="Google Shape;8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0: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rgbClr val="000000"/>
              </a:buClr>
              <a:buSzPts val="1300"/>
              <a:buFont typeface="Arial"/>
              <a:buNone/>
            </a:pPr>
            <a:r>
              <a:rPr lang="de-DE" sz="1300" dirty="0">
                <a:solidFill>
                  <a:schemeClr val="dk1"/>
                </a:solidFill>
                <a:latin typeface="Calibri"/>
                <a:ea typeface="Calibri"/>
                <a:cs typeface="Calibri"/>
                <a:sym typeface="Calibri"/>
              </a:rPr>
              <a:t>And </a:t>
            </a:r>
            <a:r>
              <a:rPr lang="de-DE" sz="1300" dirty="0" err="1">
                <a:solidFill>
                  <a:schemeClr val="dk1"/>
                </a:solidFill>
                <a:latin typeface="Calibri"/>
                <a:ea typeface="Calibri"/>
                <a:cs typeface="Calibri"/>
                <a:sym typeface="Calibri"/>
              </a:rPr>
              <a:t>there</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are</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already</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many</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planting</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projects</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that</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pursue</a:t>
            </a:r>
            <a:r>
              <a:rPr lang="de-DE" sz="1300" dirty="0">
                <a:solidFill>
                  <a:schemeClr val="dk1"/>
                </a:solidFill>
                <a:latin typeface="Calibri"/>
                <a:ea typeface="Calibri"/>
                <a:cs typeface="Calibri"/>
                <a:sym typeface="Calibri"/>
              </a:rPr>
              <a:t> a </a:t>
            </a:r>
            <a:r>
              <a:rPr lang="de-DE" sz="1300" dirty="0" err="1">
                <a:solidFill>
                  <a:schemeClr val="dk1"/>
                </a:solidFill>
                <a:latin typeface="Calibri"/>
                <a:ea typeface="Calibri"/>
                <a:cs typeface="Calibri"/>
                <a:sym typeface="Calibri"/>
              </a:rPr>
              <a:t>similar</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goal</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as</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we</a:t>
            </a:r>
            <a:r>
              <a:rPr lang="de-DE" sz="1300" dirty="0">
                <a:solidFill>
                  <a:schemeClr val="dk1"/>
                </a:solidFill>
                <a:latin typeface="Calibri"/>
                <a:ea typeface="Calibri"/>
                <a:cs typeface="Calibri"/>
                <a:sym typeface="Calibri"/>
              </a:rPr>
              <a:t> do. So </a:t>
            </a:r>
            <a:r>
              <a:rPr lang="de-DE" sz="1300" dirty="0" err="1">
                <a:solidFill>
                  <a:schemeClr val="dk1"/>
                </a:solidFill>
                <a:latin typeface="Calibri"/>
                <a:ea typeface="Calibri"/>
                <a:cs typeface="Calibri"/>
                <a:sym typeface="Calibri"/>
              </a:rPr>
              <a:t>one</a:t>
            </a:r>
            <a:r>
              <a:rPr lang="de-DE" sz="1300" dirty="0">
                <a:solidFill>
                  <a:schemeClr val="dk1"/>
                </a:solidFill>
                <a:latin typeface="Calibri"/>
                <a:ea typeface="Calibri"/>
                <a:cs typeface="Calibri"/>
                <a:sym typeface="Calibri"/>
              </a:rPr>
              <a:t> of </a:t>
            </a:r>
            <a:r>
              <a:rPr lang="de-DE" sz="1300" dirty="0" err="1">
                <a:solidFill>
                  <a:schemeClr val="dk1"/>
                </a:solidFill>
                <a:latin typeface="Calibri"/>
                <a:ea typeface="Calibri"/>
                <a:cs typeface="Calibri"/>
                <a:sym typeface="Calibri"/>
              </a:rPr>
              <a:t>our</a:t>
            </a:r>
            <a:r>
              <a:rPr lang="de-DE" sz="1300" dirty="0">
                <a:solidFill>
                  <a:schemeClr val="dk1"/>
                </a:solidFill>
                <a:latin typeface="Calibri"/>
                <a:ea typeface="Calibri"/>
                <a:cs typeface="Calibri"/>
                <a:sym typeface="Calibri"/>
              </a:rPr>
              <a:t> </a:t>
            </a:r>
            <a:r>
              <a:rPr lang="de-DE" sz="1400" dirty="0">
                <a:solidFill>
                  <a:schemeClr val="dk1"/>
                </a:solidFill>
                <a:latin typeface="Calibri"/>
                <a:ea typeface="Calibri"/>
                <a:cs typeface="Calibri"/>
                <a:sym typeface="Calibri"/>
              </a:rPr>
              <a:t>Climate Justice </a:t>
            </a:r>
            <a:r>
              <a:rPr lang="de-DE" sz="1400" dirty="0" err="1">
                <a:solidFill>
                  <a:schemeClr val="dk1"/>
                </a:solidFill>
                <a:latin typeface="Calibri"/>
                <a:ea typeface="Calibri"/>
                <a:cs typeface="Calibri"/>
                <a:sym typeface="Calibri"/>
              </a:rPr>
              <a:t>Ambassadors</a:t>
            </a:r>
            <a:r>
              <a:rPr lang="de-DE" sz="14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thought</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Why</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don't</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we</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make</a:t>
            </a:r>
            <a:r>
              <a:rPr lang="de-DE" sz="1300" dirty="0">
                <a:solidFill>
                  <a:schemeClr val="dk1"/>
                </a:solidFill>
                <a:latin typeface="Calibri"/>
                <a:ea typeface="Calibri"/>
                <a:cs typeface="Calibri"/>
                <a:sym typeface="Calibri"/>
              </a:rPr>
              <a:t> an </a:t>
            </a:r>
            <a:r>
              <a:rPr lang="de-DE" sz="1300" dirty="0" err="1">
                <a:solidFill>
                  <a:schemeClr val="dk1"/>
                </a:solidFill>
                <a:latin typeface="Calibri"/>
                <a:ea typeface="Calibri"/>
                <a:cs typeface="Calibri"/>
                <a:sym typeface="Calibri"/>
              </a:rPr>
              <a:t>app</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to</a:t>
            </a:r>
            <a:r>
              <a:rPr lang="de-DE" sz="1300" dirty="0">
                <a:solidFill>
                  <a:schemeClr val="dk1"/>
                </a:solidFill>
                <a:latin typeface="Calibri"/>
                <a:ea typeface="Calibri"/>
                <a:cs typeface="Calibri"/>
                <a:sym typeface="Calibri"/>
              </a:rPr>
              <a:t> bring </a:t>
            </a:r>
            <a:r>
              <a:rPr lang="de-DE" sz="1300" dirty="0" err="1">
                <a:solidFill>
                  <a:schemeClr val="dk1"/>
                </a:solidFill>
                <a:latin typeface="Calibri"/>
                <a:ea typeface="Calibri"/>
                <a:cs typeface="Calibri"/>
                <a:sym typeface="Calibri"/>
              </a:rPr>
              <a:t>together</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planting</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organizations</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around</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the</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world</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with</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people</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who</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want</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to</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donate</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trees</a:t>
            </a:r>
            <a:r>
              <a:rPr lang="de-DE" sz="1300" dirty="0">
                <a:solidFill>
                  <a:schemeClr val="dk1"/>
                </a:solidFill>
                <a:latin typeface="Calibri"/>
                <a:ea typeface="Calibri"/>
                <a:cs typeface="Calibri"/>
                <a:sym typeface="Calibri"/>
              </a:rPr>
              <a:t>? Sagar </a:t>
            </a:r>
            <a:r>
              <a:rPr lang="de-DE" sz="1300" dirty="0" err="1">
                <a:solidFill>
                  <a:schemeClr val="dk1"/>
                </a:solidFill>
                <a:latin typeface="Calibri"/>
                <a:ea typeface="Calibri"/>
                <a:cs typeface="Calibri"/>
                <a:sym typeface="Calibri"/>
              </a:rPr>
              <a:t>shared</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the</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idea</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with</a:t>
            </a:r>
            <a:r>
              <a:rPr lang="de-DE" sz="1300" dirty="0">
                <a:solidFill>
                  <a:schemeClr val="dk1"/>
                </a:solidFill>
                <a:latin typeface="Calibri"/>
                <a:ea typeface="Calibri"/>
                <a:cs typeface="Calibri"/>
                <a:sym typeface="Calibri"/>
              </a:rPr>
              <a:t> Plant-for-the-Planet and </a:t>
            </a:r>
            <a:r>
              <a:rPr lang="de-DE" sz="1300" dirty="0" err="1">
                <a:solidFill>
                  <a:schemeClr val="dk1"/>
                </a:solidFill>
                <a:latin typeface="Calibri"/>
                <a:ea typeface="Calibri"/>
                <a:cs typeface="Calibri"/>
                <a:sym typeface="Calibri"/>
              </a:rPr>
              <a:t>everyone</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thought</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it</a:t>
            </a:r>
            <a:r>
              <a:rPr lang="de-DE" sz="1300" dirty="0">
                <a:solidFill>
                  <a:schemeClr val="dk1"/>
                </a:solidFill>
                <a:latin typeface="Calibri"/>
                <a:ea typeface="Calibri"/>
                <a:cs typeface="Calibri"/>
                <a:sym typeface="Calibri"/>
              </a:rPr>
              <a:t> was </a:t>
            </a:r>
            <a:r>
              <a:rPr lang="de-DE" sz="1300" dirty="0" err="1">
                <a:solidFill>
                  <a:schemeClr val="dk1"/>
                </a:solidFill>
                <a:latin typeface="Calibri"/>
                <a:ea typeface="Calibri"/>
                <a:cs typeface="Calibri"/>
                <a:sym typeface="Calibri"/>
              </a:rPr>
              <a:t>great</a:t>
            </a:r>
            <a:r>
              <a:rPr lang="de-DE" sz="1300" dirty="0">
                <a:solidFill>
                  <a:schemeClr val="dk1"/>
                </a:solidFill>
                <a:latin typeface="Calibri"/>
                <a:ea typeface="Calibri"/>
                <a:cs typeface="Calibri"/>
                <a:sym typeface="Calibri"/>
              </a:rPr>
              <a:t>. </a:t>
            </a:r>
            <a:endParaRPr dirty="0"/>
          </a:p>
          <a:p>
            <a:pPr marL="0" lvl="0" indent="0" algn="l" rtl="0">
              <a:spcBef>
                <a:spcPts val="0"/>
              </a:spcBef>
              <a:spcAft>
                <a:spcPts val="0"/>
              </a:spcAft>
              <a:buClr>
                <a:srgbClr val="000000"/>
              </a:buClr>
              <a:buSzPts val="1300"/>
              <a:buFont typeface="Arial"/>
              <a:buNone/>
            </a:pPr>
            <a:endParaRPr sz="1300"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r>
              <a:rPr lang="de-DE" sz="1300" dirty="0" err="1">
                <a:solidFill>
                  <a:schemeClr val="dk1"/>
                </a:solidFill>
                <a:latin typeface="Calibri"/>
                <a:ea typeface="Calibri"/>
                <a:cs typeface="Calibri"/>
                <a:sym typeface="Calibri"/>
              </a:rPr>
              <a:t>That's</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why</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we</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now</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have</a:t>
            </a:r>
            <a:r>
              <a:rPr lang="de-DE" sz="1300" dirty="0">
                <a:solidFill>
                  <a:schemeClr val="dk1"/>
                </a:solidFill>
                <a:latin typeface="Calibri"/>
                <a:ea typeface="Calibri"/>
                <a:cs typeface="Calibri"/>
                <a:sym typeface="Calibri"/>
              </a:rPr>
              <a:t> a Plant-for-the-Planet </a:t>
            </a:r>
            <a:r>
              <a:rPr lang="de-DE" sz="1300" dirty="0" err="1">
                <a:solidFill>
                  <a:schemeClr val="dk1"/>
                </a:solidFill>
                <a:latin typeface="Calibri"/>
                <a:ea typeface="Calibri"/>
                <a:cs typeface="Calibri"/>
                <a:sym typeface="Calibri"/>
              </a:rPr>
              <a:t>planting</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platform</a:t>
            </a:r>
            <a:r>
              <a:rPr lang="de-DE" sz="1300" dirty="0">
                <a:solidFill>
                  <a:schemeClr val="dk1"/>
                </a:solidFill>
                <a:latin typeface="Calibri"/>
                <a:ea typeface="Calibri"/>
                <a:cs typeface="Calibri"/>
                <a:sym typeface="Calibri"/>
              </a:rPr>
              <a:t>. On </a:t>
            </a:r>
            <a:r>
              <a:rPr lang="de-DE" sz="1300" dirty="0" err="1">
                <a:solidFill>
                  <a:schemeClr val="dk1"/>
                </a:solidFill>
                <a:latin typeface="Calibri"/>
                <a:ea typeface="Calibri"/>
                <a:cs typeface="Calibri"/>
                <a:sym typeface="Calibri"/>
              </a:rPr>
              <a:t>our</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homepage</a:t>
            </a:r>
            <a:r>
              <a:rPr lang="de-DE" sz="1300" dirty="0">
                <a:solidFill>
                  <a:schemeClr val="dk1"/>
                </a:solidFill>
                <a:latin typeface="Calibri"/>
                <a:ea typeface="Calibri"/>
                <a:cs typeface="Calibri"/>
                <a:sym typeface="Calibri"/>
              </a:rPr>
              <a:t> and </a:t>
            </a:r>
            <a:r>
              <a:rPr lang="de-DE" sz="1300" dirty="0" err="1">
                <a:solidFill>
                  <a:schemeClr val="dk1"/>
                </a:solidFill>
                <a:latin typeface="Calibri"/>
                <a:ea typeface="Calibri"/>
                <a:cs typeface="Calibri"/>
                <a:sym typeface="Calibri"/>
              </a:rPr>
              <a:t>with</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our</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app</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you</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can</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view</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the</a:t>
            </a:r>
            <a:r>
              <a:rPr lang="de-DE" sz="1300" dirty="0">
                <a:solidFill>
                  <a:schemeClr val="dk1"/>
                </a:solidFill>
                <a:latin typeface="Calibri"/>
                <a:ea typeface="Calibri"/>
                <a:cs typeface="Calibri"/>
                <a:sym typeface="Calibri"/>
              </a:rPr>
              <a:t> individual </a:t>
            </a:r>
            <a:r>
              <a:rPr lang="de-DE" sz="1300" dirty="0" err="1">
                <a:solidFill>
                  <a:schemeClr val="dk1"/>
                </a:solidFill>
                <a:latin typeface="Calibri"/>
                <a:ea typeface="Calibri"/>
                <a:cs typeface="Calibri"/>
                <a:sym typeface="Calibri"/>
              </a:rPr>
              <a:t>planting</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projects</a:t>
            </a:r>
            <a:r>
              <a:rPr lang="de-DE" sz="1300" dirty="0">
                <a:solidFill>
                  <a:schemeClr val="dk1"/>
                </a:solidFill>
                <a:latin typeface="Calibri"/>
                <a:ea typeface="Calibri"/>
                <a:cs typeface="Calibri"/>
                <a:sym typeface="Calibri"/>
              </a:rPr>
              <a:t> and </a:t>
            </a:r>
            <a:r>
              <a:rPr lang="de-DE" sz="1300" dirty="0" err="1">
                <a:solidFill>
                  <a:schemeClr val="dk1"/>
                </a:solidFill>
                <a:latin typeface="Calibri"/>
                <a:ea typeface="Calibri"/>
                <a:cs typeface="Calibri"/>
                <a:sym typeface="Calibri"/>
              </a:rPr>
              <a:t>donate</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trees</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with</a:t>
            </a:r>
            <a:r>
              <a:rPr lang="de-DE" sz="1300" dirty="0">
                <a:solidFill>
                  <a:schemeClr val="dk1"/>
                </a:solidFill>
                <a:latin typeface="Calibri"/>
                <a:ea typeface="Calibri"/>
                <a:cs typeface="Calibri"/>
                <a:sym typeface="Calibri"/>
              </a:rPr>
              <a:t> just </a:t>
            </a:r>
            <a:r>
              <a:rPr lang="de-DE" sz="1300" dirty="0" err="1">
                <a:solidFill>
                  <a:schemeClr val="dk1"/>
                </a:solidFill>
                <a:latin typeface="Calibri"/>
                <a:ea typeface="Calibri"/>
                <a:cs typeface="Calibri"/>
                <a:sym typeface="Calibri"/>
              </a:rPr>
              <a:t>one</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click</a:t>
            </a:r>
            <a:r>
              <a:rPr lang="de-DE" sz="1300" dirty="0">
                <a:solidFill>
                  <a:schemeClr val="dk1"/>
                </a:solidFill>
                <a:latin typeface="Calibri"/>
                <a:ea typeface="Calibri"/>
                <a:cs typeface="Calibri"/>
                <a:sym typeface="Calibri"/>
              </a:rPr>
              <a:t>. So </a:t>
            </a:r>
            <a:r>
              <a:rPr lang="de-DE" sz="1300" dirty="0" err="1">
                <a:solidFill>
                  <a:schemeClr val="dk1"/>
                </a:solidFill>
                <a:latin typeface="Calibri"/>
                <a:ea typeface="Calibri"/>
                <a:cs typeface="Calibri"/>
                <a:sym typeface="Calibri"/>
              </a:rPr>
              <a:t>it</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is</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very</a:t>
            </a:r>
            <a:r>
              <a:rPr lang="de-DE" sz="1300" dirty="0">
                <a:solidFill>
                  <a:schemeClr val="dk1"/>
                </a:solidFill>
                <a:latin typeface="Calibri"/>
                <a:ea typeface="Calibri"/>
                <a:cs typeface="Calibri"/>
                <a:sym typeface="Calibri"/>
              </a:rPr>
              <a:t> easy </a:t>
            </a:r>
            <a:r>
              <a:rPr lang="de-DE" sz="1300" dirty="0" err="1">
                <a:solidFill>
                  <a:schemeClr val="dk1"/>
                </a:solidFill>
                <a:latin typeface="Calibri"/>
                <a:ea typeface="Calibri"/>
                <a:cs typeface="Calibri"/>
                <a:sym typeface="Calibri"/>
              </a:rPr>
              <a:t>to</a:t>
            </a:r>
            <a:r>
              <a:rPr lang="de-DE" sz="1300" dirty="0">
                <a:solidFill>
                  <a:schemeClr val="dk1"/>
                </a:solidFill>
                <a:latin typeface="Calibri"/>
                <a:ea typeface="Calibri"/>
                <a:cs typeface="Calibri"/>
                <a:sym typeface="Calibri"/>
              </a:rPr>
              <a:t> plant </a:t>
            </a:r>
            <a:r>
              <a:rPr lang="de-DE" sz="1300" dirty="0" err="1">
                <a:solidFill>
                  <a:schemeClr val="dk1"/>
                </a:solidFill>
                <a:latin typeface="Calibri"/>
                <a:ea typeface="Calibri"/>
                <a:cs typeface="Calibri"/>
                <a:sym typeface="Calibri"/>
              </a:rPr>
              <a:t>trees</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worldwide</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Excuses</a:t>
            </a:r>
            <a:r>
              <a:rPr lang="de-DE" sz="1300" dirty="0">
                <a:solidFill>
                  <a:schemeClr val="dk1"/>
                </a:solidFill>
                <a:latin typeface="Calibri"/>
                <a:ea typeface="Calibri"/>
                <a:cs typeface="Calibri"/>
                <a:sym typeface="Calibri"/>
              </a:rPr>
              <a:t> like "I </a:t>
            </a:r>
            <a:r>
              <a:rPr lang="de-DE" sz="1300" dirty="0" err="1">
                <a:solidFill>
                  <a:schemeClr val="dk1"/>
                </a:solidFill>
                <a:latin typeface="Calibri"/>
                <a:ea typeface="Calibri"/>
                <a:cs typeface="Calibri"/>
                <a:sym typeface="Calibri"/>
              </a:rPr>
              <a:t>don't</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have</a:t>
            </a:r>
            <a:r>
              <a:rPr lang="de-DE" sz="1300" dirty="0">
                <a:solidFill>
                  <a:schemeClr val="dk1"/>
                </a:solidFill>
                <a:latin typeface="Calibri"/>
                <a:ea typeface="Calibri"/>
                <a:cs typeface="Calibri"/>
                <a:sym typeface="Calibri"/>
              </a:rPr>
              <a:t> a </a:t>
            </a:r>
            <a:r>
              <a:rPr lang="de-DE" sz="1300" dirty="0" err="1">
                <a:solidFill>
                  <a:schemeClr val="dk1"/>
                </a:solidFill>
                <a:latin typeface="Calibri"/>
                <a:ea typeface="Calibri"/>
                <a:cs typeface="Calibri"/>
                <a:sym typeface="Calibri"/>
              </a:rPr>
              <a:t>garden</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or</a:t>
            </a:r>
            <a:r>
              <a:rPr lang="de-DE" sz="1300" dirty="0">
                <a:solidFill>
                  <a:schemeClr val="dk1"/>
                </a:solidFill>
                <a:latin typeface="Calibri"/>
                <a:ea typeface="Calibri"/>
                <a:cs typeface="Calibri"/>
                <a:sym typeface="Calibri"/>
              </a:rPr>
              <a:t> "I </a:t>
            </a:r>
            <a:r>
              <a:rPr lang="de-DE" sz="1300" dirty="0" err="1">
                <a:solidFill>
                  <a:schemeClr val="dk1"/>
                </a:solidFill>
                <a:latin typeface="Calibri"/>
                <a:ea typeface="Calibri"/>
                <a:cs typeface="Calibri"/>
                <a:sym typeface="Calibri"/>
              </a:rPr>
              <a:t>don't</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know</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how</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to</a:t>
            </a:r>
            <a:r>
              <a:rPr lang="de-DE" sz="1300" dirty="0">
                <a:solidFill>
                  <a:schemeClr val="dk1"/>
                </a:solidFill>
                <a:latin typeface="Calibri"/>
                <a:ea typeface="Calibri"/>
                <a:cs typeface="Calibri"/>
                <a:sym typeface="Calibri"/>
              </a:rPr>
              <a:t> do </a:t>
            </a:r>
            <a:r>
              <a:rPr lang="de-DE" sz="1300" dirty="0" err="1">
                <a:solidFill>
                  <a:schemeClr val="dk1"/>
                </a:solidFill>
                <a:latin typeface="Calibri"/>
                <a:ea typeface="Calibri"/>
                <a:cs typeface="Calibri"/>
                <a:sym typeface="Calibri"/>
              </a:rPr>
              <a:t>that</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don't</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count</a:t>
            </a:r>
            <a:r>
              <a:rPr lang="de-DE" sz="1300" dirty="0">
                <a:solidFill>
                  <a:schemeClr val="dk1"/>
                </a:solidFill>
                <a:latin typeface="Calibri"/>
                <a:ea typeface="Calibri"/>
                <a:cs typeface="Calibri"/>
                <a:sym typeface="Calibri"/>
              </a:rPr>
              <a:t> </a:t>
            </a:r>
            <a:r>
              <a:rPr lang="de-DE" sz="1300" dirty="0" err="1">
                <a:solidFill>
                  <a:schemeClr val="dk1"/>
                </a:solidFill>
                <a:latin typeface="Calibri"/>
                <a:ea typeface="Calibri"/>
                <a:cs typeface="Calibri"/>
                <a:sym typeface="Calibri"/>
              </a:rPr>
              <a:t>anymore</a:t>
            </a:r>
            <a:r>
              <a:rPr lang="de-DE" sz="1300" dirty="0">
                <a:solidFill>
                  <a:schemeClr val="dk1"/>
                </a:solidFill>
                <a:latin typeface="Calibri"/>
                <a:ea typeface="Calibri"/>
                <a:cs typeface="Calibri"/>
                <a:sym typeface="Calibri"/>
              </a:rPr>
              <a:t>.</a:t>
            </a:r>
            <a:endParaRPr sz="1200" dirty="0"/>
          </a:p>
        </p:txBody>
      </p:sp>
      <p:sp>
        <p:nvSpPr>
          <p:cNvPr id="338" name="Google Shape;338;p30: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30</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b="0" i="0"/>
              <a:t>But the app can do even more! </a:t>
            </a:r>
            <a:endParaRPr/>
          </a:p>
          <a:p>
            <a:pPr marL="0" lvl="0" indent="0" algn="l" rtl="0">
              <a:spcBef>
                <a:spcPts val="0"/>
              </a:spcBef>
              <a:spcAft>
                <a:spcPts val="0"/>
              </a:spcAft>
              <a:buNone/>
            </a:pPr>
            <a:r>
              <a:rPr lang="de-DE" b="0" i="0"/>
              <a:t>For example you can create your own tree counter, just like Paulina. She has set herself the goal to plant 1,500 trees and has already planted 204 trees! </a:t>
            </a:r>
            <a:endParaRPr/>
          </a:p>
          <a:p>
            <a:pPr marL="0" lvl="0" indent="0" algn="l" rtl="0">
              <a:spcBef>
                <a:spcPts val="0"/>
              </a:spcBef>
              <a:spcAft>
                <a:spcPts val="0"/>
              </a:spcAft>
              <a:buNone/>
            </a:pPr>
            <a:endParaRPr b="0" i="0"/>
          </a:p>
          <a:p>
            <a:pPr marL="0" lvl="0" indent="0" algn="l" rtl="0">
              <a:spcBef>
                <a:spcPts val="0"/>
              </a:spcBef>
              <a:spcAft>
                <a:spcPts val="0"/>
              </a:spcAft>
              <a:buNone/>
            </a:pPr>
            <a:r>
              <a:rPr lang="de-DE" b="0" i="0"/>
              <a:t>By the way, you can not only donate trees, but also plant some at home and then register them in the app. This also grows your tree counter. </a:t>
            </a:r>
            <a:endParaRPr/>
          </a:p>
          <a:p>
            <a:pPr marL="0" lvl="0" indent="0" algn="l" rtl="0">
              <a:spcBef>
                <a:spcPts val="0"/>
              </a:spcBef>
              <a:spcAft>
                <a:spcPts val="0"/>
              </a:spcAft>
              <a:buNone/>
            </a:pPr>
            <a:endParaRPr b="0" i="0"/>
          </a:p>
          <a:p>
            <a:pPr marL="0" lvl="0" indent="0" algn="l" rtl="0">
              <a:spcBef>
                <a:spcPts val="0"/>
              </a:spcBef>
              <a:spcAft>
                <a:spcPts val="0"/>
              </a:spcAft>
              <a:buNone/>
            </a:pPr>
            <a:r>
              <a:rPr lang="de-DE" b="0" i="0"/>
              <a:t>And what I think is really cool is that you can give away trees! You can give trees to your friends and relatives for their birthday or you just ask for trees on your birthday. Now that is a meaningful gift!</a:t>
            </a:r>
            <a:endParaRPr/>
          </a:p>
        </p:txBody>
      </p:sp>
      <p:sp>
        <p:nvSpPr>
          <p:cNvPr id="346" name="Google Shape;34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2:notes"/>
          <p:cNvSpPr txBox="1">
            <a:spLocks noGrp="1"/>
          </p:cNvSpPr>
          <p:nvPr>
            <p:ph type="body" idx="1"/>
          </p:nvPr>
        </p:nvSpPr>
        <p:spPr>
          <a:xfrm>
            <a:off x="685492" y="4342950"/>
            <a:ext cx="5487000" cy="4116000"/>
          </a:xfrm>
          <a:prstGeom prst="rect">
            <a:avLst/>
          </a:prstGeom>
          <a:noFill/>
          <a:ln>
            <a:noFill/>
          </a:ln>
        </p:spPr>
        <p:txBody>
          <a:bodyPr spcFirstLastPara="1" wrap="square" lIns="87825" tIns="87825" rIns="87825" bIns="87825" anchor="ctr" anchorCtr="0">
            <a:noAutofit/>
          </a:bodyPr>
          <a:lstStyle/>
          <a:p>
            <a:pPr marL="0" lvl="0" indent="0" algn="l" rtl="0">
              <a:spcBef>
                <a:spcPts val="0"/>
              </a:spcBef>
              <a:spcAft>
                <a:spcPts val="0"/>
              </a:spcAft>
              <a:buClr>
                <a:schemeClr val="dk1"/>
              </a:buClr>
              <a:buSzPts val="1200"/>
              <a:buFont typeface="Calibri"/>
              <a:buNone/>
            </a:pPr>
            <a:r>
              <a:rPr lang="de-DE" sz="1200" dirty="0" err="1">
                <a:solidFill>
                  <a:schemeClr val="dk1"/>
                </a:solidFill>
                <a:latin typeface="Calibri"/>
                <a:ea typeface="Calibri"/>
                <a:cs typeface="Calibri"/>
                <a:sym typeface="Calibri"/>
              </a:rPr>
              <a:t>We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have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designed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our</a:t>
            </a:r>
            <a:r>
              <a:rPr lang="de-DE" sz="1200" dirty="0">
                <a:solidFill>
                  <a:schemeClr val="dk1"/>
                </a:solidFill>
                <a:latin typeface="Calibri"/>
                <a:ea typeface="Calibri"/>
                <a:cs typeface="Calibri"/>
                <a:sym typeface="Calibri"/>
              </a:rPr>
              <a:t> own </a:t>
            </a:r>
            <a:r>
              <a:rPr lang="de-DE" sz="1200" dirty="0" err="1">
                <a:solidFill>
                  <a:schemeClr val="dk1"/>
                </a:solidFill>
                <a:latin typeface="Calibri"/>
                <a:ea typeface="Calibri"/>
                <a:cs typeface="Calibri"/>
                <a:sym typeface="Calibri"/>
              </a:rPr>
              <a:t>product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to</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make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tree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planting</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especially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delicious</a:t>
            </a:r>
            <a:r>
              <a:rPr lang="de-DE" sz="1200" dirty="0">
                <a:solidFill>
                  <a:schemeClr val="dk1"/>
                </a:solidFill>
                <a:latin typeface="Calibri"/>
                <a:ea typeface="Calibri"/>
                <a:cs typeface="Calibri"/>
                <a:sym typeface="Calibri"/>
              </a:rPr>
              <a:t>: The Change </a:t>
            </a:r>
            <a:r>
              <a:rPr lang="de-DE" sz="1200" dirty="0" err="1">
                <a:solidFill>
                  <a:schemeClr val="dk1"/>
                </a:solidFill>
                <a:latin typeface="Calibri"/>
                <a:ea typeface="Calibri"/>
                <a:cs typeface="Calibri"/>
                <a:sym typeface="Calibri"/>
              </a:rPr>
              <a:t>Chocolate</a:t>
            </a:r>
            <a:r>
              <a:rPr lang="de-DE" sz="1200" dirty="0">
                <a:solidFill>
                  <a:schemeClr val="dk1"/>
                </a:solidFill>
                <a:latin typeface="Calibri"/>
                <a:ea typeface="Calibri"/>
                <a:cs typeface="Calibri"/>
                <a:sym typeface="Calibri"/>
              </a:rPr>
              <a:t>. </a:t>
            </a:r>
            <a:endParaRPr dirty="0"/>
          </a:p>
          <a:p>
            <a:pPr marL="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de-DE" sz="1200" dirty="0">
                <a:solidFill>
                  <a:schemeClr val="dk1"/>
                </a:solidFill>
                <a:latin typeface="Calibri"/>
                <a:ea typeface="Calibri"/>
                <a:cs typeface="Calibri"/>
                <a:sym typeface="Calibri"/>
              </a:rPr>
              <a:t>The </a:t>
            </a:r>
            <a:r>
              <a:rPr lang="de-DE" sz="1200" dirty="0" err="1">
                <a:solidFill>
                  <a:schemeClr val="dk1"/>
                </a:solidFill>
                <a:latin typeface="Calibri"/>
                <a:ea typeface="Calibri"/>
                <a:cs typeface="Calibri"/>
                <a:sym typeface="Calibri"/>
              </a:rPr>
              <a:t>special</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thing</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about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our</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chocolate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is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that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we</a:t>
            </a:r>
            <a:r>
              <a:rPr lang="de-DE" sz="1200" dirty="0">
                <a:solidFill>
                  <a:schemeClr val="dk1"/>
                </a:solidFill>
                <a:latin typeface="Calibri"/>
                <a:ea typeface="Calibri"/>
                <a:cs typeface="Calibri"/>
                <a:sym typeface="Calibri"/>
              </a:rPr>
              <a:t> plant a </a:t>
            </a:r>
            <a:r>
              <a:rPr lang="de-DE" sz="1200" dirty="0" err="1">
                <a:solidFill>
                  <a:schemeClr val="dk1"/>
                </a:solidFill>
                <a:latin typeface="Calibri"/>
                <a:ea typeface="Calibri"/>
                <a:cs typeface="Calibri"/>
                <a:sym typeface="Calibri"/>
              </a:rPr>
              <a:t>tree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for</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every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five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bars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sold</a:t>
            </a:r>
            <a:r>
              <a:rPr lang="de-DE" sz="1200" dirty="0">
                <a:solidFill>
                  <a:schemeClr val="dk1"/>
                </a:solidFill>
                <a:latin typeface="Calibri"/>
                <a:ea typeface="Calibri"/>
                <a:cs typeface="Calibri"/>
                <a:sym typeface="Calibri"/>
              </a:rPr>
              <a:t>. Over 6 </a:t>
            </a:r>
            <a:r>
              <a:rPr lang="de-DE" sz="1200" dirty="0" err="1">
                <a:solidFill>
                  <a:schemeClr val="dk1"/>
                </a:solidFill>
                <a:latin typeface="Calibri"/>
                <a:ea typeface="Calibri"/>
                <a:cs typeface="Calibri"/>
                <a:sym typeface="Calibri"/>
              </a:rPr>
              <a:t>million</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trees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have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already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been</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donated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by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chocolate</a:t>
            </a:r>
            <a:r>
              <a:rPr lang="de-DE" sz="1200" dirty="0">
                <a:solidFill>
                  <a:schemeClr val="dk1"/>
                </a:solidFill>
                <a:latin typeface="Calibri"/>
                <a:ea typeface="Calibri"/>
                <a:cs typeface="Calibri"/>
                <a:sym typeface="Calibri"/>
              </a:rPr>
              <a:t>. And </a:t>
            </a:r>
            <a:r>
              <a:rPr lang="de-DE" sz="1200" dirty="0" err="1">
                <a:solidFill>
                  <a:schemeClr val="dk1"/>
                </a:solidFill>
                <a:latin typeface="Calibri"/>
                <a:ea typeface="Calibri"/>
                <a:cs typeface="Calibri"/>
                <a:sym typeface="Calibri"/>
              </a:rPr>
              <a:t>each</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chocolate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carries</a:t>
            </a:r>
            <a:r>
              <a:rPr lang="de-DE" sz="1200" dirty="0">
                <a:solidFill>
                  <a:schemeClr val="dk1"/>
                </a:solidFill>
                <a:latin typeface="Calibri"/>
                <a:ea typeface="Calibri"/>
                <a:cs typeface="Calibri"/>
                <a:sym typeface="Calibri"/>
              </a:rPr>
              <a:t> a code </a:t>
            </a:r>
            <a:r>
              <a:rPr lang="de-DE" sz="1200" dirty="0" err="1">
                <a:solidFill>
                  <a:schemeClr val="dk1"/>
                </a:solidFill>
                <a:latin typeface="Calibri"/>
                <a:ea typeface="Calibri"/>
                <a:cs typeface="Calibri"/>
                <a:sym typeface="Calibri"/>
              </a:rPr>
              <a:t>that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you</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can</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redeem</a:t>
            </a:r>
            <a:r>
              <a:rPr lang="de-DE" sz="1200" dirty="0">
                <a:solidFill>
                  <a:schemeClr val="dk1"/>
                </a:solidFill>
                <a:latin typeface="Calibri"/>
                <a:ea typeface="Calibri"/>
                <a:cs typeface="Calibri"/>
                <a:sym typeface="Calibri"/>
              </a:rPr>
              <a:t> on </a:t>
            </a:r>
            <a:r>
              <a:rPr lang="de-DE" sz="1200" dirty="0" err="1">
                <a:solidFill>
                  <a:schemeClr val="dk1"/>
                </a:solidFill>
                <a:latin typeface="Calibri"/>
                <a:ea typeface="Calibri"/>
                <a:cs typeface="Calibri"/>
                <a:sym typeface="Calibri"/>
              </a:rPr>
              <a:t>our</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homepage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or</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our</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app</a:t>
            </a:r>
            <a:r>
              <a:rPr lang="de-DE" sz="1200" dirty="0">
                <a:solidFill>
                  <a:schemeClr val="dk1"/>
                </a:solidFill>
                <a:latin typeface="Calibri"/>
                <a:ea typeface="Calibri"/>
                <a:cs typeface="Calibri"/>
                <a:sym typeface="Calibri"/>
              </a:rPr>
              <a:t>. So </a:t>
            </a:r>
            <a:r>
              <a:rPr lang="de-DE" sz="1200" dirty="0" err="1">
                <a:solidFill>
                  <a:schemeClr val="dk1"/>
                </a:solidFill>
                <a:latin typeface="Calibri"/>
                <a:ea typeface="Calibri"/>
                <a:cs typeface="Calibri"/>
                <a:sym typeface="Calibri"/>
              </a:rPr>
              <a:t>you</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can</a:t>
            </a:r>
            <a:r>
              <a:rPr lang="de-DE" sz="1200" dirty="0">
                <a:solidFill>
                  <a:schemeClr val="dk1"/>
                </a:solidFill>
                <a:latin typeface="Calibri"/>
                <a:ea typeface="Calibri"/>
                <a:cs typeface="Calibri"/>
                <a:sym typeface="Calibri"/>
              </a:rPr>
              <a:t> plant </a:t>
            </a:r>
            <a:r>
              <a:rPr lang="de-DE" sz="1200" dirty="0" err="1">
                <a:solidFill>
                  <a:schemeClr val="dk1"/>
                </a:solidFill>
                <a:latin typeface="Calibri"/>
                <a:ea typeface="Calibri"/>
                <a:cs typeface="Calibri"/>
                <a:sym typeface="Calibri"/>
              </a:rPr>
              <a:t>delicious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trees</a:t>
            </a:r>
            <a:r>
              <a:rPr lang="de-DE" sz="1200" dirty="0">
                <a:solidFill>
                  <a:schemeClr val="dk1"/>
                </a:solidFill>
                <a:latin typeface="Calibri"/>
                <a:ea typeface="Calibri"/>
                <a:cs typeface="Calibri"/>
                <a:sym typeface="Calibri"/>
              </a:rPr>
              <a:t>. </a:t>
            </a:r>
            <a:endParaRPr dirty="0"/>
          </a:p>
          <a:p>
            <a:pPr marL="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de-DE" sz="1200" dirty="0">
                <a:solidFill>
                  <a:schemeClr val="dk1"/>
                </a:solidFill>
                <a:latin typeface="Calibri"/>
                <a:ea typeface="Calibri"/>
                <a:cs typeface="Calibri"/>
                <a:sym typeface="Calibri"/>
              </a:rPr>
              <a:t>By </a:t>
            </a:r>
            <a:r>
              <a:rPr lang="de-DE" sz="1200" dirty="0" err="1">
                <a:solidFill>
                  <a:schemeClr val="dk1"/>
                </a:solidFill>
                <a:latin typeface="Calibri"/>
                <a:ea typeface="Calibri"/>
                <a:cs typeface="Calibri"/>
                <a:sym typeface="Calibri"/>
              </a:rPr>
              <a:t>the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way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this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chocolate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is</a:t>
            </a:r>
            <a:r>
              <a:rPr lang="de-DE" sz="1200" dirty="0">
                <a:solidFill>
                  <a:schemeClr val="dk1"/>
                </a:solidFill>
                <a:latin typeface="Calibri"/>
                <a:ea typeface="Calibri"/>
                <a:cs typeface="Calibri"/>
                <a:sym typeface="Calibri"/>
              </a:rPr>
              <a:t> of </a:t>
            </a:r>
            <a:r>
              <a:rPr lang="de-DE" sz="1200" dirty="0" err="1">
                <a:solidFill>
                  <a:schemeClr val="dk1"/>
                </a:solidFill>
                <a:latin typeface="Calibri"/>
                <a:ea typeface="Calibri"/>
                <a:cs typeface="Calibri"/>
                <a:sym typeface="Calibri"/>
              </a:rPr>
              <a:t>course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fairly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traded</a:t>
            </a:r>
            <a:r>
              <a:rPr lang="de-DE" sz="1200" dirty="0">
                <a:solidFill>
                  <a:schemeClr val="dk1"/>
                </a:solidFill>
                <a:latin typeface="Calibri"/>
                <a:ea typeface="Calibri"/>
                <a:cs typeface="Calibri"/>
                <a:sym typeface="Calibri"/>
              </a:rPr>
              <a:t> and </a:t>
            </a:r>
            <a:r>
              <a:rPr lang="de-DE" sz="1200" dirty="0" err="1">
                <a:solidFill>
                  <a:schemeClr val="dk1"/>
                </a:solidFill>
                <a:latin typeface="Calibri"/>
                <a:ea typeface="Calibri"/>
                <a:cs typeface="Calibri"/>
                <a:sym typeface="Calibri"/>
              </a:rPr>
              <a:t>climate</a:t>
            </a:r>
            <a:r>
              <a:rPr lang="de-DE" sz="1200" dirty="0">
                <a:solidFill>
                  <a:schemeClr val="dk1"/>
                </a:solidFill>
                <a:latin typeface="Calibri"/>
                <a:ea typeface="Calibri"/>
                <a:cs typeface="Calibri"/>
                <a:sym typeface="Calibri"/>
              </a:rPr>
              <a:t> neutral. </a:t>
            </a:r>
            <a:endParaRPr dirty="0"/>
          </a:p>
          <a:p>
            <a:pPr marL="0" lvl="0" indent="0" algn="l" rtl="0">
              <a:spcBef>
                <a:spcPts val="0"/>
              </a:spcBef>
              <a:spcAft>
                <a:spcPts val="0"/>
              </a:spcAft>
              <a:buClr>
                <a:schemeClr val="dk1"/>
              </a:buClr>
              <a:buSzPts val="1200"/>
              <a:buFont typeface="Calibri"/>
              <a:buNone/>
            </a:pPr>
            <a:r>
              <a:rPr lang="de-DE" sz="1200" dirty="0">
                <a:solidFill>
                  <a:schemeClr val="dk1"/>
                </a:solidFill>
                <a:latin typeface="Calibri"/>
                <a:ea typeface="Calibri"/>
                <a:cs typeface="Calibri"/>
                <a:sym typeface="Calibri"/>
              </a:rPr>
              <a:t>And </a:t>
            </a:r>
            <a:r>
              <a:rPr lang="de-DE" sz="1200" dirty="0" err="1">
                <a:solidFill>
                  <a:schemeClr val="dk1"/>
                </a:solidFill>
                <a:latin typeface="Calibri"/>
                <a:ea typeface="Calibri"/>
                <a:cs typeface="Calibri"/>
                <a:sym typeface="Calibri"/>
              </a:rPr>
              <a:t>you</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can</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give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it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as</a:t>
            </a:r>
            <a:r>
              <a:rPr lang="de-DE" sz="1200" dirty="0">
                <a:solidFill>
                  <a:schemeClr val="dk1"/>
                </a:solidFill>
                <a:latin typeface="Calibri"/>
                <a:ea typeface="Calibri"/>
                <a:cs typeface="Calibri"/>
                <a:sym typeface="Calibri"/>
              </a:rPr>
              <a:t> a </a:t>
            </a:r>
            <a:r>
              <a:rPr lang="de-DE" sz="1200" dirty="0" err="1">
                <a:solidFill>
                  <a:schemeClr val="dk1"/>
                </a:solidFill>
                <a:latin typeface="Calibri"/>
                <a:ea typeface="Calibri"/>
                <a:cs typeface="Calibri"/>
                <a:sym typeface="Calibri"/>
              </a:rPr>
              <a:t>present</a:t>
            </a:r>
            <a:r>
              <a:rPr lang="de-DE" sz="1200" dirty="0">
                <a:solidFill>
                  <a:schemeClr val="dk1"/>
                </a:solidFill>
                <a:latin typeface="Calibri"/>
                <a:ea typeface="Calibri"/>
                <a:cs typeface="Calibri"/>
                <a:sym typeface="Calibri"/>
              </a:rPr>
              <a:t> - after all, </a:t>
            </a:r>
            <a:r>
              <a:rPr lang="de-DE" sz="1200" dirty="0" err="1">
                <a:solidFill>
                  <a:schemeClr val="dk1"/>
                </a:solidFill>
                <a:latin typeface="Calibri"/>
                <a:ea typeface="Calibri"/>
                <a:cs typeface="Calibri"/>
                <a:sym typeface="Calibri"/>
              </a:rPr>
              <a:t>everyone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likes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chocolate</a:t>
            </a:r>
            <a:r>
              <a:rPr lang="de-DE" sz="1200" dirty="0">
                <a:solidFill>
                  <a:schemeClr val="dk1"/>
                </a:solidFill>
                <a:latin typeface="Calibri"/>
                <a:ea typeface="Calibri"/>
                <a:cs typeface="Calibri"/>
                <a:sym typeface="Calibri"/>
              </a:rPr>
              <a:t>. </a:t>
            </a:r>
            <a:endParaRPr dirty="0"/>
          </a:p>
          <a:p>
            <a:pPr marL="0" lvl="0" indent="0" algn="l" rtl="0">
              <a:spcBef>
                <a:spcPts val="0"/>
              </a:spcBef>
              <a:spcAft>
                <a:spcPts val="0"/>
              </a:spcAft>
              <a:buClr>
                <a:schemeClr val="dk1"/>
              </a:buClr>
              <a:buSzPts val="1200"/>
              <a:buFont typeface="Calibri"/>
              <a:buNone/>
            </a:pPr>
            <a:br>
              <a:rPr lang="de-DE" sz="1200" dirty="0">
                <a:solidFill>
                  <a:schemeClr val="dk1"/>
                </a:solidFill>
                <a:latin typeface="Calibri"/>
                <a:ea typeface="Calibri"/>
                <a:cs typeface="Calibri"/>
                <a:sym typeface="Calibri"/>
              </a:rPr>
            </a:br>
            <a:r>
              <a:rPr lang="de-DE" sz="1200" dirty="0" err="1">
                <a:solidFill>
                  <a:schemeClr val="dk1"/>
                </a:solidFill>
                <a:latin typeface="Calibri"/>
                <a:ea typeface="Calibri"/>
                <a:cs typeface="Calibri"/>
                <a:sym typeface="Calibri"/>
              </a:rPr>
              <a:t>Sadly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we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only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have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chocolate</a:t>
            </a:r>
            <a:r>
              <a:rPr lang="de-DE" sz="1200" dirty="0">
                <a:solidFill>
                  <a:schemeClr val="dk1"/>
                </a:solidFill>
                <a:latin typeface="Calibri"/>
                <a:ea typeface="Calibri"/>
                <a:cs typeface="Calibri"/>
                <a:sym typeface="Calibri"/>
              </a:rPr>
              <a:t> in Germany and Austria at </a:t>
            </a:r>
            <a:r>
              <a:rPr lang="de-DE" sz="1200" dirty="0" err="1">
                <a:solidFill>
                  <a:schemeClr val="dk1"/>
                </a:solidFill>
                <a:latin typeface="Calibri"/>
                <a:ea typeface="Calibri"/>
                <a:cs typeface="Calibri"/>
                <a:sym typeface="Calibri"/>
              </a:rPr>
              <a:t>the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moment</a:t>
            </a:r>
            <a:r>
              <a:rPr lang="de-DE"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Calibri"/>
              <a:buNone/>
            </a:pPr>
            <a:endParaRPr dirty="0"/>
          </a:p>
        </p:txBody>
      </p:sp>
      <p:sp>
        <p:nvSpPr>
          <p:cNvPr id="355" name="Google Shape;35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3:notes"/>
          <p:cNvSpPr txBox="1">
            <a:spLocks noGrp="1"/>
          </p:cNvSpPr>
          <p:nvPr>
            <p:ph type="body" idx="1"/>
          </p:nvPr>
        </p:nvSpPr>
        <p:spPr>
          <a:xfrm>
            <a:off x="710088" y="4860931"/>
            <a:ext cx="5683885" cy="460693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r>
              <a:rPr lang="de-DE" dirty="0"/>
              <a:t>A </a:t>
            </a:r>
            <a:r>
              <a:rPr lang="de-DE" dirty="0" err="1"/>
              <a:t>few</a:t>
            </a:r>
            <a:r>
              <a:rPr lang="de-DE" dirty="0"/>
              <a:t> </a:t>
            </a:r>
            <a:r>
              <a:rPr lang="de-DE" dirty="0" err="1"/>
              <a:t>years</a:t>
            </a:r>
            <a:r>
              <a:rPr lang="de-DE" dirty="0"/>
              <a:t> </a:t>
            </a:r>
            <a:r>
              <a:rPr lang="de-DE" dirty="0" err="1"/>
              <a:t>ago</a:t>
            </a:r>
            <a:r>
              <a:rPr lang="de-DE" dirty="0"/>
              <a:t>, </a:t>
            </a:r>
            <a:r>
              <a:rPr lang="de-DE" dirty="0" err="1"/>
              <a:t>we</a:t>
            </a:r>
            <a:r>
              <a:rPr lang="de-DE" dirty="0"/>
              <a:t> </a:t>
            </a:r>
            <a:r>
              <a:rPr lang="de-DE" dirty="0" err="1"/>
              <a:t>gave</a:t>
            </a:r>
            <a:r>
              <a:rPr lang="de-DE" dirty="0"/>
              <a:t> </a:t>
            </a:r>
            <a:r>
              <a:rPr lang="de-DE" dirty="0" err="1"/>
              <a:t>our</a:t>
            </a:r>
            <a:r>
              <a:rPr lang="de-DE" dirty="0"/>
              <a:t> </a:t>
            </a:r>
            <a:r>
              <a:rPr lang="de-DE" dirty="0" err="1"/>
              <a:t>Chocolate</a:t>
            </a:r>
            <a:r>
              <a:rPr lang="de-DE" dirty="0"/>
              <a:t> </a:t>
            </a:r>
            <a:r>
              <a:rPr lang="de-DE" dirty="0" err="1"/>
              <a:t>away</a:t>
            </a:r>
            <a:r>
              <a:rPr lang="de-DE" dirty="0"/>
              <a:t> </a:t>
            </a:r>
            <a:r>
              <a:rPr lang="de-DE" dirty="0" err="1"/>
              <a:t>as</a:t>
            </a:r>
            <a:r>
              <a:rPr lang="de-DE" dirty="0"/>
              <a:t> </a:t>
            </a:r>
            <a:r>
              <a:rPr lang="de-DE" dirty="0" err="1"/>
              <a:t>gifts</a:t>
            </a:r>
            <a:r>
              <a:rPr lang="de-DE" dirty="0"/>
              <a:t> and </a:t>
            </a:r>
            <a:r>
              <a:rPr lang="de-DE" dirty="0" err="1"/>
              <a:t>sent</a:t>
            </a:r>
            <a:r>
              <a:rPr lang="de-DE" dirty="0"/>
              <a:t> </a:t>
            </a:r>
            <a:r>
              <a:rPr lang="de-DE" dirty="0" err="1"/>
              <a:t>it</a:t>
            </a:r>
            <a:r>
              <a:rPr lang="de-DE" dirty="0"/>
              <a:t> on a </a:t>
            </a:r>
            <a:r>
              <a:rPr lang="de-DE" dirty="0" err="1"/>
              <a:t>long</a:t>
            </a:r>
            <a:r>
              <a:rPr lang="de-DE" dirty="0"/>
              <a:t> </a:t>
            </a:r>
            <a:r>
              <a:rPr lang="de-DE" dirty="0" err="1"/>
              <a:t>journey</a:t>
            </a:r>
            <a:r>
              <a:rPr lang="de-DE" dirty="0"/>
              <a:t>. </a:t>
            </a:r>
            <a:r>
              <a:rPr lang="de-DE" dirty="0" err="1"/>
              <a:t>Because</a:t>
            </a:r>
            <a:r>
              <a:rPr lang="de-DE" dirty="0"/>
              <a:t> </a:t>
            </a:r>
            <a:r>
              <a:rPr lang="de-DE" dirty="0" err="1"/>
              <a:t>we</a:t>
            </a:r>
            <a:r>
              <a:rPr lang="de-DE" dirty="0"/>
              <a:t> </a:t>
            </a:r>
            <a:r>
              <a:rPr lang="de-DE" dirty="0" err="1"/>
              <a:t>asked</a:t>
            </a:r>
            <a:r>
              <a:rPr lang="de-DE" dirty="0"/>
              <a:t> </a:t>
            </a:r>
            <a:r>
              <a:rPr lang="de-DE" dirty="0" err="1"/>
              <a:t>the</a:t>
            </a:r>
            <a:r>
              <a:rPr lang="de-DE" dirty="0"/>
              <a:t> </a:t>
            </a:r>
            <a:r>
              <a:rPr lang="de-DE" dirty="0" err="1"/>
              <a:t>astronauts</a:t>
            </a:r>
            <a:r>
              <a:rPr lang="de-DE" dirty="0"/>
              <a:t> on </a:t>
            </a:r>
            <a:r>
              <a:rPr lang="de-DE" dirty="0" err="1"/>
              <a:t>the</a:t>
            </a:r>
            <a:r>
              <a:rPr lang="de-DE" dirty="0"/>
              <a:t> International Space Station </a:t>
            </a:r>
            <a:r>
              <a:rPr lang="de-DE" dirty="0" err="1"/>
              <a:t>if</a:t>
            </a:r>
            <a:r>
              <a:rPr lang="de-DE" dirty="0"/>
              <a:t> </a:t>
            </a:r>
            <a:r>
              <a:rPr lang="de-DE" dirty="0" err="1"/>
              <a:t>they</a:t>
            </a:r>
            <a:r>
              <a:rPr lang="de-DE" dirty="0"/>
              <a:t> </a:t>
            </a:r>
            <a:r>
              <a:rPr lang="de-DE" dirty="0" err="1"/>
              <a:t>would</a:t>
            </a:r>
            <a:r>
              <a:rPr lang="de-DE" dirty="0"/>
              <a:t> like </a:t>
            </a:r>
            <a:r>
              <a:rPr lang="de-DE" dirty="0" err="1"/>
              <a:t>to</a:t>
            </a:r>
            <a:r>
              <a:rPr lang="de-DE" dirty="0"/>
              <a:t> </a:t>
            </a:r>
            <a:r>
              <a:rPr lang="de-DE" dirty="0" err="1"/>
              <a:t>try</a:t>
            </a:r>
            <a:r>
              <a:rPr lang="de-DE" dirty="0"/>
              <a:t> </a:t>
            </a:r>
            <a:r>
              <a:rPr lang="de-DE" dirty="0" err="1"/>
              <a:t>the</a:t>
            </a:r>
            <a:r>
              <a:rPr lang="de-DE" dirty="0"/>
              <a:t> Good </a:t>
            </a:r>
            <a:r>
              <a:rPr lang="de-DE" dirty="0" err="1"/>
              <a:t>Chocolate</a:t>
            </a:r>
            <a:r>
              <a:rPr lang="de-DE"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DE" dirty="0" err="1"/>
              <a:t>Shortly</a:t>
            </a:r>
            <a:r>
              <a:rPr lang="de-DE" dirty="0"/>
              <a:t> </a:t>
            </a:r>
            <a:r>
              <a:rPr lang="de-DE" dirty="0" err="1"/>
              <a:t>afterwards</a:t>
            </a:r>
            <a:r>
              <a:rPr lang="de-DE" dirty="0"/>
              <a:t>, 12 </a:t>
            </a:r>
            <a:r>
              <a:rPr lang="de-DE" dirty="0" err="1"/>
              <a:t>bars</a:t>
            </a:r>
            <a:r>
              <a:rPr lang="de-DE" dirty="0"/>
              <a:t> of </a:t>
            </a:r>
            <a:r>
              <a:rPr lang="de-DE" dirty="0" err="1"/>
              <a:t>the</a:t>
            </a:r>
            <a:r>
              <a:rPr lang="de-DE" dirty="0"/>
              <a:t> Change </a:t>
            </a:r>
            <a:r>
              <a:rPr lang="de-DE" dirty="0" err="1"/>
              <a:t>Chocolate</a:t>
            </a:r>
            <a:r>
              <a:rPr lang="de-DE" dirty="0"/>
              <a:t> </a:t>
            </a:r>
            <a:r>
              <a:rPr lang="de-DE" dirty="0" err="1"/>
              <a:t>flew</a:t>
            </a:r>
            <a:r>
              <a:rPr lang="de-DE" dirty="0"/>
              <a:t> </a:t>
            </a:r>
            <a:r>
              <a:rPr lang="de-DE" dirty="0" err="1"/>
              <a:t>to</a:t>
            </a:r>
            <a:r>
              <a:rPr lang="de-DE" dirty="0"/>
              <a:t> </a:t>
            </a:r>
            <a:r>
              <a:rPr lang="de-DE" dirty="0" err="1"/>
              <a:t>the</a:t>
            </a:r>
            <a:r>
              <a:rPr lang="de-DE" dirty="0"/>
              <a:t> International Space Station on </a:t>
            </a:r>
            <a:r>
              <a:rPr lang="de-DE" dirty="0" err="1"/>
              <a:t>board</a:t>
            </a:r>
            <a:r>
              <a:rPr lang="de-DE" dirty="0"/>
              <a:t> a rocket.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de-DE" dirty="0"/>
              <a:t>A LITTLE BIT FOR THE CREW, A BIT STEP FOR OUR MESSAGE. </a:t>
            </a:r>
            <a:endParaRPr dirty="0"/>
          </a:p>
        </p:txBody>
      </p:sp>
      <p:sp>
        <p:nvSpPr>
          <p:cNvPr id="362" name="Google Shape;362;p3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4: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sz="1400" dirty="0" err="1"/>
              <a:t>We</a:t>
            </a:r>
            <a:r>
              <a:rPr lang="de-DE" sz="1400" dirty="0"/>
              <a:t> </a:t>
            </a:r>
            <a:r>
              <a:rPr lang="de-DE" sz="1400" dirty="0" err="1"/>
              <a:t>children</a:t>
            </a:r>
            <a:r>
              <a:rPr lang="de-DE" sz="1400" dirty="0"/>
              <a:t> and </a:t>
            </a:r>
            <a:r>
              <a:rPr lang="de-DE" sz="1400" dirty="0" err="1"/>
              <a:t>young</a:t>
            </a:r>
            <a:r>
              <a:rPr lang="de-DE" sz="1400" dirty="0"/>
              <a:t> </a:t>
            </a:r>
            <a:r>
              <a:rPr lang="de-DE" sz="1400" dirty="0" err="1"/>
              <a:t>people</a:t>
            </a:r>
            <a:r>
              <a:rPr lang="de-DE" sz="1400" dirty="0"/>
              <a:t> </a:t>
            </a:r>
            <a:r>
              <a:rPr lang="de-DE" sz="1400" dirty="0" err="1"/>
              <a:t>from</a:t>
            </a:r>
            <a:r>
              <a:rPr lang="de-DE" sz="1400" dirty="0"/>
              <a:t> Plant-for-the-Planet not </a:t>
            </a:r>
            <a:r>
              <a:rPr lang="de-DE" sz="1400" dirty="0" err="1"/>
              <a:t>only</a:t>
            </a:r>
            <a:r>
              <a:rPr lang="de-DE" sz="1400" dirty="0"/>
              <a:t> plant </a:t>
            </a:r>
            <a:r>
              <a:rPr lang="de-DE" sz="1400" dirty="0" err="1"/>
              <a:t>trees</a:t>
            </a:r>
            <a:r>
              <a:rPr lang="de-DE" sz="1400" dirty="0"/>
              <a:t>, but also </a:t>
            </a:r>
            <a:r>
              <a:rPr lang="de-DE" sz="1400" dirty="0" err="1"/>
              <a:t>have</a:t>
            </a:r>
            <a:r>
              <a:rPr lang="de-DE" sz="1400" dirty="0"/>
              <a:t> </a:t>
            </a:r>
            <a:r>
              <a:rPr lang="de-DE" sz="1400" dirty="0" err="1"/>
              <a:t>another</a:t>
            </a:r>
            <a:r>
              <a:rPr lang="de-DE" sz="1400" dirty="0"/>
              <a:t> </a:t>
            </a:r>
            <a:r>
              <a:rPr lang="de-DE" sz="1400" dirty="0" err="1"/>
              <a:t>goal</a:t>
            </a:r>
            <a:r>
              <a:rPr lang="de-DE" sz="1400" dirty="0"/>
              <a:t>: </a:t>
            </a:r>
            <a:r>
              <a:rPr lang="de-DE" sz="1400" dirty="0" err="1"/>
              <a:t>we</a:t>
            </a:r>
            <a:r>
              <a:rPr lang="de-DE" sz="1400" dirty="0"/>
              <a:t> </a:t>
            </a:r>
            <a:r>
              <a:rPr lang="de-DE" sz="1400" dirty="0" err="1"/>
              <a:t>inform</a:t>
            </a:r>
            <a:r>
              <a:rPr lang="de-DE" sz="1400" dirty="0"/>
              <a:t> </a:t>
            </a:r>
            <a:r>
              <a:rPr lang="de-DE" sz="1400" dirty="0" err="1"/>
              <a:t>other</a:t>
            </a:r>
            <a:r>
              <a:rPr lang="de-DE" sz="1400" dirty="0"/>
              <a:t> </a:t>
            </a:r>
            <a:r>
              <a:rPr lang="de-DE" sz="1400" dirty="0" err="1"/>
              <a:t>children</a:t>
            </a:r>
            <a:r>
              <a:rPr lang="de-DE" sz="1400" dirty="0"/>
              <a:t> and </a:t>
            </a:r>
            <a:r>
              <a:rPr lang="de-DE" sz="1400" dirty="0" err="1"/>
              <a:t>train</a:t>
            </a:r>
            <a:r>
              <a:rPr lang="de-DE" sz="1400" dirty="0"/>
              <a:t> </a:t>
            </a:r>
            <a:r>
              <a:rPr lang="de-DE" sz="1400" dirty="0" err="1"/>
              <a:t>them</a:t>
            </a:r>
            <a:r>
              <a:rPr lang="de-DE" sz="1400" dirty="0"/>
              <a:t> </a:t>
            </a:r>
            <a:r>
              <a:rPr lang="de-DE" sz="1400" dirty="0" err="1"/>
              <a:t>as</a:t>
            </a:r>
            <a:r>
              <a:rPr lang="de-DE" sz="1400" dirty="0"/>
              <a:t> </a:t>
            </a:r>
            <a:r>
              <a:rPr lang="de-DE" sz="1400" dirty="0">
                <a:solidFill>
                  <a:schemeClr val="dk1"/>
                </a:solidFill>
                <a:latin typeface="Calibri"/>
                <a:ea typeface="Calibri"/>
                <a:cs typeface="Calibri"/>
                <a:sym typeface="Calibri"/>
              </a:rPr>
              <a:t>Climate Justice </a:t>
            </a:r>
            <a:r>
              <a:rPr lang="de-DE" sz="1400" dirty="0" err="1">
                <a:solidFill>
                  <a:schemeClr val="dk1"/>
                </a:solidFill>
                <a:latin typeface="Calibri"/>
                <a:ea typeface="Calibri"/>
                <a:cs typeface="Calibri"/>
                <a:sym typeface="Calibri"/>
              </a:rPr>
              <a:t>Ambassadors</a:t>
            </a:r>
            <a:r>
              <a:rPr lang="de-DE" sz="1400" dirty="0">
                <a:solidFill>
                  <a:schemeClr val="dk1"/>
                </a:solidFill>
                <a:latin typeface="Calibri"/>
                <a:ea typeface="Calibri"/>
                <a:cs typeface="Calibri"/>
                <a:sym typeface="Calibri"/>
              </a:rPr>
              <a:t>. </a:t>
            </a:r>
            <a:r>
              <a:rPr lang="de-DE" sz="1400" dirty="0"/>
              <a:t>The </a:t>
            </a:r>
            <a:r>
              <a:rPr lang="de-DE" sz="1400" dirty="0" err="1"/>
              <a:t>climate</a:t>
            </a:r>
            <a:r>
              <a:rPr lang="de-DE" sz="1400" dirty="0"/>
              <a:t> </a:t>
            </a:r>
            <a:r>
              <a:rPr lang="de-DE" sz="1400" dirty="0" err="1"/>
              <a:t>crisis</a:t>
            </a:r>
            <a:r>
              <a:rPr lang="de-DE" sz="1400" dirty="0"/>
              <a:t> </a:t>
            </a:r>
            <a:r>
              <a:rPr lang="de-DE" sz="1400" dirty="0" err="1"/>
              <a:t>is</a:t>
            </a:r>
            <a:r>
              <a:rPr lang="de-DE" sz="1400" dirty="0"/>
              <a:t> </a:t>
            </a:r>
            <a:r>
              <a:rPr lang="de-DE" sz="1400" dirty="0" err="1"/>
              <a:t>about</a:t>
            </a:r>
            <a:r>
              <a:rPr lang="de-DE" sz="1400" dirty="0"/>
              <a:t> </a:t>
            </a:r>
            <a:r>
              <a:rPr lang="de-DE" sz="1400" b="1" dirty="0"/>
              <a:t>OUR</a:t>
            </a:r>
            <a:r>
              <a:rPr lang="de-DE" sz="1400" dirty="0"/>
              <a:t> </a:t>
            </a:r>
            <a:r>
              <a:rPr lang="de-DE" sz="1400" dirty="0" err="1"/>
              <a:t>future</a:t>
            </a:r>
            <a:r>
              <a:rPr lang="de-DE" sz="1400" dirty="0"/>
              <a:t>. </a:t>
            </a:r>
            <a:r>
              <a:rPr lang="de-DE" sz="1400" dirty="0" err="1"/>
              <a:t>Adults</a:t>
            </a:r>
            <a:r>
              <a:rPr lang="de-DE" sz="1400" dirty="0"/>
              <a:t> </a:t>
            </a:r>
            <a:r>
              <a:rPr lang="de-DE" sz="1400" dirty="0" err="1"/>
              <a:t>may</a:t>
            </a:r>
            <a:r>
              <a:rPr lang="de-DE" sz="1400" dirty="0"/>
              <a:t> </a:t>
            </a:r>
            <a:r>
              <a:rPr lang="de-DE" sz="1400" dirty="0" err="1"/>
              <a:t>have</a:t>
            </a:r>
            <a:r>
              <a:rPr lang="de-DE" sz="1400" dirty="0"/>
              <a:t> </a:t>
            </a:r>
            <a:r>
              <a:rPr lang="de-DE" sz="1400" dirty="0" err="1"/>
              <a:t>thirty</a:t>
            </a:r>
            <a:r>
              <a:rPr lang="de-DE" sz="1400" dirty="0"/>
              <a:t> </a:t>
            </a:r>
            <a:r>
              <a:rPr lang="de-DE" sz="1400" dirty="0" err="1"/>
              <a:t>or</a:t>
            </a:r>
            <a:r>
              <a:rPr lang="de-DE" sz="1400" dirty="0"/>
              <a:t> </a:t>
            </a:r>
            <a:r>
              <a:rPr lang="de-DE" sz="1400" dirty="0" err="1"/>
              <a:t>forty</a:t>
            </a:r>
            <a:r>
              <a:rPr lang="de-DE" sz="1400" dirty="0"/>
              <a:t> </a:t>
            </a:r>
            <a:r>
              <a:rPr lang="de-DE" sz="1400" dirty="0" err="1"/>
              <a:t>years</a:t>
            </a:r>
            <a:r>
              <a:rPr lang="de-DE" sz="1400" dirty="0"/>
              <a:t> </a:t>
            </a:r>
            <a:r>
              <a:rPr lang="de-DE" sz="1400" dirty="0" err="1"/>
              <a:t>to</a:t>
            </a:r>
            <a:r>
              <a:rPr lang="de-DE" sz="1400" dirty="0"/>
              <a:t> live, but </a:t>
            </a:r>
            <a:r>
              <a:rPr lang="de-DE" sz="1400" dirty="0" err="1"/>
              <a:t>we</a:t>
            </a:r>
            <a:r>
              <a:rPr lang="de-DE" sz="1400" dirty="0"/>
              <a:t> </a:t>
            </a:r>
            <a:r>
              <a:rPr lang="de-DE" sz="1400" dirty="0" err="1"/>
              <a:t>children</a:t>
            </a:r>
            <a:r>
              <a:rPr lang="de-DE" sz="1400" dirty="0"/>
              <a:t> </a:t>
            </a:r>
            <a:r>
              <a:rPr lang="de-DE" sz="1400" dirty="0" err="1"/>
              <a:t>have</a:t>
            </a:r>
            <a:r>
              <a:rPr lang="de-DE" sz="1400" dirty="0"/>
              <a:t> </a:t>
            </a:r>
            <a:r>
              <a:rPr lang="de-DE" sz="1400" dirty="0" err="1"/>
              <a:t>eighty</a:t>
            </a:r>
            <a:r>
              <a:rPr lang="de-DE" sz="1400" dirty="0"/>
              <a:t> </a:t>
            </a:r>
            <a:r>
              <a:rPr lang="de-DE" sz="1400" dirty="0" err="1"/>
              <a:t>years</a:t>
            </a:r>
            <a:r>
              <a:rPr lang="de-DE" sz="1400" dirty="0"/>
              <a:t> </a:t>
            </a:r>
            <a:r>
              <a:rPr lang="de-DE" sz="1400" dirty="0" err="1"/>
              <a:t>left</a:t>
            </a:r>
            <a:r>
              <a:rPr lang="de-DE" sz="1400" dirty="0"/>
              <a:t> in </a:t>
            </a:r>
            <a:r>
              <a:rPr lang="de-DE" sz="1400" dirty="0" err="1"/>
              <a:t>the</a:t>
            </a:r>
            <a:r>
              <a:rPr lang="de-DE" sz="1400" dirty="0"/>
              <a:t> </a:t>
            </a:r>
            <a:r>
              <a:rPr lang="de-DE" sz="1400" dirty="0" err="1"/>
              <a:t>world</a:t>
            </a:r>
            <a:r>
              <a:rPr lang="de-DE" sz="1400" dirty="0"/>
              <a:t> and </a:t>
            </a:r>
            <a:r>
              <a:rPr lang="de-DE" sz="1400" dirty="0" err="1"/>
              <a:t>have</a:t>
            </a:r>
            <a:r>
              <a:rPr lang="de-DE" sz="1400" dirty="0"/>
              <a:t> </a:t>
            </a:r>
            <a:r>
              <a:rPr lang="de-DE" sz="1400" dirty="0" err="1"/>
              <a:t>to</a:t>
            </a:r>
            <a:r>
              <a:rPr lang="de-DE" sz="1400" dirty="0"/>
              <a:t> live </a:t>
            </a:r>
            <a:r>
              <a:rPr lang="de-DE" sz="1400" dirty="0" err="1"/>
              <a:t>with</a:t>
            </a:r>
            <a:r>
              <a:rPr lang="de-DE" sz="1400" dirty="0"/>
              <a:t> </a:t>
            </a:r>
            <a:r>
              <a:rPr lang="de-DE" sz="1400" dirty="0" err="1"/>
              <a:t>the</a:t>
            </a:r>
            <a:r>
              <a:rPr lang="de-DE" sz="1400" dirty="0"/>
              <a:t> </a:t>
            </a:r>
            <a:r>
              <a:rPr lang="de-DE" sz="1400" dirty="0" err="1"/>
              <a:t>climate</a:t>
            </a:r>
            <a:r>
              <a:rPr lang="de-DE" sz="1400" dirty="0"/>
              <a:t> </a:t>
            </a:r>
            <a:r>
              <a:rPr lang="de-DE" sz="1400" dirty="0" err="1"/>
              <a:t>that</a:t>
            </a:r>
            <a:r>
              <a:rPr lang="de-DE" sz="1400" dirty="0"/>
              <a:t> </a:t>
            </a:r>
            <a:r>
              <a:rPr lang="de-DE" sz="1400" dirty="0" err="1"/>
              <a:t>adults</a:t>
            </a:r>
            <a:r>
              <a:rPr lang="de-DE" sz="1400" dirty="0"/>
              <a:t> </a:t>
            </a:r>
            <a:r>
              <a:rPr lang="de-DE" sz="1400" dirty="0" err="1"/>
              <a:t>leave</a:t>
            </a:r>
            <a:r>
              <a:rPr lang="de-DE" sz="1400" dirty="0"/>
              <a:t> </a:t>
            </a:r>
            <a:r>
              <a:rPr lang="de-DE" sz="1400" dirty="0" err="1"/>
              <a:t>us</a:t>
            </a:r>
            <a:r>
              <a:rPr lang="de-DE" sz="1400" dirty="0"/>
              <a:t>. </a:t>
            </a:r>
            <a:endParaRPr dirty="0"/>
          </a:p>
          <a:p>
            <a:pPr marL="0" marR="0" lvl="0" indent="0" algn="l" rtl="0">
              <a:lnSpc>
                <a:spcPct val="100000"/>
              </a:lnSpc>
              <a:spcBef>
                <a:spcPts val="0"/>
              </a:spcBef>
              <a:spcAft>
                <a:spcPts val="0"/>
              </a:spcAft>
              <a:buClr>
                <a:schemeClr val="dk1"/>
              </a:buClr>
              <a:buSzPts val="1400"/>
              <a:buFont typeface="Calibri"/>
              <a:buNone/>
            </a:pPr>
            <a:endParaRPr sz="1400" dirty="0"/>
          </a:p>
          <a:p>
            <a:pPr marL="0" marR="0" lvl="0" indent="0" algn="l" rtl="0">
              <a:lnSpc>
                <a:spcPct val="100000"/>
              </a:lnSpc>
              <a:spcBef>
                <a:spcPts val="0"/>
              </a:spcBef>
              <a:spcAft>
                <a:spcPts val="0"/>
              </a:spcAft>
              <a:buClr>
                <a:schemeClr val="dk1"/>
              </a:buClr>
              <a:buSzPts val="1400"/>
              <a:buFont typeface="Calibri"/>
              <a:buNone/>
            </a:pPr>
            <a:r>
              <a:rPr lang="de-DE" sz="1400" dirty="0" err="1"/>
              <a:t>We</a:t>
            </a:r>
            <a:r>
              <a:rPr lang="de-DE" sz="1400" dirty="0"/>
              <a:t> </a:t>
            </a:r>
            <a:r>
              <a:rPr lang="de-DE" sz="1400" dirty="0" err="1"/>
              <a:t>are</a:t>
            </a:r>
            <a:r>
              <a:rPr lang="de-DE" sz="1400" dirty="0"/>
              <a:t> </a:t>
            </a:r>
            <a:r>
              <a:rPr lang="de-DE" sz="1400" dirty="0" err="1"/>
              <a:t>trained</a:t>
            </a:r>
            <a:r>
              <a:rPr lang="de-DE" sz="1400" dirty="0"/>
              <a:t> in </a:t>
            </a:r>
            <a:r>
              <a:rPr lang="de-DE" sz="1400" dirty="0" err="1"/>
              <a:t>academies</a:t>
            </a:r>
            <a:r>
              <a:rPr lang="de-DE" sz="1400" dirty="0"/>
              <a:t> </a:t>
            </a:r>
            <a:r>
              <a:rPr lang="de-DE" sz="1400" dirty="0" err="1"/>
              <a:t>to</a:t>
            </a:r>
            <a:r>
              <a:rPr lang="de-DE" sz="1400" dirty="0"/>
              <a:t> </a:t>
            </a:r>
            <a:r>
              <a:rPr lang="de-DE" sz="1400" dirty="0" err="1"/>
              <a:t>become</a:t>
            </a:r>
            <a:r>
              <a:rPr lang="de-DE" sz="1400" dirty="0"/>
              <a:t> </a:t>
            </a:r>
            <a:r>
              <a:rPr lang="de-DE" sz="1400" dirty="0">
                <a:solidFill>
                  <a:schemeClr val="dk1"/>
                </a:solidFill>
                <a:latin typeface="Calibri"/>
                <a:ea typeface="Calibri"/>
                <a:cs typeface="Calibri"/>
                <a:sym typeface="Calibri"/>
              </a:rPr>
              <a:t>Climate Justice </a:t>
            </a:r>
            <a:r>
              <a:rPr lang="de-DE" sz="1400" dirty="0" err="1">
                <a:solidFill>
                  <a:schemeClr val="dk1"/>
                </a:solidFill>
                <a:latin typeface="Calibri"/>
                <a:ea typeface="Calibri"/>
                <a:cs typeface="Calibri"/>
                <a:sym typeface="Calibri"/>
              </a:rPr>
              <a:t>Ambassadors</a:t>
            </a:r>
            <a:r>
              <a:rPr lang="de-DE" sz="1400" dirty="0"/>
              <a:t>, in </a:t>
            </a:r>
            <a:r>
              <a:rPr lang="de-DE" sz="1400" dirty="0" err="1"/>
              <a:t>order</a:t>
            </a:r>
            <a:r>
              <a:rPr lang="de-DE" sz="1400" dirty="0"/>
              <a:t> </a:t>
            </a:r>
            <a:r>
              <a:rPr lang="de-DE" sz="1400" dirty="0" err="1"/>
              <a:t>to</a:t>
            </a:r>
            <a:r>
              <a:rPr lang="de-DE" sz="1400" dirty="0"/>
              <a:t> </a:t>
            </a:r>
            <a:r>
              <a:rPr lang="de-DE" sz="1400" dirty="0" err="1"/>
              <a:t>fight</a:t>
            </a:r>
            <a:r>
              <a:rPr lang="de-DE" sz="1400" dirty="0"/>
              <a:t> </a:t>
            </a:r>
            <a:r>
              <a:rPr lang="de-DE" sz="1400" dirty="0" err="1"/>
              <a:t>for</a:t>
            </a:r>
            <a:r>
              <a:rPr lang="de-DE" sz="1400" dirty="0"/>
              <a:t> </a:t>
            </a:r>
            <a:r>
              <a:rPr lang="de-DE" sz="1400" dirty="0" err="1"/>
              <a:t>our</a:t>
            </a:r>
            <a:r>
              <a:rPr lang="de-DE" sz="1400" dirty="0"/>
              <a:t> </a:t>
            </a:r>
            <a:r>
              <a:rPr lang="de-DE" sz="1400" dirty="0" err="1"/>
              <a:t>future</a:t>
            </a:r>
            <a:r>
              <a:rPr lang="de-DE" sz="1400" dirty="0"/>
              <a:t>. </a:t>
            </a:r>
            <a:r>
              <a:rPr lang="de-DE" sz="1400" dirty="0" err="1"/>
              <a:t>Since</a:t>
            </a:r>
            <a:r>
              <a:rPr lang="de-DE" sz="1400" dirty="0"/>
              <a:t> 2007, </a:t>
            </a:r>
            <a:r>
              <a:rPr lang="de-DE" sz="1400" dirty="0" err="1"/>
              <a:t>we</a:t>
            </a:r>
            <a:r>
              <a:rPr lang="de-DE" sz="1400" dirty="0"/>
              <a:t> </a:t>
            </a:r>
            <a:r>
              <a:rPr lang="de-DE" sz="1400" dirty="0" err="1"/>
              <a:t>have</a:t>
            </a:r>
            <a:r>
              <a:rPr lang="de-DE" sz="1400" dirty="0"/>
              <a:t> </a:t>
            </a:r>
            <a:r>
              <a:rPr lang="de-DE" sz="1400" dirty="0" err="1"/>
              <a:t>been</a:t>
            </a:r>
            <a:r>
              <a:rPr lang="de-DE" sz="1400" dirty="0"/>
              <a:t> </a:t>
            </a:r>
            <a:r>
              <a:rPr lang="de-DE" sz="1400" dirty="0" err="1"/>
              <a:t>getting</a:t>
            </a:r>
            <a:r>
              <a:rPr lang="de-DE" sz="1400" dirty="0"/>
              <a:t> </a:t>
            </a:r>
            <a:r>
              <a:rPr lang="de-DE" sz="1400" dirty="0" err="1"/>
              <a:t>involved</a:t>
            </a:r>
            <a:r>
              <a:rPr lang="de-DE" sz="1400" dirty="0"/>
              <a:t> </a:t>
            </a:r>
            <a:r>
              <a:rPr lang="de-DE" sz="1400" dirty="0" err="1"/>
              <a:t>by</a:t>
            </a:r>
            <a:r>
              <a:rPr lang="de-DE" sz="1400" dirty="0"/>
              <a:t> </a:t>
            </a:r>
            <a:r>
              <a:rPr lang="de-DE" sz="1400" dirty="0" err="1"/>
              <a:t>giving</a:t>
            </a:r>
            <a:r>
              <a:rPr lang="de-DE" sz="1400" dirty="0"/>
              <a:t> </a:t>
            </a:r>
            <a:r>
              <a:rPr lang="de-DE" sz="1400" dirty="0" err="1"/>
              <a:t>lectures</a:t>
            </a:r>
            <a:r>
              <a:rPr lang="de-DE" sz="1400" dirty="0"/>
              <a:t> and </a:t>
            </a:r>
            <a:r>
              <a:rPr lang="de-DE" sz="1400" dirty="0" err="1"/>
              <a:t>discussing</a:t>
            </a:r>
            <a:r>
              <a:rPr lang="de-DE" sz="1400" dirty="0"/>
              <a:t> </a:t>
            </a:r>
            <a:r>
              <a:rPr lang="de-DE" sz="1400" dirty="0" err="1"/>
              <a:t>with</a:t>
            </a:r>
            <a:r>
              <a:rPr lang="de-DE" sz="1400" dirty="0"/>
              <a:t> </a:t>
            </a:r>
            <a:r>
              <a:rPr lang="de-DE" sz="1400" dirty="0" err="1"/>
              <a:t>politicians</a:t>
            </a:r>
            <a:r>
              <a:rPr lang="de-DE" sz="1400" dirty="0"/>
              <a:t>.</a:t>
            </a:r>
            <a:endParaRPr dirty="0"/>
          </a:p>
          <a:p>
            <a:pPr marL="0" marR="0" lvl="0" indent="0" algn="l" rtl="0">
              <a:lnSpc>
                <a:spcPct val="100000"/>
              </a:lnSpc>
              <a:spcBef>
                <a:spcPts val="0"/>
              </a:spcBef>
              <a:spcAft>
                <a:spcPts val="0"/>
              </a:spcAft>
              <a:buClr>
                <a:schemeClr val="dk1"/>
              </a:buClr>
              <a:buSzPts val="1400"/>
              <a:buFont typeface="Calibri"/>
              <a:buNone/>
            </a:pPr>
            <a:endParaRPr sz="1400" dirty="0"/>
          </a:p>
          <a:p>
            <a:pPr marL="0" marR="0" lvl="0" indent="0" algn="l" rtl="0">
              <a:lnSpc>
                <a:spcPct val="100000"/>
              </a:lnSpc>
              <a:spcBef>
                <a:spcPts val="0"/>
              </a:spcBef>
              <a:spcAft>
                <a:spcPts val="0"/>
              </a:spcAft>
              <a:buClr>
                <a:schemeClr val="dk1"/>
              </a:buClr>
              <a:buSzPts val="1400"/>
              <a:buFont typeface="Calibri"/>
              <a:buNone/>
            </a:pPr>
            <a:r>
              <a:rPr lang="de-DE" sz="1400" dirty="0" err="1"/>
              <a:t>There</a:t>
            </a:r>
            <a:r>
              <a:rPr lang="de-DE" sz="1400" dirty="0"/>
              <a:t> </a:t>
            </a:r>
            <a:r>
              <a:rPr lang="de-DE" sz="1400" dirty="0" err="1"/>
              <a:t>are</a:t>
            </a:r>
            <a:r>
              <a:rPr lang="de-DE" sz="1400" dirty="0"/>
              <a:t> </a:t>
            </a:r>
            <a:r>
              <a:rPr lang="de-DE" sz="1400" dirty="0" err="1"/>
              <a:t>already</a:t>
            </a:r>
            <a:r>
              <a:rPr lang="de-DE" sz="1400" dirty="0"/>
              <a:t> </a:t>
            </a:r>
            <a:r>
              <a:rPr lang="de-DE" sz="1400" dirty="0" err="1"/>
              <a:t>over</a:t>
            </a:r>
            <a:r>
              <a:rPr lang="de-DE" sz="1400" dirty="0"/>
              <a:t> 91,000 </a:t>
            </a:r>
            <a:r>
              <a:rPr lang="de-DE" sz="1400" dirty="0">
                <a:solidFill>
                  <a:schemeClr val="dk1"/>
                </a:solidFill>
                <a:latin typeface="Calibri"/>
                <a:ea typeface="Calibri"/>
                <a:cs typeface="Calibri"/>
                <a:sym typeface="Calibri"/>
              </a:rPr>
              <a:t>Climate Justice </a:t>
            </a:r>
            <a:r>
              <a:rPr lang="de-DE" sz="1400" dirty="0" err="1">
                <a:solidFill>
                  <a:schemeClr val="dk1"/>
                </a:solidFill>
                <a:latin typeface="Calibri"/>
                <a:ea typeface="Calibri"/>
                <a:cs typeface="Calibri"/>
                <a:sym typeface="Calibri"/>
              </a:rPr>
              <a:t>Ambassadors</a:t>
            </a:r>
            <a:r>
              <a:rPr lang="de-DE" sz="1400" dirty="0">
                <a:solidFill>
                  <a:schemeClr val="dk1"/>
                </a:solidFill>
                <a:latin typeface="Calibri"/>
                <a:ea typeface="Calibri"/>
                <a:cs typeface="Calibri"/>
                <a:sym typeface="Calibri"/>
              </a:rPr>
              <a:t> </a:t>
            </a:r>
            <a:r>
              <a:rPr lang="de-DE" sz="1400" dirty="0"/>
              <a:t>in 75 countries </a:t>
            </a:r>
            <a:r>
              <a:rPr lang="de-DE" sz="1400" dirty="0" err="1"/>
              <a:t>around</a:t>
            </a:r>
            <a:r>
              <a:rPr lang="de-DE" sz="1400" dirty="0"/>
              <a:t> </a:t>
            </a:r>
            <a:r>
              <a:rPr lang="de-DE" sz="1400" dirty="0" err="1"/>
              <a:t>the</a:t>
            </a:r>
            <a:r>
              <a:rPr lang="de-DE" sz="1400" dirty="0"/>
              <a:t> </a:t>
            </a:r>
            <a:r>
              <a:rPr lang="de-DE" sz="1400" dirty="0" err="1"/>
              <a:t>world</a:t>
            </a:r>
            <a:r>
              <a:rPr lang="de-DE" sz="1400" dirty="0"/>
              <a:t>!</a:t>
            </a:r>
            <a:endParaRPr sz="1400" dirty="0"/>
          </a:p>
          <a:p>
            <a:pPr marL="0" lvl="0" indent="0" algn="l" rtl="0">
              <a:lnSpc>
                <a:spcPct val="100000"/>
              </a:lnSpc>
              <a:spcBef>
                <a:spcPts val="0"/>
              </a:spcBef>
              <a:spcAft>
                <a:spcPts val="0"/>
              </a:spcAft>
              <a:buClr>
                <a:schemeClr val="dk1"/>
              </a:buClr>
              <a:buSzPts val="1100"/>
              <a:buFont typeface="Calibri"/>
              <a:buNone/>
            </a:pPr>
            <a:endParaRPr sz="1200" dirty="0"/>
          </a:p>
          <a:p>
            <a:pPr marL="0" lvl="0" indent="0" algn="l" rtl="0">
              <a:lnSpc>
                <a:spcPct val="100000"/>
              </a:lnSpc>
              <a:spcBef>
                <a:spcPts val="0"/>
              </a:spcBef>
              <a:spcAft>
                <a:spcPts val="0"/>
              </a:spcAft>
              <a:buClr>
                <a:schemeClr val="dk1"/>
              </a:buClr>
              <a:buSzPts val="1100"/>
              <a:buFont typeface="Calibri"/>
              <a:buNone/>
            </a:pPr>
            <a:endParaRPr sz="1200" dirty="0"/>
          </a:p>
          <a:p>
            <a:pPr marL="0" lvl="0" indent="0" algn="l" rtl="0">
              <a:lnSpc>
                <a:spcPct val="100000"/>
              </a:lnSpc>
              <a:spcBef>
                <a:spcPts val="0"/>
              </a:spcBef>
              <a:spcAft>
                <a:spcPts val="0"/>
              </a:spcAft>
              <a:buClr>
                <a:schemeClr val="dk1"/>
              </a:buClr>
              <a:buSzPts val="1100"/>
              <a:buFont typeface="Calibri"/>
              <a:buNone/>
            </a:pPr>
            <a:endParaRPr sz="1200" dirty="0"/>
          </a:p>
        </p:txBody>
      </p:sp>
      <p:sp>
        <p:nvSpPr>
          <p:cNvPr id="371" name="Google Shape;371;p34: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34</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5: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de-DE">
                <a:solidFill>
                  <a:schemeClr val="dk2"/>
                </a:solidFill>
              </a:rPr>
              <a:t>An academy begins with a presentation by an ambassador, who was trained previously. A lecture on the climate crisis and also on the worldwide justice crisis. </a:t>
            </a:r>
            <a:endParaRPr/>
          </a:p>
          <a:p>
            <a:pPr marL="0" marR="0" lvl="0" indent="0" algn="l" rtl="0">
              <a:lnSpc>
                <a:spcPct val="100000"/>
              </a:lnSpc>
              <a:spcBef>
                <a:spcPts val="0"/>
              </a:spcBef>
              <a:spcAft>
                <a:spcPts val="0"/>
              </a:spcAft>
              <a:buClr>
                <a:schemeClr val="dk1"/>
              </a:buClr>
              <a:buSzPts val="1100"/>
              <a:buFont typeface="Calibri"/>
              <a:buNone/>
            </a:pPr>
            <a:endParaRPr>
              <a:solidFill>
                <a:schemeClr val="dk2"/>
              </a:solidFill>
            </a:endParaRPr>
          </a:p>
        </p:txBody>
      </p:sp>
      <p:sp>
        <p:nvSpPr>
          <p:cNvPr id="380" name="Google Shape;380;p35: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35</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200"/>
              <a:buFont typeface="Calibri"/>
              <a:buNone/>
            </a:pPr>
            <a:r>
              <a:rPr lang="de-DE" sz="1200">
                <a:solidFill>
                  <a:srgbClr val="7F7F7F"/>
                </a:solidFill>
              </a:rPr>
              <a:t>Through the World Game we learn how population, wealth and CO</a:t>
            </a:r>
            <a:r>
              <a:rPr lang="de-DE" sz="1200" baseline="-25000">
                <a:solidFill>
                  <a:srgbClr val="7F7F7F"/>
                </a:solidFill>
              </a:rPr>
              <a:t>2</a:t>
            </a:r>
            <a:r>
              <a:rPr lang="de-DE" sz="1200">
                <a:solidFill>
                  <a:srgbClr val="7F7F7F"/>
                </a:solidFill>
              </a:rPr>
              <a:t> emissions are distributed around the world and how they are interrelated. </a:t>
            </a:r>
            <a:endParaRPr/>
          </a:p>
        </p:txBody>
      </p:sp>
      <p:sp>
        <p:nvSpPr>
          <p:cNvPr id="387" name="Google Shape;38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Afterwards we all practice giving lectures ourselves. So that we can spread the message, in our classes, in other classes and our school and also in front of adults. </a:t>
            </a:r>
            <a:endParaRPr/>
          </a:p>
        </p:txBody>
      </p:sp>
      <p:sp>
        <p:nvSpPr>
          <p:cNvPr id="394" name="Google Shape;39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8: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de-DE"/>
              <a:t>And then of course we also plant trees at all these academies. </a:t>
            </a:r>
            <a:endParaRPr>
              <a:solidFill>
                <a:schemeClr val="dk2"/>
              </a:solidFill>
            </a:endParaRPr>
          </a:p>
        </p:txBody>
      </p:sp>
      <p:sp>
        <p:nvSpPr>
          <p:cNvPr id="401" name="Google Shape;401;p38: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38</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9: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de-DE"/>
              <a:t>And we collect ideas on various questions, for example: How do we get other children and young people to join in? Or how do we get the media, i.e. newspaper, television, radio, to report about us? How do we organize a planting campaign?</a:t>
            </a:r>
            <a:endParaRPr/>
          </a:p>
          <a:p>
            <a:pPr marL="0" marR="0" lvl="0" indent="0" algn="l" rtl="0">
              <a:lnSpc>
                <a:spcPct val="100000"/>
              </a:lnSpc>
              <a:spcBef>
                <a:spcPts val="0"/>
              </a:spcBef>
              <a:spcAft>
                <a:spcPts val="0"/>
              </a:spcAft>
              <a:buClr>
                <a:schemeClr val="dk1"/>
              </a:buClr>
              <a:buSzPts val="1100"/>
              <a:buFont typeface="Calibri"/>
              <a:buNone/>
            </a:pPr>
            <a:endParaRPr/>
          </a:p>
          <a:p>
            <a:pPr marL="0" marR="0" lvl="0" indent="0" algn="l" rtl="0">
              <a:lnSpc>
                <a:spcPct val="100000"/>
              </a:lnSpc>
              <a:spcBef>
                <a:spcPts val="0"/>
              </a:spcBef>
              <a:spcAft>
                <a:spcPts val="0"/>
              </a:spcAft>
              <a:buClr>
                <a:schemeClr val="dk1"/>
              </a:buClr>
              <a:buSzPts val="1100"/>
              <a:buFont typeface="Calibri"/>
              <a:buNone/>
            </a:pPr>
            <a:r>
              <a:rPr lang="de-DE"/>
              <a:t>Then we collect ideas about what we want to do ourselves in our schools. How many trees we want to plant or where we want to hold lectures. </a:t>
            </a:r>
            <a:endParaRPr/>
          </a:p>
          <a:p>
            <a:pPr marL="0" marR="0" lvl="0" indent="0" algn="l" rtl="0">
              <a:lnSpc>
                <a:spcPct val="100000"/>
              </a:lnSpc>
              <a:spcBef>
                <a:spcPts val="0"/>
              </a:spcBef>
              <a:spcAft>
                <a:spcPts val="0"/>
              </a:spcAft>
              <a:buClr>
                <a:schemeClr val="dk1"/>
              </a:buClr>
              <a:buSzPts val="1100"/>
              <a:buFont typeface="Calibri"/>
              <a:buNone/>
            </a:pPr>
            <a:endParaRPr>
              <a:solidFill>
                <a:schemeClr val="dk2"/>
              </a:solidFill>
            </a:endParaRPr>
          </a:p>
        </p:txBody>
      </p:sp>
      <p:sp>
        <p:nvSpPr>
          <p:cNvPr id="408" name="Google Shape;408;p39: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39</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1200">
                <a:solidFill>
                  <a:schemeClr val="dk1"/>
                </a:solidFill>
                <a:latin typeface="Calibri"/>
                <a:ea typeface="Calibri"/>
                <a:cs typeface="Calibri"/>
                <a:sym typeface="Calibri"/>
              </a:rPr>
              <a:t>These are great colors and it may look nice, but for us children and teenagers it is a huge catastrophe. </a:t>
            </a:r>
            <a:r>
              <a:rPr lang="de-DE" sz="1200" i="1">
                <a:solidFill>
                  <a:schemeClr val="dk1"/>
                </a:solidFill>
                <a:latin typeface="Calibri"/>
                <a:ea typeface="Calibri"/>
                <a:cs typeface="Calibri"/>
                <a:sym typeface="Calibri"/>
              </a:rPr>
              <a:t>(if necessary adapt to answers from the audience)</a:t>
            </a:r>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On the picture you can see the global average temperature from 1850 to 2017. Blue stands for rather cold temperatures, pink, red up to brown for very warm temperatures.</a:t>
            </a:r>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So you can clearly see that with the beginning of industrialization, so from the time when people started to work with machines and engines, temperatures have been rising more and more and we humans have a big influence on this.</a:t>
            </a:r>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You hear and read this more and more often in the news: it is getting warmer and warmer. That sounds quite nice at first when we think of our summer vacations, but is it really? And what does the rise in temperature actually mean for people all over the world?</a:t>
            </a:r>
            <a:endParaRPr/>
          </a:p>
        </p:txBody>
      </p:sp>
      <p:sp>
        <p:nvSpPr>
          <p:cNvPr id="92" name="Google Shape;9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40: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2"/>
              </a:buClr>
              <a:buSzPts val="1200"/>
              <a:buFont typeface="Calibri"/>
              <a:buNone/>
            </a:pPr>
            <a:r>
              <a:rPr lang="de-DE"/>
              <a:t>At the end of the academy we then present these plans to the other children and young people. </a:t>
            </a:r>
            <a:endParaRPr/>
          </a:p>
          <a:p>
            <a:pPr marL="0" lvl="0" indent="0" algn="l" rtl="0">
              <a:spcBef>
                <a:spcPts val="0"/>
              </a:spcBef>
              <a:spcAft>
                <a:spcPts val="0"/>
              </a:spcAft>
              <a:buClr>
                <a:schemeClr val="dk2"/>
              </a:buClr>
              <a:buSzPts val="1200"/>
              <a:buFont typeface="Calibri"/>
              <a:buNone/>
            </a:pPr>
            <a:endParaRPr>
              <a:solidFill>
                <a:schemeClr val="dk2"/>
              </a:solidFill>
            </a:endParaRPr>
          </a:p>
        </p:txBody>
      </p:sp>
      <p:sp>
        <p:nvSpPr>
          <p:cNvPr id="415" name="Google Shape;415;p40: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40</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41: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de-DE" dirty="0"/>
              <a:t>And </a:t>
            </a:r>
            <a:r>
              <a:rPr lang="de-DE" dirty="0" err="1"/>
              <a:t>everyone</a:t>
            </a:r>
            <a:r>
              <a:rPr lang="de-DE" dirty="0"/>
              <a:t> </a:t>
            </a:r>
            <a:r>
              <a:rPr lang="de-DE" dirty="0" err="1"/>
              <a:t>receives</a:t>
            </a:r>
            <a:r>
              <a:rPr lang="de-DE" dirty="0"/>
              <a:t> a </a:t>
            </a:r>
            <a:r>
              <a:rPr lang="de-DE" dirty="0" err="1"/>
              <a:t>certificate</a:t>
            </a:r>
            <a:r>
              <a:rPr lang="de-DE" dirty="0"/>
              <a:t> </a:t>
            </a:r>
            <a:r>
              <a:rPr lang="de-DE" dirty="0" err="1"/>
              <a:t>as</a:t>
            </a:r>
            <a:r>
              <a:rPr lang="de-DE" dirty="0"/>
              <a:t> an </a:t>
            </a:r>
            <a:r>
              <a:rPr lang="de-DE" sz="1200" dirty="0">
                <a:solidFill>
                  <a:schemeClr val="dk1"/>
                </a:solidFill>
                <a:latin typeface="Calibri"/>
                <a:ea typeface="Calibri"/>
                <a:cs typeface="Calibri"/>
                <a:sym typeface="Calibri"/>
              </a:rPr>
              <a:t>Climate Justice </a:t>
            </a:r>
            <a:r>
              <a:rPr lang="de-DE" sz="1200" dirty="0" err="1">
                <a:solidFill>
                  <a:schemeClr val="dk1"/>
                </a:solidFill>
                <a:latin typeface="Calibri"/>
                <a:ea typeface="Calibri"/>
                <a:cs typeface="Calibri"/>
                <a:sym typeface="Calibri"/>
              </a:rPr>
              <a:t>Ambassadors</a:t>
            </a:r>
            <a:r>
              <a:rPr lang="de-DE" sz="1200" dirty="0">
                <a:solidFill>
                  <a:schemeClr val="dk1"/>
                </a:solidFill>
                <a:latin typeface="Calibri"/>
                <a:ea typeface="Calibri"/>
                <a:cs typeface="Calibri"/>
                <a:sym typeface="Calibri"/>
              </a:rPr>
              <a:t> </a:t>
            </a:r>
            <a:r>
              <a:rPr lang="de-DE" dirty="0"/>
              <a:t>. </a:t>
            </a:r>
            <a:endParaRPr dirty="0">
              <a:solidFill>
                <a:schemeClr val="dk2"/>
              </a:solidFill>
            </a:endParaRPr>
          </a:p>
        </p:txBody>
      </p:sp>
      <p:sp>
        <p:nvSpPr>
          <p:cNvPr id="422" name="Google Shape;422;p41: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41</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2:notes"/>
          <p:cNvSpPr>
            <a:spLocks noGrp="1" noRot="1" noChangeAspect="1"/>
          </p:cNvSpPr>
          <p:nvPr>
            <p:ph type="sldImg" idx="2"/>
          </p:nvPr>
        </p:nvSpPr>
        <p:spPr>
          <a:xfrm>
            <a:off x="-184150" y="831850"/>
            <a:ext cx="7405688" cy="41671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9" name="Google Shape;429;p42:notes"/>
          <p:cNvSpPr txBox="1">
            <a:spLocks noGrp="1"/>
          </p:cNvSpPr>
          <p:nvPr>
            <p:ph type="body" idx="1"/>
          </p:nvPr>
        </p:nvSpPr>
        <p:spPr>
          <a:xfrm>
            <a:off x="703372" y="5276974"/>
            <a:ext cx="5630111" cy="50012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sz="1200" dirty="0" err="1"/>
              <a:t>When</a:t>
            </a:r>
            <a:r>
              <a:rPr lang="de-DE" sz="1200" dirty="0"/>
              <a:t> </a:t>
            </a:r>
            <a:r>
              <a:rPr lang="de-DE" sz="1200" dirty="0" err="1"/>
              <a:t>we</a:t>
            </a:r>
            <a:r>
              <a:rPr lang="de-DE" sz="1200" dirty="0"/>
              <a:t> </a:t>
            </a:r>
            <a:r>
              <a:rPr lang="de-DE" sz="1200" dirty="0" err="1"/>
              <a:t>are</a:t>
            </a:r>
            <a:r>
              <a:rPr lang="de-DE" sz="1200" dirty="0"/>
              <a:t> </a:t>
            </a:r>
            <a:r>
              <a:rPr lang="de-DE" sz="1200" dirty="0" err="1"/>
              <a:t>trained</a:t>
            </a:r>
            <a:r>
              <a:rPr lang="de-DE" sz="1200" dirty="0"/>
              <a:t> Climate Justice </a:t>
            </a:r>
            <a:r>
              <a:rPr lang="de-DE" sz="1200" dirty="0" err="1"/>
              <a:t>Ambassadors</a:t>
            </a:r>
            <a:r>
              <a:rPr lang="de-DE" sz="1200" dirty="0"/>
              <a:t>, </a:t>
            </a:r>
            <a:r>
              <a:rPr lang="de-DE" sz="1200" dirty="0" err="1"/>
              <a:t>our</a:t>
            </a:r>
            <a:r>
              <a:rPr lang="de-DE" sz="1200" dirty="0"/>
              <a:t> </a:t>
            </a:r>
            <a:r>
              <a:rPr lang="de-DE" sz="1200" dirty="0" err="1"/>
              <a:t>most</a:t>
            </a:r>
            <a:r>
              <a:rPr lang="de-DE" sz="1200" dirty="0"/>
              <a:t> </a:t>
            </a:r>
            <a:r>
              <a:rPr lang="de-DE" sz="1200" dirty="0" err="1"/>
              <a:t>important</a:t>
            </a:r>
            <a:r>
              <a:rPr lang="de-DE" sz="1200" dirty="0"/>
              <a:t> </a:t>
            </a:r>
            <a:r>
              <a:rPr lang="de-DE" sz="1200" dirty="0" err="1"/>
              <a:t>task</a:t>
            </a:r>
            <a:r>
              <a:rPr lang="de-DE" sz="1200" dirty="0"/>
              <a:t> </a:t>
            </a:r>
            <a:r>
              <a:rPr lang="de-DE" sz="1200" dirty="0" err="1"/>
              <a:t>is</a:t>
            </a:r>
            <a:r>
              <a:rPr lang="de-DE" sz="1200" dirty="0"/>
              <a:t> </a:t>
            </a:r>
            <a:r>
              <a:rPr lang="de-DE" sz="1200" dirty="0" err="1"/>
              <a:t>to</a:t>
            </a:r>
            <a:r>
              <a:rPr lang="de-DE" sz="1200" dirty="0"/>
              <a:t> </a:t>
            </a:r>
            <a:r>
              <a:rPr lang="de-DE" sz="1200" dirty="0" err="1"/>
              <a:t>give</a:t>
            </a:r>
            <a:r>
              <a:rPr lang="de-DE" sz="1200" dirty="0"/>
              <a:t> </a:t>
            </a:r>
            <a:r>
              <a:rPr lang="de-DE" sz="1200" dirty="0" err="1"/>
              <a:t>lectures</a:t>
            </a:r>
            <a:r>
              <a:rPr lang="de-DE" sz="1200" dirty="0"/>
              <a:t> on </a:t>
            </a:r>
            <a:r>
              <a:rPr lang="de-DE" sz="1200" dirty="0" err="1"/>
              <a:t>the</a:t>
            </a:r>
            <a:r>
              <a:rPr lang="de-DE" sz="1200" dirty="0"/>
              <a:t> </a:t>
            </a:r>
            <a:r>
              <a:rPr lang="de-DE" sz="1200" dirty="0" err="1"/>
              <a:t>climate</a:t>
            </a:r>
            <a:r>
              <a:rPr lang="de-DE" sz="1200" dirty="0"/>
              <a:t> </a:t>
            </a:r>
            <a:r>
              <a:rPr lang="de-DE" sz="1200" dirty="0" err="1"/>
              <a:t>crisis</a:t>
            </a:r>
            <a:r>
              <a:rPr lang="de-DE" sz="1200" dirty="0"/>
              <a:t> and </a:t>
            </a:r>
            <a:r>
              <a:rPr lang="de-DE" sz="1200" dirty="0" err="1"/>
              <a:t>explain</a:t>
            </a:r>
            <a:r>
              <a:rPr lang="de-DE" sz="1200" dirty="0"/>
              <a:t> </a:t>
            </a:r>
            <a:r>
              <a:rPr lang="de-DE" sz="1200" dirty="0" err="1"/>
              <a:t>why</a:t>
            </a:r>
            <a:r>
              <a:rPr lang="de-DE" sz="1200" dirty="0"/>
              <a:t> </a:t>
            </a:r>
            <a:r>
              <a:rPr lang="de-DE" sz="1200" dirty="0" err="1"/>
              <a:t>trees</a:t>
            </a:r>
            <a:r>
              <a:rPr lang="de-DE" sz="1200" dirty="0"/>
              <a:t> </a:t>
            </a:r>
            <a:r>
              <a:rPr lang="de-DE" sz="1200" dirty="0" err="1"/>
              <a:t>are</a:t>
            </a:r>
            <a:r>
              <a:rPr lang="de-DE" sz="1200" dirty="0"/>
              <a:t> an </a:t>
            </a:r>
            <a:r>
              <a:rPr lang="de-DE" sz="1200" dirty="0" err="1"/>
              <a:t>important</a:t>
            </a:r>
            <a:r>
              <a:rPr lang="de-DE" sz="1200" dirty="0"/>
              <a:t> time </a:t>
            </a:r>
            <a:r>
              <a:rPr lang="de-DE" sz="1200" dirty="0" err="1"/>
              <a:t>joker</a:t>
            </a:r>
            <a:r>
              <a:rPr lang="de-DE" sz="1200" dirty="0"/>
              <a:t> </a:t>
            </a:r>
            <a:r>
              <a:rPr lang="de-DE" sz="1200" dirty="0" err="1"/>
              <a:t>for</a:t>
            </a:r>
            <a:r>
              <a:rPr lang="de-DE" sz="1200" dirty="0"/>
              <a:t> </a:t>
            </a:r>
            <a:r>
              <a:rPr lang="de-DE" sz="1200" dirty="0" err="1"/>
              <a:t>us</a:t>
            </a:r>
            <a:r>
              <a:rPr lang="de-DE" sz="1200" dirty="0"/>
              <a:t>. Like I do, </a:t>
            </a:r>
            <a:r>
              <a:rPr lang="de-DE" sz="1200" dirty="0" err="1"/>
              <a:t>for</a:t>
            </a:r>
            <a:r>
              <a:rPr lang="de-DE" sz="1200" dirty="0"/>
              <a:t> </a:t>
            </a:r>
            <a:r>
              <a:rPr lang="de-DE" sz="1200" dirty="0" err="1"/>
              <a:t>example</a:t>
            </a:r>
            <a:r>
              <a:rPr lang="de-DE" sz="1200" dirty="0"/>
              <a:t> at </a:t>
            </a:r>
            <a:r>
              <a:rPr lang="de-DE" sz="1200" dirty="0" err="1"/>
              <a:t>city</a:t>
            </a:r>
            <a:r>
              <a:rPr lang="de-DE" sz="1200" dirty="0"/>
              <a:t> </a:t>
            </a:r>
            <a:r>
              <a:rPr lang="de-DE" sz="1200" dirty="0" err="1"/>
              <a:t>festivals</a:t>
            </a:r>
            <a:r>
              <a:rPr lang="de-DE" sz="1200" dirty="0"/>
              <a:t> </a:t>
            </a:r>
            <a:r>
              <a:rPr lang="de-DE" sz="1200" dirty="0" err="1"/>
              <a:t>or</a:t>
            </a:r>
            <a:r>
              <a:rPr lang="de-DE" sz="1200" dirty="0"/>
              <a:t> in </a:t>
            </a:r>
            <a:r>
              <a:rPr lang="de-DE" sz="1200" dirty="0" err="1"/>
              <a:t>my</a:t>
            </a:r>
            <a:r>
              <a:rPr lang="de-DE" sz="1200" dirty="0"/>
              <a:t> </a:t>
            </a:r>
            <a:r>
              <a:rPr lang="de-DE" sz="1200" dirty="0" err="1"/>
              <a:t>school</a:t>
            </a:r>
            <a:r>
              <a:rPr lang="de-DE" sz="1200" dirty="0"/>
              <a:t>. The </a:t>
            </a:r>
            <a:r>
              <a:rPr lang="de-DE" sz="1200" dirty="0" err="1"/>
              <a:t>presentation</a:t>
            </a:r>
            <a:r>
              <a:rPr lang="de-DE" sz="1200" dirty="0"/>
              <a:t> </a:t>
            </a:r>
            <a:r>
              <a:rPr lang="de-DE" sz="1200" dirty="0" err="1"/>
              <a:t>slides</a:t>
            </a:r>
            <a:r>
              <a:rPr lang="de-DE" sz="1200" dirty="0"/>
              <a:t> and </a:t>
            </a:r>
            <a:r>
              <a:rPr lang="de-DE" sz="1200" dirty="0" err="1"/>
              <a:t>text</a:t>
            </a:r>
            <a:r>
              <a:rPr lang="de-DE" sz="1200" dirty="0"/>
              <a:t> </a:t>
            </a:r>
            <a:r>
              <a:rPr lang="de-DE" sz="1200" dirty="0" err="1"/>
              <a:t>can</a:t>
            </a:r>
            <a:r>
              <a:rPr lang="de-DE" sz="1200" dirty="0"/>
              <a:t> </a:t>
            </a:r>
            <a:r>
              <a:rPr lang="de-DE" sz="1200" dirty="0" err="1"/>
              <a:t>be</a:t>
            </a:r>
            <a:r>
              <a:rPr lang="de-DE" sz="1200" dirty="0"/>
              <a:t> </a:t>
            </a:r>
            <a:r>
              <a:rPr lang="de-DE" sz="1200" dirty="0" err="1"/>
              <a:t>found</a:t>
            </a:r>
            <a:r>
              <a:rPr lang="de-DE" sz="1200" dirty="0"/>
              <a:t> on </a:t>
            </a:r>
            <a:r>
              <a:rPr lang="de-DE" sz="1200" dirty="0" err="1"/>
              <a:t>the</a:t>
            </a:r>
            <a:r>
              <a:rPr lang="de-DE" sz="1200" dirty="0"/>
              <a:t> Plant-for-the-Planet </a:t>
            </a:r>
            <a:r>
              <a:rPr lang="de-DE" sz="1200" dirty="0" err="1"/>
              <a:t>website</a:t>
            </a:r>
            <a:r>
              <a:rPr lang="de-DE" sz="1200" dirty="0"/>
              <a:t> and </a:t>
            </a:r>
            <a:r>
              <a:rPr lang="de-DE" sz="1200" dirty="0" err="1"/>
              <a:t>information</a:t>
            </a:r>
            <a:r>
              <a:rPr lang="de-DE" sz="1200" dirty="0"/>
              <a:t> material </a:t>
            </a:r>
            <a:r>
              <a:rPr lang="de-DE" sz="1200" dirty="0" err="1"/>
              <a:t>can</a:t>
            </a:r>
            <a:r>
              <a:rPr lang="de-DE" sz="1200" dirty="0"/>
              <a:t> </a:t>
            </a:r>
            <a:r>
              <a:rPr lang="de-DE" sz="1200" dirty="0" err="1"/>
              <a:t>be</a:t>
            </a:r>
            <a:r>
              <a:rPr lang="de-DE" sz="1200" dirty="0"/>
              <a:t> </a:t>
            </a:r>
            <a:r>
              <a:rPr lang="de-DE" sz="1200" dirty="0" err="1"/>
              <a:t>ordered</a:t>
            </a:r>
            <a:r>
              <a:rPr lang="de-DE" sz="1200" dirty="0"/>
              <a:t> </a:t>
            </a:r>
            <a:r>
              <a:rPr lang="de-DE" sz="1200" dirty="0" err="1"/>
              <a:t>free</a:t>
            </a:r>
            <a:r>
              <a:rPr lang="de-DE" sz="1200" dirty="0"/>
              <a:t> of </a:t>
            </a:r>
            <a:r>
              <a:rPr lang="de-DE" sz="1200" dirty="0" err="1"/>
              <a:t>charge</a:t>
            </a:r>
            <a:r>
              <a:rPr lang="de-DE" sz="1200" dirty="0"/>
              <a:t> </a:t>
            </a:r>
            <a:r>
              <a:rPr lang="de-DE" sz="1200" dirty="0" err="1"/>
              <a:t>from</a:t>
            </a:r>
            <a:r>
              <a:rPr lang="de-DE" sz="1200" dirty="0"/>
              <a:t> </a:t>
            </a:r>
            <a:r>
              <a:rPr lang="de-DE" sz="1200" dirty="0" err="1"/>
              <a:t>the</a:t>
            </a:r>
            <a:r>
              <a:rPr lang="de-DE" sz="1200" dirty="0"/>
              <a:t> Plant-for-the-Planet </a:t>
            </a:r>
            <a:r>
              <a:rPr lang="de-DE" sz="1200" dirty="0" err="1"/>
              <a:t>office</a:t>
            </a:r>
            <a:r>
              <a:rPr lang="de-DE" sz="1200" dirty="0"/>
              <a:t>. So </a:t>
            </a:r>
            <a:r>
              <a:rPr lang="de-DE" sz="1200" dirty="0" err="1"/>
              <a:t>everyone</a:t>
            </a:r>
            <a:r>
              <a:rPr lang="de-DE" sz="1200" dirty="0"/>
              <a:t> </a:t>
            </a:r>
            <a:r>
              <a:rPr lang="de-DE" sz="1200" dirty="0" err="1"/>
              <a:t>who</a:t>
            </a:r>
            <a:r>
              <a:rPr lang="de-DE" sz="1200" dirty="0"/>
              <a:t> </a:t>
            </a:r>
            <a:r>
              <a:rPr lang="de-DE" sz="1200" dirty="0" err="1"/>
              <a:t>cares</a:t>
            </a:r>
            <a:r>
              <a:rPr lang="de-DE" sz="1200" dirty="0"/>
              <a:t> </a:t>
            </a:r>
            <a:r>
              <a:rPr lang="de-DE" sz="1200" dirty="0" err="1"/>
              <a:t>about</a:t>
            </a:r>
            <a:r>
              <a:rPr lang="de-DE" sz="1200" dirty="0"/>
              <a:t> </a:t>
            </a:r>
            <a:r>
              <a:rPr lang="de-DE" sz="1200" dirty="0" err="1"/>
              <a:t>the</a:t>
            </a:r>
            <a:r>
              <a:rPr lang="de-DE" sz="1200" dirty="0"/>
              <a:t> </a:t>
            </a:r>
            <a:r>
              <a:rPr lang="de-DE" sz="1200" dirty="0" err="1"/>
              <a:t>topic</a:t>
            </a:r>
            <a:r>
              <a:rPr lang="de-DE" sz="1200" dirty="0"/>
              <a:t> </a:t>
            </a:r>
            <a:r>
              <a:rPr lang="de-DE" sz="1200" dirty="0" err="1"/>
              <a:t>can</a:t>
            </a:r>
            <a:r>
              <a:rPr lang="de-DE" sz="1200" dirty="0"/>
              <a:t> </a:t>
            </a:r>
            <a:r>
              <a:rPr lang="de-DE" sz="1200" dirty="0" err="1"/>
              <a:t>participate</a:t>
            </a:r>
            <a:r>
              <a:rPr lang="de-DE" sz="1200" dirty="0"/>
              <a:t>, </a:t>
            </a:r>
            <a:r>
              <a:rPr lang="de-DE" sz="1200" dirty="0" err="1"/>
              <a:t>including</a:t>
            </a:r>
            <a:r>
              <a:rPr lang="de-DE" sz="1200" dirty="0"/>
              <a:t> </a:t>
            </a:r>
            <a:r>
              <a:rPr lang="de-DE" sz="1200" dirty="0" err="1"/>
              <a:t>you</a:t>
            </a:r>
            <a:r>
              <a:rPr lang="de-DE" sz="1200" dirty="0"/>
              <a:t>. </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de-DE" sz="1200" dirty="0"/>
              <a:t>Other </a:t>
            </a:r>
            <a:r>
              <a:rPr lang="de-DE" sz="1200" dirty="0" err="1"/>
              <a:t>children</a:t>
            </a:r>
            <a:r>
              <a:rPr lang="de-DE" sz="1200" dirty="0"/>
              <a:t> and </a:t>
            </a:r>
            <a:r>
              <a:rPr lang="de-DE" sz="1200" dirty="0" err="1"/>
              <a:t>teenagers</a:t>
            </a:r>
            <a:r>
              <a:rPr lang="de-DE" sz="1200" dirty="0"/>
              <a:t> </a:t>
            </a:r>
            <a:r>
              <a:rPr lang="de-DE" sz="1200" dirty="0" err="1"/>
              <a:t>have</a:t>
            </a:r>
            <a:r>
              <a:rPr lang="de-DE" sz="1200" dirty="0"/>
              <a:t> also </a:t>
            </a:r>
            <a:r>
              <a:rPr lang="de-DE" sz="1200" dirty="0" err="1"/>
              <a:t>had</a:t>
            </a:r>
            <a:r>
              <a:rPr lang="de-DE" sz="1200" dirty="0"/>
              <a:t> </a:t>
            </a:r>
            <a:r>
              <a:rPr lang="de-DE" sz="1200" dirty="0" err="1"/>
              <a:t>great</a:t>
            </a:r>
            <a:r>
              <a:rPr lang="de-DE" sz="1200" dirty="0"/>
              <a:t> </a:t>
            </a:r>
            <a:r>
              <a:rPr lang="de-DE" sz="1200" dirty="0" err="1"/>
              <a:t>performances</a:t>
            </a:r>
            <a:r>
              <a:rPr lang="de-DE" sz="1200" dirty="0"/>
              <a:t>: Here </a:t>
            </a:r>
            <a:r>
              <a:rPr lang="de-DE" sz="1200" dirty="0" err="1"/>
              <a:t>you</a:t>
            </a:r>
            <a:r>
              <a:rPr lang="de-DE" sz="1200" dirty="0"/>
              <a:t> </a:t>
            </a:r>
            <a:r>
              <a:rPr lang="de-DE" sz="1200" dirty="0" err="1"/>
              <a:t>can</a:t>
            </a:r>
            <a:r>
              <a:rPr lang="de-DE" sz="1200" dirty="0"/>
              <a:t> </a:t>
            </a:r>
            <a:r>
              <a:rPr lang="de-DE" sz="1200" dirty="0" err="1"/>
              <a:t>see</a:t>
            </a:r>
            <a:r>
              <a:rPr lang="de-DE" sz="1200" dirty="0"/>
              <a:t> 12-year-old Jana, </a:t>
            </a:r>
            <a:r>
              <a:rPr lang="de-DE" sz="1200" dirty="0" err="1"/>
              <a:t>for</a:t>
            </a:r>
            <a:r>
              <a:rPr lang="de-DE" sz="1200" dirty="0"/>
              <a:t> </a:t>
            </a:r>
            <a:r>
              <a:rPr lang="de-DE" sz="1200" dirty="0" err="1"/>
              <a:t>example</a:t>
            </a:r>
            <a:r>
              <a:rPr lang="de-DE" sz="1200" dirty="0"/>
              <a:t>. Like </a:t>
            </a:r>
            <a:r>
              <a:rPr lang="de-DE" sz="1200" dirty="0" err="1"/>
              <a:t>us</a:t>
            </a:r>
            <a:r>
              <a:rPr lang="de-DE" sz="1200" dirty="0"/>
              <a:t>, </a:t>
            </a:r>
            <a:r>
              <a:rPr lang="de-DE" sz="1200" dirty="0" err="1"/>
              <a:t>she</a:t>
            </a:r>
            <a:r>
              <a:rPr lang="de-DE" sz="1200" dirty="0"/>
              <a:t> </a:t>
            </a:r>
            <a:r>
              <a:rPr lang="de-DE" sz="1200" dirty="0" err="1"/>
              <a:t>is</a:t>
            </a:r>
            <a:r>
              <a:rPr lang="de-DE" sz="1200" dirty="0"/>
              <a:t> an </a:t>
            </a:r>
            <a:r>
              <a:rPr lang="de-DE" sz="1200" dirty="0" err="1"/>
              <a:t>ambassador</a:t>
            </a:r>
            <a:r>
              <a:rPr lang="de-DE" sz="1200" dirty="0"/>
              <a:t> </a:t>
            </a:r>
            <a:r>
              <a:rPr lang="de-DE" sz="1200" dirty="0" err="1"/>
              <a:t>for</a:t>
            </a:r>
            <a:r>
              <a:rPr lang="de-DE" sz="1200" dirty="0"/>
              <a:t> </a:t>
            </a:r>
            <a:r>
              <a:rPr lang="de-DE" sz="1200" dirty="0" err="1"/>
              <a:t>climate</a:t>
            </a:r>
            <a:r>
              <a:rPr lang="de-DE" sz="1200" dirty="0"/>
              <a:t> </a:t>
            </a:r>
            <a:r>
              <a:rPr lang="de-DE" sz="1200" dirty="0" err="1"/>
              <a:t>justice</a:t>
            </a:r>
            <a:r>
              <a:rPr lang="de-DE" sz="1200" dirty="0"/>
              <a:t> and </a:t>
            </a:r>
            <a:r>
              <a:rPr lang="de-DE" sz="1200" dirty="0" err="1"/>
              <a:t>spoke</a:t>
            </a:r>
            <a:r>
              <a:rPr lang="de-DE" sz="1200" dirty="0"/>
              <a:t> at a </a:t>
            </a:r>
            <a:r>
              <a:rPr lang="de-DE" sz="1200" dirty="0" err="1"/>
              <a:t>major</a:t>
            </a:r>
            <a:r>
              <a:rPr lang="de-DE" sz="1200" dirty="0"/>
              <a:t> </a:t>
            </a:r>
            <a:r>
              <a:rPr lang="de-DE" sz="1200" dirty="0" err="1"/>
              <a:t>conference</a:t>
            </a:r>
            <a:r>
              <a:rPr lang="de-DE" sz="1200" dirty="0"/>
              <a:t> </a:t>
            </a:r>
            <a:r>
              <a:rPr lang="de-DE" sz="1200" dirty="0" err="1"/>
              <a:t>directly</a:t>
            </a:r>
            <a:r>
              <a:rPr lang="de-DE" sz="1200" dirty="0"/>
              <a:t> after </a:t>
            </a:r>
            <a:r>
              <a:rPr lang="de-DE" sz="1200" dirty="0" err="1"/>
              <a:t>the</a:t>
            </a:r>
            <a:r>
              <a:rPr lang="de-DE" sz="1200" dirty="0"/>
              <a:t> </a:t>
            </a:r>
            <a:r>
              <a:rPr lang="de-DE" sz="1200" dirty="0" err="1"/>
              <a:t>head</a:t>
            </a:r>
            <a:r>
              <a:rPr lang="de-DE" sz="1200" dirty="0"/>
              <a:t> of Deutsche Bank and </a:t>
            </a:r>
            <a:r>
              <a:rPr lang="de-DE" sz="1200" dirty="0" err="1"/>
              <a:t>the</a:t>
            </a:r>
            <a:r>
              <a:rPr lang="de-DE" sz="1200" dirty="0"/>
              <a:t> Prime Minister of North Rhine-</a:t>
            </a:r>
            <a:r>
              <a:rPr lang="de-DE" sz="1200" dirty="0" err="1"/>
              <a:t>Westphalia</a:t>
            </a:r>
            <a:r>
              <a:rPr lang="de-DE" sz="1200" dirty="0"/>
              <a:t> in Germany.</a:t>
            </a:r>
            <a:endParaRPr dirty="0"/>
          </a:p>
          <a:p>
            <a:pPr marL="0" marR="0" lvl="0" indent="0" algn="l" rtl="0">
              <a:lnSpc>
                <a:spcPct val="100000"/>
              </a:lnSpc>
              <a:spcBef>
                <a:spcPts val="0"/>
              </a:spcBef>
              <a:spcAft>
                <a:spcPts val="0"/>
              </a:spcAft>
              <a:buClr>
                <a:schemeClr val="dk1"/>
              </a:buClr>
              <a:buSzPts val="1200"/>
              <a:buFont typeface="Calibri"/>
              <a:buNone/>
            </a:pPr>
            <a:r>
              <a:rPr lang="de-DE" sz="1200" dirty="0"/>
              <a:t>The </a:t>
            </a:r>
            <a:r>
              <a:rPr lang="de-DE" sz="1200" dirty="0" err="1"/>
              <a:t>newspapers</a:t>
            </a:r>
            <a:r>
              <a:rPr lang="de-DE" sz="1200" dirty="0"/>
              <a:t> </a:t>
            </a:r>
            <a:r>
              <a:rPr lang="de-DE" sz="1200" dirty="0" err="1"/>
              <a:t>didn't</a:t>
            </a:r>
            <a:r>
              <a:rPr lang="de-DE" sz="1200" dirty="0"/>
              <a:t> </a:t>
            </a:r>
            <a:r>
              <a:rPr lang="de-DE" sz="1200" dirty="0" err="1"/>
              <a:t>talk</a:t>
            </a:r>
            <a:r>
              <a:rPr lang="de-DE" sz="1200" dirty="0"/>
              <a:t> </a:t>
            </a:r>
            <a:r>
              <a:rPr lang="de-DE" sz="1200" dirty="0" err="1"/>
              <a:t>about</a:t>
            </a:r>
            <a:r>
              <a:rPr lang="de-DE" sz="1200" dirty="0"/>
              <a:t> </a:t>
            </a:r>
            <a:r>
              <a:rPr lang="de-DE" sz="1200" dirty="0" err="1"/>
              <a:t>the</a:t>
            </a:r>
            <a:r>
              <a:rPr lang="de-DE" sz="1200" dirty="0"/>
              <a:t> powerful </a:t>
            </a:r>
            <a:r>
              <a:rPr lang="de-DE" sz="1200" dirty="0" err="1"/>
              <a:t>people</a:t>
            </a:r>
            <a:r>
              <a:rPr lang="de-DE" sz="1200" dirty="0"/>
              <a:t>. </a:t>
            </a:r>
            <a:r>
              <a:rPr lang="de-DE" sz="1200" dirty="0" err="1"/>
              <a:t>Instead</a:t>
            </a:r>
            <a:r>
              <a:rPr lang="de-DE" sz="1200" dirty="0"/>
              <a:t>, </a:t>
            </a:r>
            <a:r>
              <a:rPr lang="de-DE" sz="1200" dirty="0" err="1"/>
              <a:t>they</a:t>
            </a:r>
            <a:r>
              <a:rPr lang="de-DE" sz="1200" dirty="0"/>
              <a:t> </a:t>
            </a:r>
            <a:r>
              <a:rPr lang="de-DE" sz="1200" dirty="0" err="1"/>
              <a:t>said</a:t>
            </a:r>
            <a:r>
              <a:rPr lang="de-DE" sz="1200" dirty="0"/>
              <a:t> </a:t>
            </a:r>
            <a:r>
              <a:rPr lang="de-DE" sz="1200" dirty="0" err="1"/>
              <a:t>that</a:t>
            </a:r>
            <a:r>
              <a:rPr lang="de-DE" sz="1200" dirty="0"/>
              <a:t> Jana </a:t>
            </a:r>
            <a:r>
              <a:rPr lang="de-DE" sz="1200" dirty="0" err="1"/>
              <a:t>outshone</a:t>
            </a:r>
            <a:r>
              <a:rPr lang="de-DE" sz="1200" dirty="0"/>
              <a:t> all </a:t>
            </a:r>
            <a:r>
              <a:rPr lang="de-DE" sz="1200" dirty="0" err="1"/>
              <a:t>the</a:t>
            </a:r>
            <a:r>
              <a:rPr lang="de-DE" sz="1200" dirty="0"/>
              <a:t> </a:t>
            </a:r>
            <a:r>
              <a:rPr lang="de-DE" sz="1200" dirty="0" err="1"/>
              <a:t>others</a:t>
            </a:r>
            <a:r>
              <a:rPr lang="de-DE" sz="1200" dirty="0"/>
              <a:t>. These </a:t>
            </a:r>
            <a:r>
              <a:rPr lang="de-DE" sz="1200" dirty="0" err="1"/>
              <a:t>examples</a:t>
            </a:r>
            <a:r>
              <a:rPr lang="de-DE" sz="1200" dirty="0"/>
              <a:t> </a:t>
            </a:r>
            <a:r>
              <a:rPr lang="de-DE" sz="1200" dirty="0" err="1"/>
              <a:t>show</a:t>
            </a:r>
            <a:r>
              <a:rPr lang="de-DE" sz="1200" dirty="0"/>
              <a:t> </a:t>
            </a:r>
            <a:r>
              <a:rPr lang="de-DE" sz="1200" dirty="0" err="1"/>
              <a:t>us</a:t>
            </a:r>
            <a:r>
              <a:rPr lang="de-DE" sz="1200" dirty="0"/>
              <a:t> </a:t>
            </a:r>
            <a:r>
              <a:rPr lang="de-DE" sz="1200" dirty="0" err="1"/>
              <a:t>again</a:t>
            </a:r>
            <a:r>
              <a:rPr lang="de-DE" sz="1200" dirty="0"/>
              <a:t> and </a:t>
            </a:r>
            <a:r>
              <a:rPr lang="de-DE" sz="1200" dirty="0" err="1"/>
              <a:t>again</a:t>
            </a:r>
            <a:r>
              <a:rPr lang="de-DE" sz="1200" dirty="0"/>
              <a:t> </a:t>
            </a:r>
            <a:r>
              <a:rPr lang="de-DE" sz="1200" dirty="0" err="1"/>
              <a:t>that</a:t>
            </a:r>
            <a:r>
              <a:rPr lang="de-DE" sz="1200" dirty="0"/>
              <a:t> </a:t>
            </a:r>
            <a:r>
              <a:rPr lang="de-DE" sz="1200" dirty="0" err="1"/>
              <a:t>we</a:t>
            </a:r>
            <a:r>
              <a:rPr lang="de-DE" sz="1200" dirty="0"/>
              <a:t> </a:t>
            </a:r>
            <a:r>
              <a:rPr lang="de-DE" sz="1200" dirty="0" err="1"/>
              <a:t>are</a:t>
            </a:r>
            <a:r>
              <a:rPr lang="de-DE" sz="1200" dirty="0"/>
              <a:t> </a:t>
            </a:r>
            <a:r>
              <a:rPr lang="de-DE" sz="1200" dirty="0" err="1"/>
              <a:t>listened</a:t>
            </a:r>
            <a:r>
              <a:rPr lang="de-DE" sz="1200" dirty="0"/>
              <a:t> </a:t>
            </a:r>
            <a:r>
              <a:rPr lang="de-DE" sz="1200" dirty="0" err="1"/>
              <a:t>to</a:t>
            </a:r>
            <a:r>
              <a:rPr lang="de-DE" sz="1200" dirty="0"/>
              <a:t>!</a:t>
            </a:r>
            <a:endParaRPr dirty="0">
              <a:latin typeface="Arial"/>
              <a:ea typeface="Arial"/>
              <a:cs typeface="Arial"/>
              <a:sym typeface="Arial"/>
            </a:endParaRPr>
          </a:p>
        </p:txBody>
      </p:sp>
      <p:sp>
        <p:nvSpPr>
          <p:cNvPr id="430" name="Google Shape;430;p42:notes"/>
          <p:cNvSpPr txBox="1">
            <a:spLocks noGrp="1"/>
          </p:cNvSpPr>
          <p:nvPr>
            <p:ph type="sldNum" idx="12"/>
          </p:nvPr>
        </p:nvSpPr>
        <p:spPr>
          <a:xfrm>
            <a:off x="3985767" y="10553947"/>
            <a:ext cx="3049513" cy="55492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300">
                <a:solidFill>
                  <a:schemeClr val="dk1"/>
                </a:solidFill>
                <a:latin typeface="Calibri"/>
                <a:ea typeface="Calibri"/>
                <a:cs typeface="Calibri"/>
                <a:sym typeface="Calibri"/>
              </a:rPr>
              <a:t>42</a:t>
            </a:fld>
            <a:endParaRPr sz="13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sz="1200"/>
              <a:t>And if you really want to organize something, I have a suggestion: just organize a fundraising run at your school together with your classmates.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de-DE" sz="1200"/>
              <a:t>All you need are motivated runners, a fixed running route and parents and friends who will donate trees for each round you run. You can find more information on the homepage. </a:t>
            </a:r>
            <a:endParaRPr/>
          </a:p>
        </p:txBody>
      </p:sp>
      <p:sp>
        <p:nvSpPr>
          <p:cNvPr id="447" name="Google Shape;44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45: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rgbClr val="000000"/>
              </a:buClr>
              <a:buSzPts val="1300"/>
              <a:buFont typeface="Arial"/>
              <a:buNone/>
            </a:pPr>
            <a:r>
              <a:rPr lang="de-DE" sz="1300">
                <a:solidFill>
                  <a:schemeClr val="dk1"/>
                </a:solidFill>
                <a:latin typeface="Calibri"/>
                <a:ea typeface="Calibri"/>
                <a:cs typeface="Calibri"/>
                <a:sym typeface="Calibri"/>
              </a:rPr>
              <a:t>In order to make everyone aware of the importance of planting trees, we have started the "Stop talking. Start planting." Campaign. We want politicians and adults to stop talking about the climate crisis and start acting. We have therefore put a hand in front of the famous people. </a:t>
            </a:r>
            <a:endParaRPr/>
          </a:p>
          <a:p>
            <a:pPr marL="0" lvl="0" indent="0" algn="l" rtl="0">
              <a:spcBef>
                <a:spcPts val="0"/>
              </a:spcBef>
              <a:spcAft>
                <a:spcPts val="0"/>
              </a:spcAft>
              <a:buClr>
                <a:srgbClr val="000000"/>
              </a:buClr>
              <a:buSzPts val="1300"/>
              <a:buFont typeface="Arial"/>
              <a:buNone/>
            </a:pPr>
            <a:endParaRPr sz="130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300"/>
              <a:buFont typeface="Arial"/>
              <a:buNone/>
            </a:pPr>
            <a:r>
              <a:rPr lang="de-DE" sz="1300">
                <a:solidFill>
                  <a:schemeClr val="dk1"/>
                </a:solidFill>
                <a:latin typeface="Calibri"/>
                <a:ea typeface="Calibri"/>
                <a:cs typeface="Calibri"/>
                <a:sym typeface="Calibri"/>
              </a:rPr>
              <a:t>Now we have further developed our campaign so that everyone can join in. And it's very simple: Put a leaf in front of your mouth and take a picture. This way you can show others that it is time to do something! Invite your friends, families, politicians and celebrities from your region to take a picture so that as many people as possible can participate and understand why planting trees is so important!</a:t>
            </a:r>
            <a:endParaRPr sz="1200"/>
          </a:p>
          <a:p>
            <a:pPr marL="0" lvl="0" indent="0" algn="l" rtl="0">
              <a:spcBef>
                <a:spcPts val="0"/>
              </a:spcBef>
              <a:spcAft>
                <a:spcPts val="0"/>
              </a:spcAft>
              <a:buNone/>
            </a:pPr>
            <a:endParaRPr sz="1200"/>
          </a:p>
          <a:p>
            <a:pPr marL="0" lvl="0" indent="0" algn="l" rtl="0">
              <a:spcBef>
                <a:spcPts val="0"/>
              </a:spcBef>
              <a:spcAft>
                <a:spcPts val="0"/>
              </a:spcAft>
              <a:buClr>
                <a:srgbClr val="000000"/>
              </a:buClr>
              <a:buSzPts val="1200"/>
              <a:buFont typeface="Arial"/>
              <a:buNone/>
            </a:pPr>
            <a:endParaRPr sz="1200" b="1"/>
          </a:p>
        </p:txBody>
      </p:sp>
      <p:sp>
        <p:nvSpPr>
          <p:cNvPr id="454" name="Google Shape;454;p45: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44</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sz="1200" dirty="0" err="1"/>
              <a:t>Finally</a:t>
            </a:r>
            <a:r>
              <a:rPr lang="de-DE" sz="1200" dirty="0"/>
              <a:t> I </a:t>
            </a:r>
            <a:r>
              <a:rPr lang="de-DE" sz="1200" dirty="0" err="1"/>
              <a:t>would</a:t>
            </a:r>
            <a:r>
              <a:rPr lang="de-DE" sz="1200" dirty="0"/>
              <a:t> like </a:t>
            </a:r>
            <a:r>
              <a:rPr lang="de-DE" sz="1200" dirty="0" err="1"/>
              <a:t>to</a:t>
            </a:r>
            <a:r>
              <a:rPr lang="de-DE" sz="1200" dirty="0"/>
              <a:t> </a:t>
            </a:r>
            <a:r>
              <a:rPr lang="de-DE" sz="1200" dirty="0" err="1"/>
              <a:t>ask</a:t>
            </a:r>
            <a:r>
              <a:rPr lang="de-DE" sz="1200" dirty="0"/>
              <a:t> </a:t>
            </a:r>
            <a:r>
              <a:rPr lang="de-DE" sz="1200" dirty="0" err="1"/>
              <a:t>you</a:t>
            </a:r>
            <a:r>
              <a:rPr lang="de-DE" sz="1200" dirty="0"/>
              <a:t> a </a:t>
            </a:r>
            <a:r>
              <a:rPr lang="de-DE" sz="1200" dirty="0" err="1"/>
              <a:t>question</a:t>
            </a:r>
            <a:r>
              <a:rPr lang="de-DE" sz="1200" dirty="0"/>
              <a:t> </a:t>
            </a:r>
            <a:r>
              <a:rPr lang="de-DE" sz="1200" dirty="0" err="1"/>
              <a:t>again</a:t>
            </a:r>
            <a:r>
              <a:rPr lang="de-DE" sz="1200" dirty="0"/>
              <a:t>. </a:t>
            </a:r>
            <a:r>
              <a:rPr lang="de-DE" sz="1200" dirty="0" err="1"/>
              <a:t>Have</a:t>
            </a:r>
            <a:r>
              <a:rPr lang="de-DE" sz="1200" dirty="0"/>
              <a:t> </a:t>
            </a:r>
            <a:r>
              <a:rPr lang="de-DE" sz="1200" dirty="0" err="1"/>
              <a:t>you</a:t>
            </a:r>
            <a:r>
              <a:rPr lang="de-DE" sz="1200" dirty="0"/>
              <a:t> </a:t>
            </a:r>
            <a:r>
              <a:rPr lang="de-DE" sz="1200" dirty="0" err="1"/>
              <a:t>ever</a:t>
            </a:r>
            <a:r>
              <a:rPr lang="de-DE" sz="1200" dirty="0"/>
              <a:t> </a:t>
            </a:r>
            <a:r>
              <a:rPr lang="de-DE" sz="1200" dirty="0" err="1"/>
              <a:t>asked</a:t>
            </a:r>
            <a:r>
              <a:rPr lang="de-DE" sz="1200" dirty="0"/>
              <a:t> </a:t>
            </a:r>
            <a:r>
              <a:rPr lang="de-DE" sz="1200" dirty="0" err="1"/>
              <a:t>yourself</a:t>
            </a:r>
            <a:r>
              <a:rPr lang="de-DE" sz="1200" dirty="0"/>
              <a:t> </a:t>
            </a:r>
            <a:r>
              <a:rPr lang="de-DE" sz="1200" dirty="0" err="1"/>
              <a:t>who</a:t>
            </a:r>
            <a:r>
              <a:rPr lang="de-DE" sz="1200" dirty="0"/>
              <a:t> </a:t>
            </a:r>
            <a:r>
              <a:rPr lang="de-DE" sz="1200" dirty="0" err="1"/>
              <a:t>actually</a:t>
            </a:r>
            <a:r>
              <a:rPr lang="de-DE" sz="1200" dirty="0"/>
              <a:t> </a:t>
            </a:r>
            <a:r>
              <a:rPr lang="de-DE" sz="1200" dirty="0" err="1"/>
              <a:t>emits</a:t>
            </a:r>
            <a:r>
              <a:rPr lang="de-DE" sz="1200" dirty="0"/>
              <a:t> a </a:t>
            </a:r>
            <a:r>
              <a:rPr lang="de-DE" sz="1200" dirty="0" err="1"/>
              <a:t>lot</a:t>
            </a:r>
            <a:r>
              <a:rPr lang="de-DE" sz="1200" dirty="0"/>
              <a:t> of CO</a:t>
            </a:r>
            <a:r>
              <a:rPr lang="de-DE" sz="1200" baseline="-25000" dirty="0"/>
              <a:t>2</a:t>
            </a:r>
            <a:r>
              <a:rPr lang="de-DE" sz="1200" dirty="0"/>
              <a:t>? Do </a:t>
            </a:r>
            <a:r>
              <a:rPr lang="de-DE" sz="1200" dirty="0" err="1"/>
              <a:t>you</a:t>
            </a:r>
            <a:r>
              <a:rPr lang="de-DE" sz="1200" dirty="0"/>
              <a:t> </a:t>
            </a:r>
            <a:r>
              <a:rPr lang="de-DE" sz="1200" dirty="0" err="1"/>
              <a:t>think</a:t>
            </a:r>
            <a:r>
              <a:rPr lang="de-DE" sz="1200" dirty="0"/>
              <a:t> </a:t>
            </a:r>
            <a:r>
              <a:rPr lang="de-DE" sz="1200" dirty="0" err="1"/>
              <a:t>it's</a:t>
            </a:r>
            <a:r>
              <a:rPr lang="de-DE" sz="1200" dirty="0"/>
              <a:t> </a:t>
            </a:r>
            <a:r>
              <a:rPr lang="de-DE" sz="1200" dirty="0" err="1"/>
              <a:t>us</a:t>
            </a:r>
            <a:r>
              <a:rPr lang="de-DE" sz="1200" dirty="0"/>
              <a:t> </a:t>
            </a:r>
            <a:r>
              <a:rPr lang="de-DE" sz="1200" dirty="0" err="1"/>
              <a:t>children</a:t>
            </a:r>
            <a:r>
              <a:rPr lang="de-DE" sz="1200" dirty="0"/>
              <a:t> and </a:t>
            </a:r>
            <a:r>
              <a:rPr lang="de-DE" sz="1200" dirty="0" err="1"/>
              <a:t>adults</a:t>
            </a:r>
            <a:r>
              <a:rPr lang="de-DE" sz="1200" dirty="0"/>
              <a:t>, so </a:t>
            </a:r>
            <a:r>
              <a:rPr lang="de-DE" sz="1200" dirty="0" err="1"/>
              <a:t>individuals</a:t>
            </a:r>
            <a:r>
              <a:rPr lang="de-DE" sz="1200" dirty="0"/>
              <a:t>? </a:t>
            </a:r>
            <a:r>
              <a:rPr lang="de-DE" sz="1200" i="1" dirty="0"/>
              <a:t>[Waiting </a:t>
            </a:r>
            <a:r>
              <a:rPr lang="de-DE" sz="1200" i="1" dirty="0" err="1"/>
              <a:t>for</a:t>
            </a:r>
            <a:r>
              <a:rPr lang="de-DE" sz="1200" i="1" dirty="0"/>
              <a:t> </a:t>
            </a:r>
            <a:r>
              <a:rPr lang="de-DE" sz="1200" i="1" dirty="0" err="1"/>
              <a:t>answers</a:t>
            </a:r>
            <a:r>
              <a:rPr lang="de-DE" sz="1200" i="1" dirty="0"/>
              <a:t> </a:t>
            </a:r>
            <a:r>
              <a:rPr lang="de-DE" sz="1200" i="1" dirty="0" err="1"/>
              <a:t>from</a:t>
            </a:r>
            <a:r>
              <a:rPr lang="de-DE" sz="1200" i="1" dirty="0"/>
              <a:t> </a:t>
            </a:r>
            <a:r>
              <a:rPr lang="de-DE" sz="1200" i="1" dirty="0" err="1"/>
              <a:t>the</a:t>
            </a:r>
            <a:r>
              <a:rPr lang="de-DE" sz="1200" i="1" dirty="0"/>
              <a:t> </a:t>
            </a:r>
            <a:r>
              <a:rPr lang="de-DE" sz="1200" i="1" dirty="0" err="1"/>
              <a:t>audience</a:t>
            </a:r>
            <a:r>
              <a:rPr lang="de-DE" sz="1200" i="1" dirty="0"/>
              <a:t>]</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de-DE" sz="1200" dirty="0" err="1"/>
              <a:t>That's</a:t>
            </a:r>
            <a:r>
              <a:rPr lang="de-DE" sz="1200" dirty="0"/>
              <a:t> </a:t>
            </a:r>
            <a:r>
              <a:rPr lang="de-DE" sz="1200" dirty="0" err="1"/>
              <a:t>right</a:t>
            </a:r>
            <a:r>
              <a:rPr lang="de-DE" sz="1200" dirty="0"/>
              <a:t>, </a:t>
            </a:r>
            <a:r>
              <a:rPr lang="de-DE" sz="1200" dirty="0" err="1"/>
              <a:t>it's</a:t>
            </a:r>
            <a:r>
              <a:rPr lang="de-DE" sz="1200" dirty="0"/>
              <a:t> </a:t>
            </a:r>
            <a:r>
              <a:rPr lang="de-DE" sz="1200" dirty="0" err="1"/>
              <a:t>mainly</a:t>
            </a:r>
            <a:r>
              <a:rPr lang="de-DE" sz="1200" dirty="0"/>
              <a:t> </a:t>
            </a:r>
            <a:r>
              <a:rPr lang="de-DE" sz="1200" dirty="0" err="1"/>
              <a:t>companies</a:t>
            </a:r>
            <a:r>
              <a:rPr lang="de-DE" sz="1200" dirty="0"/>
              <a:t> </a:t>
            </a:r>
            <a:r>
              <a:rPr lang="de-DE" sz="1200" dirty="0" err="1"/>
              <a:t>that</a:t>
            </a:r>
            <a:r>
              <a:rPr lang="de-DE" sz="1200" dirty="0"/>
              <a:t> </a:t>
            </a:r>
            <a:r>
              <a:rPr lang="de-DE" sz="1200" dirty="0" err="1"/>
              <a:t>emit</a:t>
            </a:r>
            <a:r>
              <a:rPr lang="de-DE" sz="1200" dirty="0"/>
              <a:t> a </a:t>
            </a:r>
            <a:r>
              <a:rPr lang="de-DE" sz="1200" dirty="0" err="1"/>
              <a:t>lot</a:t>
            </a:r>
            <a:r>
              <a:rPr lang="de-DE" sz="1200" dirty="0"/>
              <a:t> of CO</a:t>
            </a:r>
            <a:r>
              <a:rPr lang="de-DE" sz="1200" baseline="-25000" dirty="0"/>
              <a:t>2</a:t>
            </a:r>
            <a:r>
              <a:rPr lang="de-DE" sz="1200" dirty="0"/>
              <a:t>. </a:t>
            </a:r>
            <a:r>
              <a:rPr lang="de-DE" sz="1200" dirty="0" err="1"/>
              <a:t>That's</a:t>
            </a:r>
            <a:r>
              <a:rPr lang="de-DE" sz="1200" dirty="0"/>
              <a:t> </a:t>
            </a:r>
            <a:r>
              <a:rPr lang="de-DE" sz="1200" dirty="0" err="1"/>
              <a:t>why</a:t>
            </a:r>
            <a:r>
              <a:rPr lang="de-DE" sz="1200" dirty="0"/>
              <a:t> </a:t>
            </a:r>
            <a:r>
              <a:rPr lang="de-DE" sz="1200" dirty="0" err="1"/>
              <a:t>we</a:t>
            </a:r>
            <a:r>
              <a:rPr lang="de-DE" sz="1200" dirty="0"/>
              <a:t> also </a:t>
            </a:r>
            <a:r>
              <a:rPr lang="de-DE" sz="1200" dirty="0" err="1"/>
              <a:t>believe</a:t>
            </a:r>
            <a:r>
              <a:rPr lang="de-DE" sz="1200" dirty="0"/>
              <a:t> </a:t>
            </a:r>
            <a:r>
              <a:rPr lang="de-DE" sz="1200" dirty="0" err="1"/>
              <a:t>that</a:t>
            </a:r>
            <a:r>
              <a:rPr lang="de-DE" sz="1200" dirty="0"/>
              <a:t> </a:t>
            </a:r>
            <a:r>
              <a:rPr lang="de-DE" sz="1200" dirty="0" err="1"/>
              <a:t>companies</a:t>
            </a:r>
            <a:r>
              <a:rPr lang="de-DE" sz="1200" dirty="0"/>
              <a:t> </a:t>
            </a:r>
            <a:r>
              <a:rPr lang="de-DE" sz="1200" dirty="0" err="1"/>
              <a:t>must</a:t>
            </a:r>
            <a:r>
              <a:rPr lang="de-DE" sz="1200" dirty="0"/>
              <a:t> </a:t>
            </a:r>
            <a:r>
              <a:rPr lang="de-DE" sz="1200" dirty="0" err="1"/>
              <a:t>take</a:t>
            </a:r>
            <a:r>
              <a:rPr lang="de-DE" sz="1200" dirty="0"/>
              <a:t> </a:t>
            </a:r>
            <a:r>
              <a:rPr lang="de-DE" sz="1200" dirty="0" err="1"/>
              <a:t>responsibility</a:t>
            </a:r>
            <a:r>
              <a:rPr lang="de-DE" sz="1200" dirty="0"/>
              <a:t> </a:t>
            </a:r>
            <a:r>
              <a:rPr lang="de-DE" sz="1200" dirty="0" err="1"/>
              <a:t>for</a:t>
            </a:r>
            <a:r>
              <a:rPr lang="de-DE" sz="1200" dirty="0"/>
              <a:t> </a:t>
            </a:r>
            <a:r>
              <a:rPr lang="de-DE" sz="1200" dirty="0" err="1"/>
              <a:t>their</a:t>
            </a:r>
            <a:r>
              <a:rPr lang="de-DE" sz="1200" dirty="0"/>
              <a:t> CO</a:t>
            </a:r>
            <a:r>
              <a:rPr lang="de-DE" sz="1200" baseline="-25000" dirty="0"/>
              <a:t>2</a:t>
            </a:r>
            <a:r>
              <a:rPr lang="de-DE" sz="1200" dirty="0"/>
              <a:t> </a:t>
            </a:r>
            <a:r>
              <a:rPr lang="de-DE" sz="1200" dirty="0" err="1"/>
              <a:t>emissions</a:t>
            </a:r>
            <a:r>
              <a:rPr lang="de-DE" sz="1200" dirty="0"/>
              <a:t>. </a:t>
            </a:r>
            <a:r>
              <a:rPr lang="de-DE" sz="1200" dirty="0" err="1"/>
              <a:t>They</a:t>
            </a:r>
            <a:r>
              <a:rPr lang="de-DE" sz="1200" dirty="0"/>
              <a:t> </a:t>
            </a:r>
            <a:r>
              <a:rPr lang="de-DE" sz="1200" dirty="0" err="1"/>
              <a:t>should</a:t>
            </a:r>
            <a:r>
              <a:rPr lang="de-DE" sz="1200" dirty="0"/>
              <a:t> </a:t>
            </a:r>
            <a:r>
              <a:rPr lang="de-DE" sz="1200" dirty="0" err="1"/>
              <a:t>look</a:t>
            </a:r>
            <a:r>
              <a:rPr lang="de-DE" sz="1200" dirty="0"/>
              <a:t> at </a:t>
            </a:r>
            <a:r>
              <a:rPr lang="de-DE" sz="1200" dirty="0" err="1"/>
              <a:t>where</a:t>
            </a:r>
            <a:r>
              <a:rPr lang="de-DE" sz="1200" dirty="0"/>
              <a:t> </a:t>
            </a:r>
            <a:r>
              <a:rPr lang="de-DE" sz="1200" dirty="0" err="1"/>
              <a:t>they</a:t>
            </a:r>
            <a:r>
              <a:rPr lang="de-DE" sz="1200" dirty="0"/>
              <a:t> </a:t>
            </a:r>
            <a:r>
              <a:rPr lang="de-DE" sz="1200" dirty="0" err="1"/>
              <a:t>can</a:t>
            </a:r>
            <a:r>
              <a:rPr lang="de-DE" sz="1200" dirty="0"/>
              <a:t> </a:t>
            </a:r>
            <a:r>
              <a:rPr lang="de-DE" sz="1200" dirty="0" err="1"/>
              <a:t>reduce</a:t>
            </a:r>
            <a:r>
              <a:rPr lang="de-DE" sz="1200" dirty="0"/>
              <a:t> </a:t>
            </a:r>
            <a:r>
              <a:rPr lang="de-DE" sz="1200" dirty="0" err="1"/>
              <a:t>their</a:t>
            </a:r>
            <a:r>
              <a:rPr lang="de-DE" sz="1200" dirty="0"/>
              <a:t> </a:t>
            </a:r>
            <a:r>
              <a:rPr lang="de-DE" sz="1200" dirty="0" err="1"/>
              <a:t>emissions</a:t>
            </a:r>
            <a:r>
              <a:rPr lang="de-DE" sz="1200" dirty="0"/>
              <a:t>, and </a:t>
            </a:r>
            <a:r>
              <a:rPr lang="de-DE" sz="1200" dirty="0" err="1"/>
              <a:t>wherever</a:t>
            </a:r>
            <a:r>
              <a:rPr lang="de-DE" sz="1200" dirty="0"/>
              <a:t> CO</a:t>
            </a:r>
            <a:r>
              <a:rPr lang="de-DE" sz="1200" baseline="-25000" dirty="0"/>
              <a:t>2</a:t>
            </a:r>
            <a:r>
              <a:rPr lang="de-DE" sz="1200" dirty="0"/>
              <a:t> </a:t>
            </a:r>
            <a:r>
              <a:rPr lang="de-DE" sz="1200" dirty="0" err="1"/>
              <a:t>cannot</a:t>
            </a:r>
            <a:r>
              <a:rPr lang="de-DE" sz="1200" dirty="0"/>
              <a:t> </a:t>
            </a:r>
            <a:r>
              <a:rPr lang="de-DE" sz="1200" dirty="0" err="1"/>
              <a:t>be</a:t>
            </a:r>
            <a:r>
              <a:rPr lang="de-DE" sz="1200" dirty="0"/>
              <a:t> </a:t>
            </a:r>
            <a:r>
              <a:rPr lang="de-DE" sz="1200" dirty="0" err="1"/>
              <a:t>avoided</a:t>
            </a:r>
            <a:r>
              <a:rPr lang="de-DE" sz="1200" dirty="0"/>
              <a:t>, </a:t>
            </a:r>
            <a:r>
              <a:rPr lang="de-DE" sz="1200" dirty="0" err="1"/>
              <a:t>we</a:t>
            </a:r>
            <a:r>
              <a:rPr lang="de-DE" sz="1200" dirty="0"/>
              <a:t> </a:t>
            </a:r>
            <a:r>
              <a:rPr lang="de-DE" sz="1200" dirty="0" err="1"/>
              <a:t>want</a:t>
            </a:r>
            <a:r>
              <a:rPr lang="de-DE" sz="1200" dirty="0"/>
              <a:t> </a:t>
            </a:r>
            <a:r>
              <a:rPr lang="de-DE" sz="1200" dirty="0" err="1"/>
              <a:t>them</a:t>
            </a:r>
            <a:r>
              <a:rPr lang="de-DE" sz="1200" dirty="0"/>
              <a:t> </a:t>
            </a:r>
            <a:r>
              <a:rPr lang="de-DE" sz="1200" dirty="0" err="1"/>
              <a:t>to</a:t>
            </a:r>
            <a:r>
              <a:rPr lang="de-DE" sz="1200" dirty="0"/>
              <a:t> plant </a:t>
            </a:r>
            <a:r>
              <a:rPr lang="de-DE" sz="1200" dirty="0" err="1"/>
              <a:t>trees</a:t>
            </a:r>
            <a:r>
              <a:rPr lang="de-DE" sz="1200" dirty="0"/>
              <a:t> </a:t>
            </a:r>
            <a:r>
              <a:rPr lang="de-DE" sz="1200" dirty="0" err="1"/>
              <a:t>for</a:t>
            </a:r>
            <a:r>
              <a:rPr lang="de-DE" sz="1200" dirty="0"/>
              <a:t> it. </a:t>
            </a:r>
            <a:r>
              <a:rPr lang="de-DE" sz="1200" dirty="0" err="1"/>
              <a:t>Because</a:t>
            </a:r>
            <a:r>
              <a:rPr lang="de-DE" sz="1200" dirty="0"/>
              <a:t> </a:t>
            </a:r>
            <a:r>
              <a:rPr lang="de-DE" sz="1200" dirty="0" err="1"/>
              <a:t>the</a:t>
            </a:r>
            <a:r>
              <a:rPr lang="de-DE" sz="1200" dirty="0"/>
              <a:t> </a:t>
            </a:r>
            <a:r>
              <a:rPr lang="de-DE" sz="1200" dirty="0" err="1"/>
              <a:t>trees</a:t>
            </a:r>
            <a:r>
              <a:rPr lang="de-DE" sz="1200" dirty="0"/>
              <a:t> will </a:t>
            </a:r>
            <a:r>
              <a:rPr lang="de-DE" sz="1200" dirty="0" err="1"/>
              <a:t>then</a:t>
            </a:r>
            <a:r>
              <a:rPr lang="de-DE" sz="1200" dirty="0"/>
              <a:t> </a:t>
            </a:r>
            <a:r>
              <a:rPr lang="de-DE" sz="1200" dirty="0" err="1"/>
              <a:t>store</a:t>
            </a:r>
            <a:r>
              <a:rPr lang="de-DE" sz="1200" dirty="0"/>
              <a:t> </a:t>
            </a:r>
            <a:r>
              <a:rPr lang="de-DE" sz="1200" dirty="0" err="1"/>
              <a:t>the</a:t>
            </a:r>
            <a:r>
              <a:rPr lang="de-DE" sz="1200" dirty="0"/>
              <a:t> CO</a:t>
            </a:r>
            <a:r>
              <a:rPr lang="de-DE" sz="1200" baseline="-25000" dirty="0"/>
              <a:t>2</a:t>
            </a:r>
            <a:r>
              <a:rPr lang="de-DE" sz="1200" dirty="0"/>
              <a:t> </a:t>
            </a:r>
            <a:r>
              <a:rPr lang="de-DE" sz="1200" dirty="0" err="1"/>
              <a:t>they</a:t>
            </a:r>
            <a:r>
              <a:rPr lang="de-DE" sz="1200" dirty="0"/>
              <a:t> </a:t>
            </a:r>
            <a:r>
              <a:rPr lang="de-DE" sz="1200" dirty="0" err="1"/>
              <a:t>emit</a:t>
            </a:r>
            <a:r>
              <a:rPr lang="de-DE" sz="1200" dirty="0"/>
              <a:t>.</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de-DE" sz="1200" dirty="0"/>
              <a:t>Every adult </a:t>
            </a:r>
            <a:r>
              <a:rPr lang="de-DE" sz="1200" dirty="0" err="1"/>
              <a:t>works</a:t>
            </a:r>
            <a:r>
              <a:rPr lang="de-DE" sz="1200" dirty="0"/>
              <a:t> in </a:t>
            </a:r>
            <a:r>
              <a:rPr lang="de-DE" sz="1200" dirty="0" err="1"/>
              <a:t>some</a:t>
            </a:r>
            <a:r>
              <a:rPr lang="de-DE" sz="1200" dirty="0"/>
              <a:t> </a:t>
            </a:r>
            <a:r>
              <a:rPr lang="de-DE" sz="1200" dirty="0" err="1"/>
              <a:t>kind</a:t>
            </a:r>
            <a:r>
              <a:rPr lang="de-DE" sz="1200" dirty="0"/>
              <a:t> of </a:t>
            </a:r>
            <a:r>
              <a:rPr lang="de-DE" sz="1200" dirty="0" err="1"/>
              <a:t>company</a:t>
            </a:r>
            <a:r>
              <a:rPr lang="de-DE" sz="1200" dirty="0"/>
              <a:t>. </a:t>
            </a:r>
            <a:r>
              <a:rPr lang="de-DE" sz="1200" dirty="0" err="1"/>
              <a:t>Why</a:t>
            </a:r>
            <a:r>
              <a:rPr lang="de-DE" sz="1200" dirty="0"/>
              <a:t> </a:t>
            </a:r>
            <a:r>
              <a:rPr lang="de-DE" sz="1200" dirty="0" err="1"/>
              <a:t>don't</a:t>
            </a:r>
            <a:r>
              <a:rPr lang="de-DE" sz="1200" dirty="0"/>
              <a:t> </a:t>
            </a:r>
            <a:r>
              <a:rPr lang="de-DE" sz="1200" dirty="0" err="1"/>
              <a:t>you</a:t>
            </a:r>
            <a:r>
              <a:rPr lang="de-DE" sz="1200" dirty="0"/>
              <a:t> </a:t>
            </a:r>
            <a:r>
              <a:rPr lang="de-DE" sz="1200" dirty="0" err="1"/>
              <a:t>talk</a:t>
            </a:r>
            <a:r>
              <a:rPr lang="de-DE" sz="1200" dirty="0"/>
              <a:t> </a:t>
            </a:r>
            <a:r>
              <a:rPr lang="de-DE" sz="1200" dirty="0" err="1"/>
              <a:t>to</a:t>
            </a:r>
            <a:r>
              <a:rPr lang="de-DE" sz="1200" dirty="0"/>
              <a:t> </a:t>
            </a:r>
            <a:r>
              <a:rPr lang="de-DE" sz="1200" dirty="0" err="1"/>
              <a:t>your</a:t>
            </a:r>
            <a:r>
              <a:rPr lang="de-DE" sz="1200" dirty="0"/>
              <a:t> </a:t>
            </a:r>
            <a:r>
              <a:rPr lang="de-DE" sz="1200" dirty="0" err="1"/>
              <a:t>parents</a:t>
            </a:r>
            <a:r>
              <a:rPr lang="de-DE" sz="1200" dirty="0"/>
              <a:t> </a:t>
            </a:r>
            <a:r>
              <a:rPr lang="de-DE" sz="1200" dirty="0" err="1"/>
              <a:t>or</a:t>
            </a:r>
            <a:r>
              <a:rPr lang="de-DE" sz="1200" dirty="0"/>
              <a:t> relatives and </a:t>
            </a:r>
            <a:r>
              <a:rPr lang="de-DE" sz="1200" dirty="0" err="1"/>
              <a:t>ask</a:t>
            </a:r>
            <a:r>
              <a:rPr lang="de-DE" sz="1200" dirty="0"/>
              <a:t> </a:t>
            </a:r>
            <a:r>
              <a:rPr lang="de-DE" sz="1200" dirty="0" err="1"/>
              <a:t>them</a:t>
            </a:r>
            <a:r>
              <a:rPr lang="de-DE" sz="1200" dirty="0"/>
              <a:t> </a:t>
            </a:r>
            <a:r>
              <a:rPr lang="de-DE" sz="1200" dirty="0" err="1"/>
              <a:t>if</a:t>
            </a:r>
            <a:r>
              <a:rPr lang="de-DE" sz="1200" dirty="0"/>
              <a:t> </a:t>
            </a:r>
            <a:r>
              <a:rPr lang="de-DE" sz="1200" dirty="0" err="1"/>
              <a:t>you</a:t>
            </a:r>
            <a:r>
              <a:rPr lang="de-DE" sz="1200" dirty="0"/>
              <a:t> </a:t>
            </a:r>
            <a:r>
              <a:rPr lang="de-DE" sz="1200" dirty="0" err="1"/>
              <a:t>can</a:t>
            </a:r>
            <a:r>
              <a:rPr lang="de-DE" sz="1200" dirty="0"/>
              <a:t> </a:t>
            </a:r>
            <a:r>
              <a:rPr lang="de-DE" sz="1200" dirty="0" err="1"/>
              <a:t>give</a:t>
            </a:r>
            <a:r>
              <a:rPr lang="de-DE" sz="1200" dirty="0"/>
              <a:t> a </a:t>
            </a:r>
            <a:r>
              <a:rPr lang="de-DE" sz="1200" dirty="0" err="1"/>
              <a:t>lecture</a:t>
            </a:r>
            <a:r>
              <a:rPr lang="de-DE" sz="1200" dirty="0"/>
              <a:t> on </a:t>
            </a:r>
            <a:r>
              <a:rPr lang="de-DE" sz="1200" dirty="0" err="1"/>
              <a:t>the</a:t>
            </a:r>
            <a:r>
              <a:rPr lang="de-DE" sz="1200" dirty="0"/>
              <a:t> </a:t>
            </a:r>
            <a:r>
              <a:rPr lang="de-DE" sz="1200" dirty="0" err="1"/>
              <a:t>climate</a:t>
            </a:r>
            <a:r>
              <a:rPr lang="de-DE" sz="1200" dirty="0"/>
              <a:t> </a:t>
            </a:r>
            <a:r>
              <a:rPr lang="de-DE" sz="1200" dirty="0" err="1"/>
              <a:t>crisis</a:t>
            </a:r>
            <a:r>
              <a:rPr lang="de-DE" sz="1200" dirty="0"/>
              <a:t> in </a:t>
            </a:r>
            <a:r>
              <a:rPr lang="de-DE" sz="1200" dirty="0" err="1"/>
              <a:t>their</a:t>
            </a:r>
            <a:r>
              <a:rPr lang="de-DE" sz="1200" dirty="0"/>
              <a:t> </a:t>
            </a:r>
            <a:r>
              <a:rPr lang="de-DE" sz="1200" dirty="0" err="1"/>
              <a:t>company</a:t>
            </a:r>
            <a:r>
              <a:rPr lang="de-DE" sz="1200" dirty="0"/>
              <a:t>. </a:t>
            </a:r>
            <a:r>
              <a:rPr lang="de-DE" sz="1200" dirty="0" err="1"/>
              <a:t>If</a:t>
            </a:r>
            <a:r>
              <a:rPr lang="de-DE" sz="1200" dirty="0"/>
              <a:t> </a:t>
            </a:r>
            <a:r>
              <a:rPr lang="de-DE" sz="1200" dirty="0" err="1"/>
              <a:t>they</a:t>
            </a:r>
            <a:r>
              <a:rPr lang="de-DE" sz="1200" dirty="0"/>
              <a:t> </a:t>
            </a:r>
            <a:r>
              <a:rPr lang="de-DE" sz="1200" dirty="0" err="1"/>
              <a:t>agree</a:t>
            </a:r>
            <a:r>
              <a:rPr lang="de-DE" sz="1200" dirty="0"/>
              <a:t>, </a:t>
            </a:r>
            <a:r>
              <a:rPr lang="de-DE" sz="1200" dirty="0" err="1"/>
              <a:t>you</a:t>
            </a:r>
            <a:r>
              <a:rPr lang="de-DE" sz="1200" dirty="0"/>
              <a:t> </a:t>
            </a:r>
            <a:r>
              <a:rPr lang="de-DE" sz="1200" dirty="0" err="1"/>
              <a:t>can</a:t>
            </a:r>
            <a:r>
              <a:rPr lang="de-DE" sz="1200" dirty="0"/>
              <a:t> </a:t>
            </a:r>
            <a:r>
              <a:rPr lang="de-DE" sz="1200" dirty="0" err="1"/>
              <a:t>convince</a:t>
            </a:r>
            <a:r>
              <a:rPr lang="de-DE" sz="1200" dirty="0"/>
              <a:t> </a:t>
            </a:r>
            <a:r>
              <a:rPr lang="de-DE" sz="1200" dirty="0" err="1"/>
              <a:t>them</a:t>
            </a:r>
            <a:r>
              <a:rPr lang="de-DE" sz="1200" dirty="0"/>
              <a:t> </a:t>
            </a:r>
            <a:r>
              <a:rPr lang="de-DE" sz="1200" dirty="0" err="1"/>
              <a:t>to</a:t>
            </a:r>
            <a:r>
              <a:rPr lang="de-DE" sz="1200" dirty="0"/>
              <a:t> plant </a:t>
            </a:r>
            <a:r>
              <a:rPr lang="de-DE" sz="1200" dirty="0" err="1"/>
              <a:t>trees</a:t>
            </a:r>
            <a:r>
              <a:rPr lang="de-DE" sz="1200" dirty="0"/>
              <a:t>. </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de-DE" sz="1200" dirty="0" err="1"/>
              <a:t>For</a:t>
            </a:r>
            <a:r>
              <a:rPr lang="de-DE" sz="1200" dirty="0"/>
              <a:t> </a:t>
            </a:r>
            <a:r>
              <a:rPr lang="de-DE" sz="1200" dirty="0" err="1"/>
              <a:t>every</a:t>
            </a:r>
            <a:r>
              <a:rPr lang="de-DE" sz="1200" dirty="0"/>
              <a:t> </a:t>
            </a:r>
            <a:r>
              <a:rPr lang="de-DE" sz="1200" dirty="0" err="1"/>
              <a:t>person</a:t>
            </a:r>
            <a:r>
              <a:rPr lang="de-DE" sz="1200" dirty="0"/>
              <a:t> </a:t>
            </a:r>
            <a:r>
              <a:rPr lang="de-DE" sz="1200" dirty="0" err="1"/>
              <a:t>you</a:t>
            </a:r>
            <a:r>
              <a:rPr lang="de-DE" sz="1200" dirty="0"/>
              <a:t> </a:t>
            </a:r>
            <a:r>
              <a:rPr lang="de-DE" sz="1200" dirty="0" err="1"/>
              <a:t>meet</a:t>
            </a:r>
            <a:r>
              <a:rPr lang="de-DE" sz="1200" dirty="0"/>
              <a:t>, </a:t>
            </a:r>
            <a:r>
              <a:rPr lang="de-DE" sz="1200" dirty="0" err="1"/>
              <a:t>you</a:t>
            </a:r>
            <a:r>
              <a:rPr lang="de-DE" sz="1200" dirty="0"/>
              <a:t> </a:t>
            </a:r>
            <a:r>
              <a:rPr lang="de-DE" sz="1200" dirty="0" err="1"/>
              <a:t>can</a:t>
            </a:r>
            <a:r>
              <a:rPr lang="de-DE" sz="1200" dirty="0"/>
              <a:t> </a:t>
            </a:r>
            <a:r>
              <a:rPr lang="de-DE" sz="1200" dirty="0" err="1"/>
              <a:t>ask</a:t>
            </a:r>
            <a:r>
              <a:rPr lang="de-DE" sz="1200" dirty="0"/>
              <a:t>: "Do </a:t>
            </a:r>
            <a:r>
              <a:rPr lang="de-DE" sz="1200" dirty="0" err="1"/>
              <a:t>you</a:t>
            </a:r>
            <a:r>
              <a:rPr lang="de-DE" sz="1200" dirty="0"/>
              <a:t> </a:t>
            </a:r>
            <a:r>
              <a:rPr lang="de-DE" sz="1200" dirty="0" err="1"/>
              <a:t>already</a:t>
            </a:r>
            <a:r>
              <a:rPr lang="de-DE" sz="1200" dirty="0"/>
              <a:t> </a:t>
            </a:r>
            <a:r>
              <a:rPr lang="de-DE" sz="1200" dirty="0" err="1"/>
              <a:t>have</a:t>
            </a:r>
            <a:r>
              <a:rPr lang="de-DE" sz="1200" dirty="0"/>
              <a:t> a </a:t>
            </a:r>
            <a:r>
              <a:rPr lang="de-DE" sz="1200" dirty="0" err="1"/>
              <a:t>forest</a:t>
            </a:r>
            <a:r>
              <a:rPr lang="de-DE" sz="1200" dirty="0"/>
              <a:t>? - </a:t>
            </a:r>
            <a:r>
              <a:rPr lang="de-DE" sz="1200" dirty="0" err="1"/>
              <a:t>If</a:t>
            </a:r>
            <a:r>
              <a:rPr lang="de-DE" sz="1200" dirty="0"/>
              <a:t> not, </a:t>
            </a:r>
            <a:r>
              <a:rPr lang="de-DE" sz="1200" dirty="0" err="1"/>
              <a:t>set</a:t>
            </a:r>
            <a:r>
              <a:rPr lang="de-DE" sz="1200" dirty="0"/>
              <a:t> a </a:t>
            </a:r>
            <a:r>
              <a:rPr lang="de-DE" sz="1200" dirty="0" err="1"/>
              <a:t>tree</a:t>
            </a:r>
            <a:r>
              <a:rPr lang="de-DE" sz="1200" dirty="0"/>
              <a:t> </a:t>
            </a:r>
            <a:r>
              <a:rPr lang="de-DE" sz="1200" dirty="0" err="1"/>
              <a:t>target</a:t>
            </a:r>
            <a:r>
              <a:rPr lang="de-DE" sz="1200" dirty="0"/>
              <a:t> in </a:t>
            </a:r>
            <a:r>
              <a:rPr lang="de-DE" sz="1200" dirty="0" err="1"/>
              <a:t>your</a:t>
            </a:r>
            <a:r>
              <a:rPr lang="de-DE" sz="1200" dirty="0"/>
              <a:t> own </a:t>
            </a:r>
            <a:r>
              <a:rPr lang="de-DE" sz="1200" dirty="0" err="1"/>
              <a:t>tree</a:t>
            </a:r>
            <a:r>
              <a:rPr lang="de-DE" sz="1200" dirty="0"/>
              <a:t> </a:t>
            </a:r>
            <a:r>
              <a:rPr lang="de-DE" sz="1200" dirty="0" err="1"/>
              <a:t>counter</a:t>
            </a:r>
            <a:r>
              <a:rPr lang="de-DE" sz="1200" dirty="0"/>
              <a:t>" - </a:t>
            </a:r>
            <a:r>
              <a:rPr lang="de-DE" sz="1200" dirty="0" err="1"/>
              <a:t>it's</a:t>
            </a:r>
            <a:r>
              <a:rPr lang="de-DE" sz="1200" dirty="0"/>
              <a:t> </a:t>
            </a:r>
            <a:r>
              <a:rPr lang="de-DE" sz="1200" dirty="0" err="1"/>
              <a:t>great</a:t>
            </a:r>
            <a:r>
              <a:rPr lang="de-DE" sz="1200" dirty="0"/>
              <a:t> </a:t>
            </a:r>
            <a:r>
              <a:rPr lang="de-DE" sz="1200" dirty="0" err="1"/>
              <a:t>if</a:t>
            </a:r>
            <a:r>
              <a:rPr lang="de-DE" sz="1200" dirty="0"/>
              <a:t> </a:t>
            </a:r>
            <a:r>
              <a:rPr lang="de-DE" sz="1200" dirty="0" err="1"/>
              <a:t>each</a:t>
            </a:r>
            <a:r>
              <a:rPr lang="de-DE" sz="1200" dirty="0"/>
              <a:t> </a:t>
            </a:r>
            <a:r>
              <a:rPr lang="de-DE" sz="1200" dirty="0" err="1"/>
              <a:t>person</a:t>
            </a:r>
            <a:r>
              <a:rPr lang="de-DE" sz="1200" dirty="0"/>
              <a:t> plants 1,000 </a:t>
            </a:r>
            <a:r>
              <a:rPr lang="de-DE" sz="1200" dirty="0" err="1"/>
              <a:t>trees</a:t>
            </a:r>
            <a:r>
              <a:rPr lang="de-DE" sz="1200" dirty="0"/>
              <a:t> </a:t>
            </a:r>
            <a:r>
              <a:rPr lang="de-DE" sz="1200" dirty="0" err="1"/>
              <a:t>by</a:t>
            </a:r>
            <a:r>
              <a:rPr lang="de-DE" sz="1200" dirty="0"/>
              <a:t> </a:t>
            </a:r>
            <a:r>
              <a:rPr lang="de-DE" sz="1200" dirty="0" err="1"/>
              <a:t>the</a:t>
            </a:r>
            <a:r>
              <a:rPr lang="de-DE" sz="1200" dirty="0"/>
              <a:t> </a:t>
            </a:r>
            <a:r>
              <a:rPr lang="de-DE" sz="1200" dirty="0" err="1"/>
              <a:t>year</a:t>
            </a:r>
            <a:r>
              <a:rPr lang="de-DE" sz="1200" dirty="0"/>
              <a:t> 2030.</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de-DE" sz="1200" dirty="0" err="1"/>
              <a:t>If</a:t>
            </a:r>
            <a:r>
              <a:rPr lang="de-DE" sz="1200" dirty="0"/>
              <a:t> </a:t>
            </a:r>
            <a:r>
              <a:rPr lang="de-DE" sz="1200" dirty="0" err="1"/>
              <a:t>only</a:t>
            </a:r>
            <a:r>
              <a:rPr lang="de-DE" sz="1200" dirty="0"/>
              <a:t> </a:t>
            </a:r>
            <a:r>
              <a:rPr lang="de-DE" sz="1200" dirty="0" err="1"/>
              <a:t>every</a:t>
            </a:r>
            <a:r>
              <a:rPr lang="de-DE" sz="1200" dirty="0"/>
              <a:t> 10th </a:t>
            </a:r>
            <a:r>
              <a:rPr lang="de-DE" sz="1200" dirty="0" err="1"/>
              <a:t>person</a:t>
            </a:r>
            <a:r>
              <a:rPr lang="de-DE" sz="1200" dirty="0"/>
              <a:t> </a:t>
            </a:r>
            <a:r>
              <a:rPr lang="de-DE" sz="1200" dirty="0" err="1"/>
              <a:t>participates</a:t>
            </a:r>
            <a:r>
              <a:rPr lang="de-DE" sz="1200" dirty="0"/>
              <a:t>, </a:t>
            </a:r>
            <a:r>
              <a:rPr lang="de-DE" sz="1200" dirty="0" err="1"/>
              <a:t>then</a:t>
            </a:r>
            <a:r>
              <a:rPr lang="de-DE" sz="1200" dirty="0"/>
              <a:t> </a:t>
            </a:r>
            <a:r>
              <a:rPr lang="de-DE" sz="1200" dirty="0" err="1"/>
              <a:t>that's</a:t>
            </a:r>
            <a:r>
              <a:rPr lang="de-DE" sz="1200" dirty="0"/>
              <a:t> </a:t>
            </a:r>
            <a:r>
              <a:rPr lang="de-DE" sz="1200" dirty="0" err="1"/>
              <a:t>enough</a:t>
            </a:r>
            <a:r>
              <a:rPr lang="de-DE" sz="1200" dirty="0"/>
              <a:t> </a:t>
            </a:r>
            <a:r>
              <a:rPr lang="de-DE" sz="1200" dirty="0" err="1"/>
              <a:t>to</a:t>
            </a:r>
            <a:r>
              <a:rPr lang="de-DE" sz="1200" dirty="0"/>
              <a:t> </a:t>
            </a:r>
            <a:r>
              <a:rPr lang="de-DE" sz="1200" dirty="0" err="1"/>
              <a:t>reach</a:t>
            </a:r>
            <a:r>
              <a:rPr lang="de-DE" sz="1200" dirty="0"/>
              <a:t> </a:t>
            </a:r>
            <a:r>
              <a:rPr lang="de-DE" sz="1200" dirty="0" err="1"/>
              <a:t>our</a:t>
            </a:r>
            <a:r>
              <a:rPr lang="de-DE" sz="1200" dirty="0"/>
              <a:t> </a:t>
            </a:r>
            <a:r>
              <a:rPr lang="de-DE" sz="1200" dirty="0" err="1"/>
              <a:t>goal</a:t>
            </a:r>
            <a:r>
              <a:rPr lang="de-DE" sz="1200" dirty="0"/>
              <a:t> of a </a:t>
            </a:r>
            <a:r>
              <a:rPr lang="de-DE" sz="1200" dirty="0" err="1"/>
              <a:t>trillion</a:t>
            </a:r>
            <a:r>
              <a:rPr lang="de-DE" sz="1200" dirty="0"/>
              <a:t> </a:t>
            </a:r>
            <a:r>
              <a:rPr lang="de-DE" sz="1200" dirty="0" err="1"/>
              <a:t>trees</a:t>
            </a:r>
            <a:r>
              <a:rPr lang="de-DE" sz="1200" dirty="0"/>
              <a:t>!</a:t>
            </a:r>
            <a:endParaRPr b="0" dirty="0"/>
          </a:p>
          <a:p>
            <a:pPr marL="0" lvl="0" indent="0" algn="l" rtl="0">
              <a:spcBef>
                <a:spcPts val="0"/>
              </a:spcBef>
              <a:spcAft>
                <a:spcPts val="0"/>
              </a:spcAft>
              <a:buNone/>
            </a:pPr>
            <a:endParaRPr b="0" dirty="0"/>
          </a:p>
          <a:p>
            <a:pPr marL="0" lvl="0" indent="0" algn="l" rtl="0">
              <a:spcBef>
                <a:spcPts val="0"/>
              </a:spcBef>
              <a:spcAft>
                <a:spcPts val="0"/>
              </a:spcAft>
              <a:buNone/>
            </a:pPr>
            <a:endParaRPr dirty="0"/>
          </a:p>
        </p:txBody>
      </p:sp>
      <p:sp>
        <p:nvSpPr>
          <p:cNvPr id="463" name="Google Shape;46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47:notes"/>
          <p:cNvSpPr txBox="1">
            <a:spLocks noGrp="1"/>
          </p:cNvSpPr>
          <p:nvPr>
            <p:ph type="body" idx="1"/>
          </p:nvPr>
        </p:nvSpPr>
        <p:spPr>
          <a:xfrm>
            <a:off x="685800" y="4343405"/>
            <a:ext cx="5486400" cy="41148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rgbClr val="000000"/>
              </a:buClr>
              <a:buSzPts val="1200"/>
              <a:buFont typeface="Arial"/>
              <a:buNone/>
            </a:pPr>
            <a:r>
              <a:rPr lang="de-DE" sz="1200" dirty="0" err="1">
                <a:solidFill>
                  <a:schemeClr val="dk1"/>
                </a:solidFill>
                <a:latin typeface="Calibri"/>
                <a:ea typeface="Calibri"/>
                <a:cs typeface="Calibri"/>
                <a:sym typeface="Calibri"/>
              </a:rPr>
              <a:t>To</a:t>
            </a:r>
            <a:r>
              <a:rPr lang="de-DE" sz="1200" dirty="0">
                <a:solidFill>
                  <a:schemeClr val="dk1"/>
                </a:solidFill>
                <a:latin typeface="Calibri"/>
                <a:ea typeface="Calibri"/>
                <a:cs typeface="Calibri"/>
                <a:sym typeface="Calibri"/>
              </a:rPr>
              <a:t> end </a:t>
            </a:r>
            <a:r>
              <a:rPr lang="de-DE" sz="1200" dirty="0" err="1">
                <a:solidFill>
                  <a:schemeClr val="dk1"/>
                </a:solidFill>
                <a:latin typeface="Calibri"/>
                <a:ea typeface="Calibri"/>
                <a:cs typeface="Calibri"/>
                <a:sym typeface="Calibri"/>
              </a:rPr>
              <a:t>my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presentation</a:t>
            </a:r>
            <a:r>
              <a:rPr lang="de-DE" sz="1200" dirty="0">
                <a:solidFill>
                  <a:schemeClr val="dk1"/>
                </a:solidFill>
                <a:latin typeface="Calibri"/>
                <a:ea typeface="Calibri"/>
                <a:cs typeface="Calibri"/>
                <a:sym typeface="Calibri"/>
              </a:rPr>
              <a:t>, I </a:t>
            </a:r>
            <a:r>
              <a:rPr lang="de-DE" sz="1200" dirty="0" err="1">
                <a:solidFill>
                  <a:schemeClr val="dk1"/>
                </a:solidFill>
                <a:latin typeface="Calibri"/>
                <a:ea typeface="Calibri"/>
                <a:cs typeface="Calibri"/>
                <a:sym typeface="Calibri"/>
              </a:rPr>
              <a:t>would</a:t>
            </a:r>
            <a:r>
              <a:rPr lang="de-DE" sz="1200" dirty="0">
                <a:solidFill>
                  <a:schemeClr val="dk1"/>
                </a:solidFill>
                <a:latin typeface="Calibri"/>
                <a:ea typeface="Calibri"/>
                <a:cs typeface="Calibri"/>
                <a:sym typeface="Calibri"/>
              </a:rPr>
              <a:t> like </a:t>
            </a:r>
            <a:r>
              <a:rPr lang="de-DE" sz="1200" dirty="0" err="1">
                <a:solidFill>
                  <a:schemeClr val="dk1"/>
                </a:solidFill>
                <a:latin typeface="Calibri"/>
                <a:ea typeface="Calibri"/>
                <a:cs typeface="Calibri"/>
                <a:sym typeface="Calibri"/>
              </a:rPr>
              <a:t>to</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give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you</a:t>
            </a:r>
            <a:r>
              <a:rPr lang="de-DE" sz="1200" dirty="0">
                <a:solidFill>
                  <a:schemeClr val="dk1"/>
                </a:solidFill>
                <a:latin typeface="Calibri"/>
                <a:ea typeface="Calibri"/>
                <a:cs typeface="Calibri"/>
                <a:sym typeface="Calibri"/>
              </a:rPr>
              <a:t> a </a:t>
            </a:r>
            <a:r>
              <a:rPr lang="de-DE" sz="1200" dirty="0" err="1">
                <a:solidFill>
                  <a:schemeClr val="dk1"/>
                </a:solidFill>
                <a:latin typeface="Calibri"/>
                <a:ea typeface="Calibri"/>
                <a:cs typeface="Calibri"/>
                <a:sym typeface="Calibri"/>
              </a:rPr>
              <a:t>short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summary</a:t>
            </a:r>
            <a:r>
              <a:rPr lang="de-DE" sz="1200" dirty="0">
                <a:solidFill>
                  <a:schemeClr val="dk1"/>
                </a:solidFill>
                <a:latin typeface="Calibri"/>
                <a:ea typeface="Calibri"/>
                <a:cs typeface="Calibri"/>
                <a:sym typeface="Calibri"/>
              </a:rPr>
              <a:t> of </a:t>
            </a:r>
            <a:r>
              <a:rPr lang="de-DE" sz="1200" dirty="0" err="1">
                <a:solidFill>
                  <a:schemeClr val="dk1"/>
                </a:solidFill>
                <a:latin typeface="Calibri"/>
                <a:ea typeface="Calibri"/>
                <a:cs typeface="Calibri"/>
                <a:sym typeface="Calibri"/>
              </a:rPr>
              <a:t>what</a:t>
            </a:r>
            <a:r>
              <a:rPr lang="de-DE" sz="1200" dirty="0">
                <a:solidFill>
                  <a:schemeClr val="dk1"/>
                </a:solidFill>
                <a:latin typeface="Calibri"/>
                <a:ea typeface="Calibri"/>
                <a:cs typeface="Calibri"/>
                <a:sym typeface="Calibri"/>
              </a:rPr>
              <a:t> Plant-for-the-Planet </a:t>
            </a:r>
            <a:r>
              <a:rPr lang="de-DE" sz="1200" dirty="0" err="1">
                <a:solidFill>
                  <a:schemeClr val="dk1"/>
                </a:solidFill>
                <a:latin typeface="Calibri"/>
                <a:ea typeface="Calibri"/>
                <a:cs typeface="Calibri"/>
                <a:sym typeface="Calibri"/>
              </a:rPr>
              <a:t>does</a:t>
            </a:r>
            <a:r>
              <a:rPr lang="de-DE" sz="1200" dirty="0">
                <a:solidFill>
                  <a:schemeClr val="dk1"/>
                </a:solidFill>
                <a:latin typeface="Calibri"/>
                <a:ea typeface="Calibri"/>
                <a:cs typeface="Calibri"/>
                <a:sym typeface="Calibri"/>
              </a:rPr>
              <a:t>:</a:t>
            </a:r>
            <a:endParaRPr dirty="0"/>
          </a:p>
          <a:p>
            <a:pPr marL="0" lvl="0" indent="0" algn="l" rtl="0">
              <a:spcBef>
                <a:spcPts val="0"/>
              </a:spcBef>
              <a:spcAft>
                <a:spcPts val="0"/>
              </a:spcAft>
              <a:buClr>
                <a:srgbClr val="000000"/>
              </a:buClr>
              <a:buSzPts val="12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Arial"/>
              <a:buNone/>
            </a:pPr>
            <a:r>
              <a:rPr lang="de-DE" sz="1200" dirty="0" err="1">
                <a:solidFill>
                  <a:schemeClr val="dk1"/>
                </a:solidFill>
                <a:latin typeface="Calibri"/>
                <a:ea typeface="Calibri"/>
                <a:cs typeface="Calibri"/>
                <a:sym typeface="Calibri"/>
              </a:rPr>
              <a:t>Since</a:t>
            </a:r>
            <a:r>
              <a:rPr lang="de-DE" sz="1200" dirty="0">
                <a:solidFill>
                  <a:schemeClr val="dk1"/>
                </a:solidFill>
                <a:latin typeface="Calibri"/>
                <a:ea typeface="Calibri"/>
                <a:cs typeface="Calibri"/>
                <a:sym typeface="Calibri"/>
              </a:rPr>
              <a:t> 2007, </a:t>
            </a:r>
            <a:r>
              <a:rPr lang="de-DE" sz="1200" dirty="0" err="1">
                <a:solidFill>
                  <a:schemeClr val="dk1"/>
                </a:solidFill>
                <a:latin typeface="Calibri"/>
                <a:ea typeface="Calibri"/>
                <a:cs typeface="Calibri"/>
                <a:sym typeface="Calibri"/>
              </a:rPr>
              <a:t>we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have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trained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over</a:t>
            </a:r>
            <a:r>
              <a:rPr lang="de-DE" sz="1200" dirty="0">
                <a:solidFill>
                  <a:schemeClr val="dk1"/>
                </a:solidFill>
                <a:latin typeface="Calibri"/>
                <a:ea typeface="Calibri"/>
                <a:cs typeface="Calibri"/>
                <a:sym typeface="Calibri"/>
              </a:rPr>
              <a:t> 91,000 Climate Justice </a:t>
            </a:r>
            <a:r>
              <a:rPr lang="de-DE" sz="1200" dirty="0" err="1">
                <a:solidFill>
                  <a:schemeClr val="dk1"/>
                </a:solidFill>
                <a:latin typeface="Calibri"/>
                <a:ea typeface="Calibri"/>
                <a:cs typeface="Calibri"/>
                <a:sym typeface="Calibri"/>
              </a:rPr>
              <a:t>Ambassadors</a:t>
            </a:r>
            <a:r>
              <a:rPr lang="de-DE" sz="1200" dirty="0">
                <a:solidFill>
                  <a:schemeClr val="dk1"/>
                </a:solidFill>
                <a:latin typeface="Calibri"/>
                <a:ea typeface="Calibri"/>
                <a:cs typeface="Calibri"/>
                <a:sym typeface="Calibri"/>
              </a:rPr>
              <a:t> in </a:t>
            </a:r>
            <a:r>
              <a:rPr lang="de-DE" sz="1200" dirty="0" err="1">
                <a:solidFill>
                  <a:schemeClr val="dk1"/>
                </a:solidFill>
                <a:latin typeface="Calibri"/>
                <a:ea typeface="Calibri"/>
                <a:cs typeface="Calibri"/>
                <a:sym typeface="Calibri"/>
              </a:rPr>
              <a:t>academies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around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world</a:t>
            </a:r>
            <a:r>
              <a:rPr lang="de-DE" sz="1200" dirty="0">
                <a:solidFill>
                  <a:schemeClr val="dk1"/>
                </a:solidFill>
                <a:latin typeface="Calibri"/>
                <a:ea typeface="Calibri"/>
                <a:cs typeface="Calibri"/>
                <a:sym typeface="Calibri"/>
              </a:rPr>
              <a:t>.</a:t>
            </a:r>
            <a:endParaRPr dirty="0"/>
          </a:p>
          <a:p>
            <a:pPr marL="0" lvl="0" indent="0" algn="l" rtl="0">
              <a:spcBef>
                <a:spcPts val="0"/>
              </a:spcBef>
              <a:spcAft>
                <a:spcPts val="0"/>
              </a:spcAft>
              <a:buClr>
                <a:srgbClr val="000000"/>
              </a:buClr>
              <a:buSzPts val="12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Arial"/>
              <a:buNone/>
            </a:pPr>
            <a:r>
              <a:rPr lang="de-DE" sz="1200" dirty="0" err="1">
                <a:solidFill>
                  <a:schemeClr val="dk1"/>
                </a:solidFill>
                <a:latin typeface="Calibri"/>
                <a:ea typeface="Calibri"/>
                <a:cs typeface="Calibri"/>
                <a:sym typeface="Calibri"/>
              </a:rPr>
              <a:t>We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have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asked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people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around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world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to</a:t>
            </a:r>
            <a:r>
              <a:rPr lang="de-DE" sz="1200" dirty="0">
                <a:solidFill>
                  <a:schemeClr val="dk1"/>
                </a:solidFill>
                <a:latin typeface="Calibri"/>
                <a:ea typeface="Calibri"/>
                <a:cs typeface="Calibri"/>
                <a:sym typeface="Calibri"/>
              </a:rPr>
              <a:t> plant </a:t>
            </a:r>
            <a:r>
              <a:rPr lang="de-DE" sz="1200" dirty="0" err="1">
                <a:solidFill>
                  <a:schemeClr val="dk1"/>
                </a:solidFill>
                <a:latin typeface="Calibri"/>
                <a:ea typeface="Calibri"/>
                <a:cs typeface="Calibri"/>
                <a:sym typeface="Calibri"/>
              </a:rPr>
              <a:t>trees</a:t>
            </a:r>
            <a:r>
              <a:rPr lang="de-DE" sz="1200" dirty="0">
                <a:solidFill>
                  <a:schemeClr val="dk1"/>
                </a:solidFill>
                <a:latin typeface="Calibri"/>
                <a:ea typeface="Calibri"/>
                <a:cs typeface="Calibri"/>
                <a:sym typeface="Calibri"/>
              </a:rPr>
              <a:t> and </a:t>
            </a:r>
            <a:r>
              <a:rPr lang="de-DE" sz="1200" dirty="0" err="1">
                <a:solidFill>
                  <a:schemeClr val="dk1"/>
                </a:solidFill>
                <a:latin typeface="Calibri"/>
                <a:ea typeface="Calibri"/>
                <a:cs typeface="Calibri"/>
                <a:sym typeface="Calibri"/>
              </a:rPr>
              <a:t>have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been</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allowed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to</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register</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more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than</a:t>
            </a:r>
            <a:r>
              <a:rPr lang="de-DE" sz="1200" dirty="0">
                <a:solidFill>
                  <a:schemeClr val="dk1"/>
                </a:solidFill>
                <a:latin typeface="Calibri"/>
                <a:ea typeface="Calibri"/>
                <a:cs typeface="Calibri"/>
                <a:sym typeface="Calibri"/>
              </a:rPr>
              <a:t> 13.9 </a:t>
            </a:r>
            <a:r>
              <a:rPr lang="de-DE" sz="1200" dirty="0" err="1">
                <a:solidFill>
                  <a:schemeClr val="dk1"/>
                </a:solidFill>
                <a:latin typeface="Calibri"/>
                <a:ea typeface="Calibri"/>
                <a:cs typeface="Calibri"/>
                <a:sym typeface="Calibri"/>
              </a:rPr>
              <a:t>billion</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planted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trees</a:t>
            </a:r>
            <a:r>
              <a:rPr lang="de-DE" sz="1200" dirty="0">
                <a:solidFill>
                  <a:schemeClr val="dk1"/>
                </a:solidFill>
                <a:latin typeface="Calibri"/>
                <a:ea typeface="Calibri"/>
                <a:cs typeface="Calibri"/>
                <a:sym typeface="Calibri"/>
              </a:rPr>
              <a:t> in </a:t>
            </a:r>
            <a:r>
              <a:rPr lang="de-DE" sz="1200" dirty="0" err="1">
                <a:solidFill>
                  <a:schemeClr val="dk1"/>
                </a:solidFill>
                <a:latin typeface="Calibri"/>
                <a:ea typeface="Calibri"/>
                <a:cs typeface="Calibri"/>
                <a:sym typeface="Calibri"/>
              </a:rPr>
              <a:t>the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official</a:t>
            </a:r>
            <a:r>
              <a:rPr lang="de-DE" sz="1200" dirty="0">
                <a:solidFill>
                  <a:schemeClr val="dk1"/>
                </a:solidFill>
                <a:latin typeface="Calibri"/>
                <a:ea typeface="Calibri"/>
                <a:cs typeface="Calibri"/>
                <a:sym typeface="Calibri"/>
              </a:rPr>
              <a:t> World Tree Counter. </a:t>
            </a:r>
            <a:endParaRPr dirty="0"/>
          </a:p>
          <a:p>
            <a:pPr marL="0" lvl="0" indent="0" algn="l" rtl="0">
              <a:spcBef>
                <a:spcPts val="0"/>
              </a:spcBef>
              <a:spcAft>
                <a:spcPts val="0"/>
              </a:spcAft>
              <a:buClr>
                <a:srgbClr val="000000"/>
              </a:buClr>
              <a:buSzPts val="12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Arial"/>
              <a:buNone/>
            </a:pPr>
            <a:r>
              <a:rPr lang="de-DE" sz="1200" dirty="0">
                <a:solidFill>
                  <a:schemeClr val="dk1"/>
                </a:solidFill>
                <a:latin typeface="Calibri"/>
                <a:ea typeface="Calibri"/>
                <a:cs typeface="Calibri"/>
                <a:sym typeface="Calibri"/>
              </a:rPr>
              <a:t>And </a:t>
            </a:r>
            <a:r>
              <a:rPr lang="de-DE" sz="1200" dirty="0" err="1">
                <a:solidFill>
                  <a:schemeClr val="dk1"/>
                </a:solidFill>
                <a:latin typeface="Calibri"/>
                <a:ea typeface="Calibri"/>
                <a:cs typeface="Calibri"/>
                <a:sym typeface="Calibri"/>
              </a:rPr>
              <a:t>we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launched</a:t>
            </a:r>
            <a:r>
              <a:rPr lang="de-DE" sz="1200" dirty="0">
                <a:solidFill>
                  <a:schemeClr val="dk1"/>
                </a:solidFill>
                <a:latin typeface="Calibri"/>
                <a:ea typeface="Calibri"/>
                <a:cs typeface="Calibri"/>
                <a:sym typeface="Calibri"/>
              </a:rPr>
              <a:t> an App </a:t>
            </a:r>
            <a:r>
              <a:rPr lang="de-DE" sz="1200" dirty="0" err="1">
                <a:solidFill>
                  <a:schemeClr val="dk1"/>
                </a:solidFill>
                <a:latin typeface="Calibri"/>
                <a:ea typeface="Calibri"/>
                <a:cs typeface="Calibri"/>
                <a:sym typeface="Calibri"/>
              </a:rPr>
              <a:t>with</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over</a:t>
            </a:r>
            <a:r>
              <a:rPr lang="de-DE" sz="1200" dirty="0">
                <a:solidFill>
                  <a:schemeClr val="dk1"/>
                </a:solidFill>
                <a:latin typeface="Calibri"/>
                <a:ea typeface="Calibri"/>
                <a:cs typeface="Calibri"/>
                <a:sym typeface="Calibri"/>
              </a:rPr>
              <a:t> 140 </a:t>
            </a:r>
            <a:r>
              <a:rPr lang="de-DE" sz="1200" dirty="0" err="1">
                <a:solidFill>
                  <a:schemeClr val="dk1"/>
                </a:solidFill>
                <a:latin typeface="Calibri"/>
                <a:ea typeface="Calibri"/>
                <a:cs typeface="Calibri"/>
                <a:sym typeface="Calibri"/>
              </a:rPr>
              <a:t>planting</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organizations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that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allows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anyone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around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the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world</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to</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donate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trees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with</a:t>
            </a:r>
            <a:r>
              <a:rPr lang="de-DE" sz="1200" dirty="0">
                <a:solidFill>
                  <a:schemeClr val="dk1"/>
                </a:solidFill>
                <a:latin typeface="Calibri"/>
                <a:ea typeface="Calibri"/>
                <a:cs typeface="Calibri"/>
                <a:sym typeface="Calibri"/>
              </a:rPr>
              <a:t> just </a:t>
            </a:r>
            <a:r>
              <a:rPr lang="de-DE" sz="1200" dirty="0" err="1">
                <a:solidFill>
                  <a:schemeClr val="dk1"/>
                </a:solidFill>
                <a:latin typeface="Calibri"/>
                <a:ea typeface="Calibri"/>
                <a:cs typeface="Calibri"/>
                <a:sym typeface="Calibri"/>
              </a:rPr>
              <a:t>one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click</a:t>
            </a:r>
            <a:r>
              <a:rPr lang="de-DE" sz="1200" dirty="0">
                <a:solidFill>
                  <a:schemeClr val="dk1"/>
                </a:solidFill>
                <a:latin typeface="Calibri"/>
                <a:ea typeface="Calibri"/>
                <a:cs typeface="Calibri"/>
                <a:sym typeface="Calibri"/>
              </a:rPr>
              <a:t>, so </a:t>
            </a:r>
            <a:r>
              <a:rPr lang="de-DE" sz="1200" dirty="0" err="1">
                <a:solidFill>
                  <a:schemeClr val="dk1"/>
                </a:solidFill>
                <a:latin typeface="Calibri"/>
                <a:ea typeface="Calibri"/>
                <a:cs typeface="Calibri"/>
                <a:sym typeface="Calibri"/>
              </a:rPr>
              <a:t>that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no</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one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has</a:t>
            </a:r>
            <a:r>
              <a:rPr lang="de-DE" sz="1200" dirty="0">
                <a:solidFill>
                  <a:schemeClr val="dk1"/>
                </a:solidFill>
                <a:latin typeface="Calibri"/>
                <a:ea typeface="Calibri"/>
                <a:cs typeface="Calibri"/>
                <a:sym typeface="Calibri"/>
              </a:rPr>
              <a:t> an </a:t>
            </a:r>
            <a:r>
              <a:rPr lang="de-DE" sz="1200" dirty="0" err="1">
                <a:solidFill>
                  <a:schemeClr val="dk1"/>
                </a:solidFill>
                <a:latin typeface="Calibri"/>
                <a:ea typeface="Calibri"/>
                <a:cs typeface="Calibri"/>
                <a:sym typeface="Calibri"/>
              </a:rPr>
              <a:t>excuse</a:t>
            </a:r>
            <a:r>
              <a:rPr lang="de-DE" sz="1200" dirty="0">
                <a:solidFill>
                  <a:schemeClr val="dk1"/>
                </a:solidFill>
                <a:latin typeface="Calibri"/>
                <a:ea typeface="Calibri"/>
                <a:cs typeface="Calibri"/>
                <a:sym typeface="Calibri"/>
              </a:rPr>
              <a:t> not </a:t>
            </a:r>
            <a:r>
              <a:rPr lang="de-DE" sz="1200" dirty="0" err="1">
                <a:solidFill>
                  <a:schemeClr val="dk1"/>
                </a:solidFill>
                <a:latin typeface="Calibri"/>
                <a:ea typeface="Calibri"/>
                <a:cs typeface="Calibri"/>
                <a:sym typeface="Calibri"/>
              </a:rPr>
              <a:t>to</a:t>
            </a:r>
            <a:r>
              <a:rPr lang="de-DE" sz="1200" dirty="0">
                <a:solidFill>
                  <a:schemeClr val="dk1"/>
                </a:solidFill>
                <a:latin typeface="Calibri"/>
                <a:ea typeface="Calibri"/>
                <a:cs typeface="Calibri"/>
                <a:sym typeface="Calibri"/>
              </a:rPr>
              <a:t> plant </a:t>
            </a:r>
            <a:r>
              <a:rPr lang="de-DE" sz="1200" dirty="0" err="1">
                <a:solidFill>
                  <a:schemeClr val="dk1"/>
                </a:solidFill>
                <a:latin typeface="Calibri"/>
                <a:ea typeface="Calibri"/>
                <a:cs typeface="Calibri"/>
                <a:sym typeface="Calibri"/>
              </a:rPr>
              <a:t>trees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anymore</a:t>
            </a:r>
            <a:r>
              <a:rPr lang="de-DE" sz="1200" dirty="0">
                <a:solidFill>
                  <a:schemeClr val="dk1"/>
                </a:solidFill>
                <a:latin typeface="Calibri"/>
                <a:ea typeface="Calibri"/>
                <a:cs typeface="Calibri"/>
                <a:sym typeface="Calibri"/>
              </a:rPr>
              <a:t>. </a:t>
            </a:r>
            <a:endParaRPr dirty="0"/>
          </a:p>
          <a:p>
            <a:pPr marL="0" lvl="0" indent="0" algn="l" rtl="0">
              <a:spcBef>
                <a:spcPts val="0"/>
              </a:spcBef>
              <a:spcAft>
                <a:spcPts val="0"/>
              </a:spcAft>
              <a:buClr>
                <a:srgbClr val="000000"/>
              </a:buClr>
              <a:buSzPts val="12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2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Calibri"/>
              <a:buNone/>
            </a:pPr>
            <a:endParaRPr dirty="0"/>
          </a:p>
        </p:txBody>
      </p:sp>
      <p:sp>
        <p:nvSpPr>
          <p:cNvPr id="470" name="Google Shape;470;p47:notes"/>
          <p:cNvSpPr txBox="1">
            <a:spLocks noGrp="1"/>
          </p:cNvSpPr>
          <p:nvPr>
            <p:ph type="sldNum" idx="12"/>
          </p:nvPr>
        </p:nvSpPr>
        <p:spPr>
          <a:xfrm>
            <a:off x="3884613" y="8685224"/>
            <a:ext cx="2971800" cy="4572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de-DE" sz="1300" b="0" i="0" u="none" strike="noStrike" cap="none">
                <a:solidFill>
                  <a:srgbClr val="000000"/>
                </a:solidFill>
                <a:latin typeface="Arial"/>
                <a:ea typeface="Arial"/>
                <a:cs typeface="Arial"/>
                <a:sym typeface="Arial"/>
              </a:rPr>
              <a:t>46</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sz="1200" dirty="0">
                <a:solidFill>
                  <a:schemeClr val="dk1"/>
                </a:solidFill>
                <a:latin typeface="Calibri"/>
                <a:ea typeface="Calibri"/>
                <a:cs typeface="Calibri"/>
                <a:sym typeface="Calibri"/>
              </a:rPr>
              <a:t>But </a:t>
            </a:r>
            <a:r>
              <a:rPr lang="de-DE" sz="1200" dirty="0" err="1">
                <a:solidFill>
                  <a:schemeClr val="dk1"/>
                </a:solidFill>
                <a:latin typeface="Calibri"/>
                <a:ea typeface="Calibri"/>
                <a:cs typeface="Calibri"/>
                <a:sym typeface="Calibri"/>
              </a:rPr>
              <a:t>we</a:t>
            </a:r>
            <a:r>
              <a:rPr lang="de-DE" sz="1200" dirty="0">
                <a:solidFill>
                  <a:schemeClr val="dk1"/>
                </a:solidFill>
                <a:latin typeface="Calibri"/>
                <a:ea typeface="Calibri"/>
                <a:cs typeface="Calibri"/>
                <a:sym typeface="Calibri"/>
              </a:rPr>
              <a:t> still </a:t>
            </a:r>
            <a:r>
              <a:rPr lang="de-DE" sz="1200" dirty="0" err="1">
                <a:solidFill>
                  <a:schemeClr val="dk1"/>
                </a:solidFill>
                <a:latin typeface="Calibri"/>
                <a:ea typeface="Calibri"/>
                <a:cs typeface="Calibri"/>
                <a:sym typeface="Calibri"/>
              </a:rPr>
              <a:t>have</a:t>
            </a:r>
            <a:r>
              <a:rPr lang="de-DE" sz="1200" dirty="0">
                <a:solidFill>
                  <a:schemeClr val="dk1"/>
                </a:solidFill>
                <a:latin typeface="Calibri"/>
                <a:ea typeface="Calibri"/>
                <a:cs typeface="Calibri"/>
                <a:sym typeface="Calibri"/>
              </a:rPr>
              <a:t> a </a:t>
            </a:r>
            <a:r>
              <a:rPr lang="de-DE" sz="1200" dirty="0" err="1">
                <a:solidFill>
                  <a:schemeClr val="dk1"/>
                </a:solidFill>
                <a:latin typeface="Calibri"/>
                <a:ea typeface="Calibri"/>
                <a:cs typeface="Calibri"/>
                <a:sym typeface="Calibri"/>
              </a:rPr>
              <a:t>long</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way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to</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go</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Only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together</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with</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you</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can</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we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reach</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our</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goal</a:t>
            </a:r>
            <a:r>
              <a:rPr lang="de-DE" sz="1200" dirty="0">
                <a:solidFill>
                  <a:schemeClr val="dk1"/>
                </a:solidFill>
                <a:latin typeface="Calibri"/>
                <a:ea typeface="Calibri"/>
                <a:cs typeface="Calibri"/>
                <a:sym typeface="Calibri"/>
              </a:rPr>
              <a:t> of 1 </a:t>
            </a:r>
            <a:r>
              <a:rPr lang="de-DE" sz="1200" dirty="0" err="1">
                <a:solidFill>
                  <a:schemeClr val="dk1"/>
                </a:solidFill>
                <a:latin typeface="Calibri"/>
                <a:ea typeface="Calibri"/>
                <a:cs typeface="Calibri"/>
                <a:sym typeface="Calibri"/>
              </a:rPr>
              <a:t>trillion</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trees</a:t>
            </a:r>
            <a:r>
              <a:rPr lang="de-DE" sz="1200"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de-DE" sz="1200" dirty="0">
                <a:solidFill>
                  <a:schemeClr val="dk1"/>
                </a:solidFill>
                <a:latin typeface="Calibri"/>
                <a:ea typeface="Calibri"/>
                <a:cs typeface="Calibri"/>
                <a:sym typeface="Calibri"/>
              </a:rPr>
              <a:t>So </a:t>
            </a:r>
            <a:r>
              <a:rPr lang="de-DE" sz="1200" dirty="0" err="1">
                <a:solidFill>
                  <a:schemeClr val="dk1"/>
                </a:solidFill>
                <a:latin typeface="Calibri"/>
                <a:ea typeface="Calibri"/>
                <a:cs typeface="Calibri"/>
                <a:sym typeface="Calibri"/>
              </a:rPr>
              <a:t>join</a:t>
            </a:r>
            <a:r>
              <a:rPr lang="de-DE" sz="1200" dirty="0">
                <a:solidFill>
                  <a:schemeClr val="dk1"/>
                </a:solidFill>
                <a:latin typeface="Calibri"/>
                <a:ea typeface="Calibri"/>
                <a:cs typeface="Calibri"/>
                <a:sym typeface="Calibri"/>
              </a:rPr>
              <a:t> in, </a:t>
            </a:r>
            <a:r>
              <a:rPr lang="de-DE" sz="1200" dirty="0" err="1">
                <a:solidFill>
                  <a:schemeClr val="dk1"/>
                </a:solidFill>
                <a:latin typeface="Calibri"/>
                <a:ea typeface="Calibri"/>
                <a:cs typeface="Calibri"/>
                <a:sym typeface="Calibri"/>
              </a:rPr>
              <a:t>get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involved</a:t>
            </a:r>
            <a:r>
              <a:rPr lang="de-DE" sz="1200" dirty="0">
                <a:solidFill>
                  <a:schemeClr val="dk1"/>
                </a:solidFill>
                <a:latin typeface="Calibri"/>
                <a:ea typeface="Calibri"/>
                <a:cs typeface="Calibri"/>
                <a:sym typeface="Calibri"/>
              </a:rPr>
              <a:t> and </a:t>
            </a:r>
            <a:r>
              <a:rPr lang="de-DE" sz="1200" dirty="0" err="1">
                <a:solidFill>
                  <a:schemeClr val="dk1"/>
                </a:solidFill>
                <a:latin typeface="Calibri"/>
                <a:ea typeface="Calibri"/>
                <a:cs typeface="Calibri"/>
                <a:sym typeface="Calibri"/>
              </a:rPr>
              <a:t>get</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active</a:t>
            </a:r>
            <a:r>
              <a:rPr lang="de-DE" sz="1200"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de-DE" sz="1200" dirty="0">
                <a:solidFill>
                  <a:schemeClr val="dk1"/>
                </a:solidFill>
                <a:latin typeface="Calibri"/>
                <a:ea typeface="Calibri"/>
                <a:cs typeface="Calibri"/>
                <a:sym typeface="Calibri"/>
              </a:rPr>
              <a:t>The </a:t>
            </a:r>
            <a:r>
              <a:rPr lang="de-DE" sz="1200" dirty="0" err="1">
                <a:solidFill>
                  <a:schemeClr val="dk1"/>
                </a:solidFill>
                <a:latin typeface="Calibri"/>
                <a:ea typeface="Calibri"/>
                <a:cs typeface="Calibri"/>
                <a:sym typeface="Calibri"/>
              </a:rPr>
              <a:t>climate</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crisis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is</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about</a:t>
            </a:r>
            <a:r>
              <a:rPr lang="de-DE" sz="1200" dirty="0">
                <a:solidFill>
                  <a:schemeClr val="dk1"/>
                </a:solidFill>
                <a:latin typeface="Calibri"/>
                <a:ea typeface="Calibri"/>
                <a:cs typeface="Calibri"/>
                <a:sym typeface="Calibri"/>
              </a:rPr>
              <a:t> OUR </a:t>
            </a:r>
            <a:r>
              <a:rPr lang="de-DE" sz="1200" dirty="0" err="1">
                <a:solidFill>
                  <a:schemeClr val="dk1"/>
                </a:solidFill>
                <a:latin typeface="Calibri"/>
                <a:ea typeface="Calibri"/>
                <a:cs typeface="Calibri"/>
                <a:sym typeface="Calibri"/>
              </a:rPr>
              <a:t>future</a:t>
            </a:r>
            <a:r>
              <a:rPr lang="de-DE" sz="1200"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de-DE" sz="1200" dirty="0" err="1">
                <a:solidFill>
                  <a:schemeClr val="dk1"/>
                </a:solidFill>
                <a:latin typeface="Calibri"/>
                <a:ea typeface="Calibri"/>
                <a:cs typeface="Calibri"/>
                <a:sym typeface="Calibri"/>
              </a:rPr>
              <a:t>Thank</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you</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very</a:t>
            </a:r>
            <a:r>
              <a:rPr lang="de-DE" sz="1200" dirty="0">
                <a:solidFill>
                  <a:schemeClr val="dk1"/>
                </a:solidFill>
                <a:latin typeface="Calibri"/>
                <a:ea typeface="Calibri"/>
                <a:cs typeface="Calibri"/>
                <a:sym typeface="Calibri"/>
              </a:rPr>
              <a:t> </a:t>
            </a:r>
            <a:r>
              <a:rPr lang="de-DE" sz="1200" dirty="0" err="1">
                <a:solidFill>
                  <a:schemeClr val="dk1"/>
                </a:solidFill>
                <a:latin typeface="Calibri"/>
                <a:ea typeface="Calibri"/>
                <a:cs typeface="Calibri"/>
                <a:sym typeface="Calibri"/>
              </a:rPr>
              <a:t>much</a:t>
            </a:r>
            <a:r>
              <a:rPr lang="de-DE"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dirty="0"/>
          </a:p>
        </p:txBody>
      </p:sp>
      <p:sp>
        <p:nvSpPr>
          <p:cNvPr id="479" name="Google Shape;47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e-DE"/>
              <a:t>This rise in global temperatures has catastrophic consequences, as you can see here. </a:t>
            </a:r>
            <a:endParaRPr/>
          </a:p>
          <a:p>
            <a:pPr marL="0" lvl="0" indent="0" algn="l" rtl="0">
              <a:spcBef>
                <a:spcPts val="0"/>
              </a:spcBef>
              <a:spcAft>
                <a:spcPts val="0"/>
              </a:spcAft>
              <a:buClr>
                <a:schemeClr val="dk1"/>
              </a:buClr>
              <a:buSzPts val="1200"/>
              <a:buFont typeface="Calibri"/>
              <a:buNone/>
            </a:pPr>
            <a:r>
              <a:rPr lang="de-DE"/>
              <a:t>The left picture was taken in Bangladesch. In many areas of the world the floods are getting worse. </a:t>
            </a:r>
            <a:endParaRPr/>
          </a:p>
          <a:p>
            <a:pPr marL="0" lvl="0" indent="0" algn="l" rtl="0">
              <a:spcBef>
                <a:spcPts val="0"/>
              </a:spcBef>
              <a:spcAft>
                <a:spcPts val="0"/>
              </a:spcAft>
              <a:buClr>
                <a:schemeClr val="dk1"/>
              </a:buClr>
              <a:buSzPts val="1200"/>
              <a:buFont typeface="Calibri"/>
              <a:buNone/>
            </a:pPr>
            <a:r>
              <a:rPr lang="de-DE"/>
              <a:t>In other areas droughts are getting worse, as can be seen in the picture on the right, taken in China. </a:t>
            </a:r>
            <a:endParaRPr/>
          </a:p>
          <a:p>
            <a:pPr marL="0" marR="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p:txBody>
      </p:sp>
      <p:sp>
        <p:nvSpPr>
          <p:cNvPr id="99" name="Google Shape;9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1200">
                <a:solidFill>
                  <a:schemeClr val="dk1"/>
                </a:solidFill>
                <a:latin typeface="Calibri"/>
                <a:ea typeface="Calibri"/>
                <a:cs typeface="Calibri"/>
                <a:sym typeface="Calibri"/>
              </a:rPr>
              <a:t>But why is it getting warmer?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Various gases in the atmosphere are to blame, especially </a:t>
            </a:r>
            <a:r>
              <a:rPr lang="de-DE" sz="1200" b="1">
                <a:solidFill>
                  <a:schemeClr val="dk1"/>
                </a:solidFill>
                <a:latin typeface="Calibri"/>
                <a:ea typeface="Calibri"/>
                <a:cs typeface="Calibri"/>
                <a:sym typeface="Calibri"/>
              </a:rPr>
              <a:t>carbon dioxide</a:t>
            </a:r>
            <a:r>
              <a:rPr lang="de-DE" sz="1200">
                <a:solidFill>
                  <a:schemeClr val="dk1"/>
                </a:solidFill>
                <a:latin typeface="Calibri"/>
                <a:ea typeface="Calibri"/>
                <a:cs typeface="Calibri"/>
                <a:sym typeface="Calibri"/>
              </a:rPr>
              <a:t>, or CO</a:t>
            </a:r>
            <a:r>
              <a:rPr lang="de-DE" sz="1200" baseline="-25000">
                <a:solidFill>
                  <a:schemeClr val="dk1"/>
                </a:solidFill>
                <a:latin typeface="Calibri"/>
                <a:ea typeface="Calibri"/>
                <a:cs typeface="Calibri"/>
                <a:sym typeface="Calibri"/>
              </a:rPr>
              <a:t>2</a:t>
            </a:r>
            <a:r>
              <a:rPr lang="de-DE" sz="1200">
                <a:solidFill>
                  <a:schemeClr val="dk1"/>
                </a:solidFill>
                <a:latin typeface="Calibri"/>
                <a:ea typeface="Calibri"/>
                <a:cs typeface="Calibri"/>
                <a:sym typeface="Calibri"/>
              </a:rPr>
              <a:t> for short. It is invisible and everywhere. We cannot smell it, taste it, see it, but it is everywhere in our air.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There are two main sources: </a:t>
            </a:r>
            <a:endParaRPr/>
          </a:p>
          <a:p>
            <a:pPr marL="228600" lvl="0" indent="-228600" algn="l" rtl="0">
              <a:spcBef>
                <a:spcPts val="0"/>
              </a:spcBef>
              <a:spcAft>
                <a:spcPts val="0"/>
              </a:spcAft>
              <a:buClr>
                <a:schemeClr val="dk1"/>
              </a:buClr>
              <a:buSzPts val="1200"/>
              <a:buFont typeface="Calibri"/>
              <a:buAutoNum type="arabicPeriod"/>
            </a:pPr>
            <a:r>
              <a:rPr lang="de-DE" sz="1200">
                <a:solidFill>
                  <a:schemeClr val="dk1"/>
                </a:solidFill>
                <a:latin typeface="Calibri"/>
                <a:ea typeface="Calibri"/>
                <a:cs typeface="Calibri"/>
                <a:sym typeface="Calibri"/>
              </a:rPr>
              <a:t>It comes naturally from volcanic eruptions, forest fires and rot, like compost decay. These things have always existed, but the earth has always been able to store as much CO</a:t>
            </a:r>
            <a:r>
              <a:rPr lang="de-DE" sz="1200" baseline="-25000">
                <a:solidFill>
                  <a:schemeClr val="dk1"/>
                </a:solidFill>
                <a:latin typeface="Calibri"/>
                <a:ea typeface="Calibri"/>
                <a:cs typeface="Calibri"/>
                <a:sym typeface="Calibri"/>
              </a:rPr>
              <a:t>2 </a:t>
            </a:r>
            <a:r>
              <a:rPr lang="de-DE" sz="1200">
                <a:solidFill>
                  <a:schemeClr val="dk1"/>
                </a:solidFill>
                <a:latin typeface="Calibri"/>
                <a:ea typeface="Calibri"/>
                <a:cs typeface="Calibri"/>
                <a:sym typeface="Calibri"/>
              </a:rPr>
              <a:t>as it has produced. So there has always been a balance. </a:t>
            </a:r>
            <a:endParaRPr/>
          </a:p>
          <a:p>
            <a:pPr marL="228600" lvl="0" indent="-228600" algn="l" rtl="0">
              <a:spcBef>
                <a:spcPts val="0"/>
              </a:spcBef>
              <a:spcAft>
                <a:spcPts val="0"/>
              </a:spcAft>
              <a:buClr>
                <a:schemeClr val="dk1"/>
              </a:buClr>
              <a:buSzPts val="1200"/>
              <a:buFont typeface="Calibri"/>
              <a:buAutoNum type="arabicPeriod"/>
            </a:pPr>
            <a:r>
              <a:rPr lang="de-DE" sz="1200">
                <a:solidFill>
                  <a:schemeClr val="dk1"/>
                </a:solidFill>
                <a:latin typeface="Calibri"/>
                <a:ea typeface="Calibri"/>
                <a:cs typeface="Calibri"/>
                <a:sym typeface="Calibri"/>
              </a:rPr>
              <a:t>The second cause is us humans. In always everything we do, we produce CO</a:t>
            </a:r>
            <a:r>
              <a:rPr lang="de-DE" sz="1200" baseline="-25000">
                <a:solidFill>
                  <a:schemeClr val="dk1"/>
                </a:solidFill>
                <a:latin typeface="Calibri"/>
                <a:ea typeface="Calibri"/>
                <a:cs typeface="Calibri"/>
                <a:sym typeface="Calibri"/>
              </a:rPr>
              <a:t>2</a:t>
            </a:r>
            <a:r>
              <a:rPr lang="de-DE" sz="1200">
                <a:solidFill>
                  <a:schemeClr val="dk1"/>
                </a:solidFill>
                <a:latin typeface="Calibri"/>
                <a:ea typeface="Calibri"/>
                <a:cs typeface="Calibri"/>
                <a:sym typeface="Calibri"/>
              </a:rPr>
              <a:t>: by producing the things we buy, by driving a car, heating our home, using electrical appliances or by flying aound the world for holidays.  </a:t>
            </a:r>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We humans produce more CO2 every year. The world is no longer able to store everything. So there is no balance anymore. </a:t>
            </a:r>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de-DE" sz="1200">
                <a:solidFill>
                  <a:schemeClr val="dk1"/>
                </a:solidFill>
                <a:latin typeface="Calibri"/>
                <a:ea typeface="Calibri"/>
                <a:cs typeface="Calibri"/>
                <a:sym typeface="Calibri"/>
              </a:rPr>
              <a:t>That's why we also talk about the </a:t>
            </a:r>
            <a:r>
              <a:rPr lang="de-DE" sz="1200" b="1">
                <a:solidFill>
                  <a:schemeClr val="dk1"/>
                </a:solidFill>
                <a:latin typeface="Calibri"/>
                <a:ea typeface="Calibri"/>
                <a:cs typeface="Calibri"/>
                <a:sym typeface="Calibri"/>
              </a:rPr>
              <a:t>human-made climate crisis</a:t>
            </a:r>
            <a:r>
              <a:rPr lang="de-DE" sz="1200">
                <a:solidFill>
                  <a:schemeClr val="dk1"/>
                </a:solidFill>
                <a:latin typeface="Calibri"/>
                <a:ea typeface="Calibri"/>
                <a:cs typeface="Calibri"/>
                <a:sym typeface="Calibri"/>
              </a:rPr>
              <a:t>.</a:t>
            </a:r>
            <a:br>
              <a:rPr lang="de-DE"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08" name="Google Shape;10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I will </a:t>
            </a:r>
            <a:r>
              <a:rPr lang="de-DE" dirty="0" err="1"/>
              <a:t>be</a:t>
            </a:r>
            <a:r>
              <a:rPr lang="de-DE" dirty="0"/>
              <a:t> </a:t>
            </a:r>
            <a:r>
              <a:rPr lang="de-DE" dirty="0" err="1"/>
              <a:t>using</a:t>
            </a:r>
            <a:r>
              <a:rPr lang="de-DE" dirty="0"/>
              <a:t> </a:t>
            </a:r>
            <a:r>
              <a:rPr lang="de-DE" dirty="0" err="1"/>
              <a:t>the</a:t>
            </a:r>
            <a:r>
              <a:rPr lang="de-DE" dirty="0"/>
              <a:t> </a:t>
            </a:r>
            <a:r>
              <a:rPr lang="de-DE" dirty="0" err="1"/>
              <a:t>word</a:t>
            </a:r>
            <a:r>
              <a:rPr lang="de-DE" dirty="0"/>
              <a:t> </a:t>
            </a:r>
            <a:r>
              <a:rPr lang="de-DE" dirty="0" err="1"/>
              <a:t>climate</a:t>
            </a:r>
            <a:r>
              <a:rPr lang="de-DE" dirty="0"/>
              <a:t> </a:t>
            </a:r>
            <a:r>
              <a:rPr lang="de-DE" dirty="0" err="1"/>
              <a:t>crisis</a:t>
            </a:r>
            <a:r>
              <a:rPr lang="de-DE" dirty="0"/>
              <a:t> in </a:t>
            </a:r>
            <a:r>
              <a:rPr lang="de-DE" dirty="0" err="1"/>
              <a:t>my</a:t>
            </a:r>
            <a:r>
              <a:rPr lang="de-DE" dirty="0"/>
              <a:t> </a:t>
            </a:r>
            <a:r>
              <a:rPr lang="de-DE" dirty="0" err="1"/>
              <a:t>lecture</a:t>
            </a:r>
            <a:r>
              <a:rPr lang="de-DE" dirty="0"/>
              <a:t>. </a:t>
            </a:r>
            <a:r>
              <a:rPr lang="de-DE" dirty="0" err="1"/>
              <a:t>You</a:t>
            </a:r>
            <a:r>
              <a:rPr lang="de-DE" dirty="0"/>
              <a:t> </a:t>
            </a:r>
            <a:r>
              <a:rPr lang="de-DE" dirty="0" err="1"/>
              <a:t>may</a:t>
            </a:r>
            <a:r>
              <a:rPr lang="de-DE" dirty="0"/>
              <a:t> </a:t>
            </a:r>
            <a:r>
              <a:rPr lang="de-DE" dirty="0" err="1"/>
              <a:t>wonder</a:t>
            </a:r>
            <a:r>
              <a:rPr lang="de-DE" dirty="0"/>
              <a:t> </a:t>
            </a:r>
            <a:r>
              <a:rPr lang="de-DE" dirty="0" err="1"/>
              <a:t>why</a:t>
            </a:r>
            <a:r>
              <a:rPr lang="de-DE" dirty="0"/>
              <a:t> I am </a:t>
            </a:r>
            <a:r>
              <a:rPr lang="de-DE" dirty="0" err="1"/>
              <a:t>talking</a:t>
            </a:r>
            <a:r>
              <a:rPr lang="de-DE" dirty="0"/>
              <a:t> </a:t>
            </a:r>
            <a:r>
              <a:rPr lang="de-DE" dirty="0" err="1"/>
              <a:t>about</a:t>
            </a:r>
            <a:r>
              <a:rPr lang="de-DE" dirty="0"/>
              <a:t> a </a:t>
            </a:r>
            <a:r>
              <a:rPr lang="de-DE" dirty="0" err="1"/>
              <a:t>crisis</a:t>
            </a:r>
            <a:r>
              <a:rPr lang="de-DE" dirty="0"/>
              <a:t> </a:t>
            </a:r>
            <a:r>
              <a:rPr lang="de-DE" dirty="0" err="1"/>
              <a:t>instead</a:t>
            </a:r>
            <a:r>
              <a:rPr lang="de-DE" dirty="0"/>
              <a:t> of </a:t>
            </a:r>
            <a:r>
              <a:rPr lang="de-DE" dirty="0" err="1"/>
              <a:t>climate</a:t>
            </a:r>
            <a:r>
              <a:rPr lang="de-DE" dirty="0"/>
              <a:t> </a:t>
            </a:r>
            <a:r>
              <a:rPr lang="de-DE" dirty="0" err="1"/>
              <a:t>change</a:t>
            </a:r>
            <a:r>
              <a:rPr lang="de-DE" dirty="0"/>
              <a:t> </a:t>
            </a:r>
            <a:r>
              <a:rPr lang="de-DE" dirty="0" err="1"/>
              <a:t>as</a:t>
            </a:r>
            <a:r>
              <a:rPr lang="de-DE" dirty="0"/>
              <a:t> </a:t>
            </a:r>
            <a:r>
              <a:rPr lang="de-DE" dirty="0" err="1"/>
              <a:t>others</a:t>
            </a:r>
            <a:r>
              <a:rPr lang="de-DE" dirty="0"/>
              <a:t> do.</a:t>
            </a:r>
            <a:endParaRPr dirty="0"/>
          </a:p>
          <a:p>
            <a:pPr marL="0" lvl="0" indent="0" algn="l" rtl="0">
              <a:spcBef>
                <a:spcPts val="0"/>
              </a:spcBef>
              <a:spcAft>
                <a:spcPts val="0"/>
              </a:spcAft>
              <a:buNone/>
            </a:pPr>
            <a:r>
              <a:rPr lang="de-DE" dirty="0"/>
              <a:t> </a:t>
            </a:r>
            <a:endParaRPr dirty="0"/>
          </a:p>
          <a:p>
            <a:pPr marL="0" lvl="0" indent="0" algn="l" rtl="0">
              <a:spcBef>
                <a:spcPts val="0"/>
              </a:spcBef>
              <a:spcAft>
                <a:spcPts val="0"/>
              </a:spcAft>
              <a:buNone/>
            </a:pPr>
            <a:r>
              <a:rPr lang="de-DE" dirty="0" err="1"/>
              <a:t>We</a:t>
            </a:r>
            <a:r>
              <a:rPr lang="de-DE" dirty="0"/>
              <a:t>, </a:t>
            </a:r>
            <a:r>
              <a:rPr lang="de-DE" sz="1200" dirty="0">
                <a:solidFill>
                  <a:schemeClr val="dk1"/>
                </a:solidFill>
                <a:latin typeface="Calibri"/>
                <a:ea typeface="Calibri"/>
                <a:cs typeface="Calibri"/>
                <a:sym typeface="Calibri"/>
              </a:rPr>
              <a:t>Climate Justice </a:t>
            </a:r>
            <a:r>
              <a:rPr lang="de-DE" sz="1200" dirty="0" err="1">
                <a:solidFill>
                  <a:schemeClr val="dk1"/>
                </a:solidFill>
                <a:latin typeface="Calibri"/>
                <a:ea typeface="Calibri"/>
                <a:cs typeface="Calibri"/>
                <a:sym typeface="Calibri"/>
              </a:rPr>
              <a:t>Ambassadors</a:t>
            </a:r>
            <a:r>
              <a:rPr lang="de-DE" dirty="0"/>
              <a:t>, </a:t>
            </a:r>
            <a:r>
              <a:rPr lang="de-DE" dirty="0" err="1"/>
              <a:t>speak</a:t>
            </a:r>
            <a:r>
              <a:rPr lang="de-DE" dirty="0"/>
              <a:t> of </a:t>
            </a:r>
            <a:r>
              <a:rPr lang="de-DE" dirty="0" err="1"/>
              <a:t>climate</a:t>
            </a:r>
            <a:r>
              <a:rPr lang="de-DE" dirty="0"/>
              <a:t> </a:t>
            </a:r>
            <a:r>
              <a:rPr lang="de-DE" dirty="0" err="1"/>
              <a:t>crisis</a:t>
            </a:r>
            <a:r>
              <a:rPr lang="de-DE" dirty="0"/>
              <a:t>, </a:t>
            </a:r>
            <a:r>
              <a:rPr lang="de-DE" dirty="0" err="1"/>
              <a:t>because</a:t>
            </a:r>
            <a:r>
              <a:rPr lang="de-DE" dirty="0"/>
              <a:t> </a:t>
            </a:r>
            <a:r>
              <a:rPr lang="de-DE" dirty="0" err="1"/>
              <a:t>we</a:t>
            </a:r>
            <a:r>
              <a:rPr lang="de-DE" dirty="0"/>
              <a:t> </a:t>
            </a:r>
            <a:r>
              <a:rPr lang="de-DE" dirty="0" err="1"/>
              <a:t>are</a:t>
            </a:r>
            <a:r>
              <a:rPr lang="de-DE" dirty="0"/>
              <a:t> in a </a:t>
            </a:r>
            <a:r>
              <a:rPr lang="de-DE" dirty="0" err="1"/>
              <a:t>dangerous</a:t>
            </a:r>
            <a:r>
              <a:rPr lang="de-DE" dirty="0"/>
              <a:t> </a:t>
            </a:r>
            <a:r>
              <a:rPr lang="de-DE" dirty="0" err="1"/>
              <a:t>situation</a:t>
            </a:r>
            <a:r>
              <a:rPr lang="de-DE" dirty="0"/>
              <a:t>. </a:t>
            </a:r>
            <a:r>
              <a:rPr lang="de-DE" dirty="0" err="1"/>
              <a:t>We</a:t>
            </a:r>
            <a:r>
              <a:rPr lang="de-DE" dirty="0"/>
              <a:t> </a:t>
            </a:r>
            <a:r>
              <a:rPr lang="de-DE" dirty="0" err="1"/>
              <a:t>must</a:t>
            </a:r>
            <a:r>
              <a:rPr lang="de-DE" dirty="0"/>
              <a:t> </a:t>
            </a:r>
            <a:r>
              <a:rPr lang="de-DE" dirty="0" err="1"/>
              <a:t>act</a:t>
            </a:r>
            <a:r>
              <a:rPr lang="de-DE" dirty="0"/>
              <a:t> NOW, </a:t>
            </a:r>
            <a:r>
              <a:rPr lang="de-DE" dirty="0" err="1"/>
              <a:t>otherwise</a:t>
            </a:r>
            <a:r>
              <a:rPr lang="de-DE" dirty="0"/>
              <a:t>, </a:t>
            </a:r>
            <a:r>
              <a:rPr lang="de-DE" dirty="0" err="1"/>
              <a:t>as</a:t>
            </a:r>
            <a:r>
              <a:rPr lang="de-DE" dirty="0"/>
              <a:t> </a:t>
            </a:r>
            <a:r>
              <a:rPr lang="de-DE" dirty="0" err="1"/>
              <a:t>you</a:t>
            </a:r>
            <a:r>
              <a:rPr lang="de-DE" dirty="0"/>
              <a:t> </a:t>
            </a:r>
            <a:r>
              <a:rPr lang="de-DE" dirty="0" err="1"/>
              <a:t>heard</a:t>
            </a:r>
            <a:r>
              <a:rPr lang="de-DE" dirty="0"/>
              <a:t> </a:t>
            </a:r>
            <a:r>
              <a:rPr lang="de-DE" dirty="0" err="1"/>
              <a:t>earlier</a:t>
            </a:r>
            <a:r>
              <a:rPr lang="de-DE" dirty="0"/>
              <a:t>, </a:t>
            </a:r>
            <a:r>
              <a:rPr lang="de-DE" dirty="0" err="1"/>
              <a:t>we</a:t>
            </a:r>
            <a:r>
              <a:rPr lang="de-DE" dirty="0"/>
              <a:t> will not </a:t>
            </a:r>
            <a:r>
              <a:rPr lang="de-DE" dirty="0" err="1"/>
              <a:t>be</a:t>
            </a:r>
            <a:r>
              <a:rPr lang="de-DE" dirty="0"/>
              <a:t> </a:t>
            </a:r>
            <a:r>
              <a:rPr lang="de-DE" dirty="0" err="1"/>
              <a:t>able</a:t>
            </a:r>
            <a:r>
              <a:rPr lang="de-DE" dirty="0"/>
              <a:t> </a:t>
            </a:r>
            <a:r>
              <a:rPr lang="de-DE" dirty="0" err="1"/>
              <a:t>to</a:t>
            </a:r>
            <a:r>
              <a:rPr lang="de-DE" dirty="0"/>
              <a:t> reverse </a:t>
            </a:r>
            <a:r>
              <a:rPr lang="de-DE" dirty="0" err="1"/>
              <a:t>the</a:t>
            </a:r>
            <a:r>
              <a:rPr lang="de-DE" dirty="0"/>
              <a:t> </a:t>
            </a:r>
            <a:r>
              <a:rPr lang="de-DE" dirty="0" err="1"/>
              <a:t>rise</a:t>
            </a:r>
            <a:r>
              <a:rPr lang="de-DE" dirty="0"/>
              <a:t> in </a:t>
            </a:r>
            <a:r>
              <a:rPr lang="de-DE" dirty="0" err="1"/>
              <a:t>temperature</a:t>
            </a:r>
            <a:r>
              <a:rPr lang="de-DE" dirty="0"/>
              <a:t> and </a:t>
            </a:r>
            <a:r>
              <a:rPr lang="de-DE" dirty="0" err="1"/>
              <a:t>its</a:t>
            </a:r>
            <a:r>
              <a:rPr lang="de-DE" dirty="0"/>
              <a:t> </a:t>
            </a:r>
            <a:r>
              <a:rPr lang="de-DE" dirty="0" err="1"/>
              <a:t>consequences</a:t>
            </a:r>
            <a:r>
              <a:rPr lang="de-DE" dirty="0"/>
              <a:t>. </a:t>
            </a:r>
            <a:r>
              <a:rPr lang="de-DE" dirty="0" err="1"/>
              <a:t>We</a:t>
            </a:r>
            <a:r>
              <a:rPr lang="de-DE" dirty="0"/>
              <a:t> </a:t>
            </a:r>
            <a:r>
              <a:rPr lang="de-DE" dirty="0" err="1"/>
              <a:t>think</a:t>
            </a:r>
            <a:r>
              <a:rPr lang="de-DE" dirty="0"/>
              <a:t> </a:t>
            </a:r>
            <a:r>
              <a:rPr lang="de-DE" dirty="0" err="1"/>
              <a:t>the</a:t>
            </a:r>
            <a:r>
              <a:rPr lang="de-DE" dirty="0"/>
              <a:t> </a:t>
            </a:r>
            <a:r>
              <a:rPr lang="de-DE" dirty="0" err="1"/>
              <a:t>word</a:t>
            </a:r>
            <a:r>
              <a:rPr lang="de-DE" dirty="0"/>
              <a:t> </a:t>
            </a:r>
            <a:r>
              <a:rPr lang="de-DE" dirty="0" err="1"/>
              <a:t>climate</a:t>
            </a:r>
            <a:r>
              <a:rPr lang="de-DE" dirty="0"/>
              <a:t> </a:t>
            </a:r>
            <a:r>
              <a:rPr lang="de-DE" dirty="0" err="1"/>
              <a:t>change</a:t>
            </a:r>
            <a:r>
              <a:rPr lang="de-DE" dirty="0"/>
              <a:t> </a:t>
            </a:r>
            <a:r>
              <a:rPr lang="de-DE" dirty="0" err="1"/>
              <a:t>sounds</a:t>
            </a:r>
            <a:r>
              <a:rPr lang="de-DE" dirty="0"/>
              <a:t> </a:t>
            </a:r>
            <a:r>
              <a:rPr lang="de-DE" dirty="0" err="1"/>
              <a:t>much</a:t>
            </a:r>
            <a:r>
              <a:rPr lang="de-DE" dirty="0"/>
              <a:t> </a:t>
            </a:r>
            <a:r>
              <a:rPr lang="de-DE" dirty="0" err="1"/>
              <a:t>too</a:t>
            </a:r>
            <a:r>
              <a:rPr lang="de-DE" dirty="0"/>
              <a:t> positive and </a:t>
            </a:r>
            <a:r>
              <a:rPr lang="de-DE" dirty="0" err="1"/>
              <a:t>does</a:t>
            </a:r>
            <a:r>
              <a:rPr lang="de-DE" dirty="0"/>
              <a:t> not </a:t>
            </a:r>
            <a:r>
              <a:rPr lang="de-DE" dirty="0" err="1"/>
              <a:t>describe</a:t>
            </a:r>
            <a:r>
              <a:rPr lang="de-DE" dirty="0"/>
              <a:t> </a:t>
            </a:r>
            <a:r>
              <a:rPr lang="de-DE" dirty="0" err="1"/>
              <a:t>how</a:t>
            </a:r>
            <a:r>
              <a:rPr lang="de-DE" dirty="0"/>
              <a:t> </a:t>
            </a:r>
            <a:r>
              <a:rPr lang="de-DE" dirty="0" err="1"/>
              <a:t>important</a:t>
            </a:r>
            <a:r>
              <a:rPr lang="de-DE" dirty="0"/>
              <a:t> and urgent </a:t>
            </a:r>
            <a:r>
              <a:rPr lang="de-DE" dirty="0" err="1"/>
              <a:t>the</a:t>
            </a:r>
            <a:r>
              <a:rPr lang="de-DE" dirty="0"/>
              <a:t> </a:t>
            </a:r>
            <a:r>
              <a:rPr lang="de-DE" dirty="0" err="1"/>
              <a:t>situation</a:t>
            </a:r>
            <a:r>
              <a:rPr lang="de-DE" dirty="0"/>
              <a:t> </a:t>
            </a:r>
            <a:r>
              <a:rPr lang="de-DE" dirty="0" err="1"/>
              <a:t>is</a:t>
            </a:r>
            <a:r>
              <a:rPr lang="de-DE" dirty="0"/>
              <a:t>. </a:t>
            </a:r>
            <a:r>
              <a:rPr lang="de-DE" dirty="0" err="1"/>
              <a:t>For</a:t>
            </a:r>
            <a:r>
              <a:rPr lang="de-DE" dirty="0"/>
              <a:t> </a:t>
            </a:r>
            <a:r>
              <a:rPr lang="de-DE" dirty="0" err="1"/>
              <a:t>us</a:t>
            </a:r>
            <a:r>
              <a:rPr lang="de-DE" dirty="0"/>
              <a:t> </a:t>
            </a:r>
            <a:r>
              <a:rPr lang="de-DE" dirty="0" err="1"/>
              <a:t>it</a:t>
            </a:r>
            <a:r>
              <a:rPr lang="de-DE" dirty="0"/>
              <a:t> </a:t>
            </a:r>
            <a:r>
              <a:rPr lang="de-DE" dirty="0" err="1"/>
              <a:t>is</a:t>
            </a:r>
            <a:r>
              <a:rPr lang="de-DE" dirty="0"/>
              <a:t> a </a:t>
            </a:r>
            <a:r>
              <a:rPr lang="de-DE" dirty="0" err="1"/>
              <a:t>crisis</a:t>
            </a:r>
            <a:r>
              <a:rPr lang="de-DE" dirty="0"/>
              <a:t> </a:t>
            </a:r>
            <a:r>
              <a:rPr lang="de-DE" dirty="0" err="1"/>
              <a:t>that</a:t>
            </a:r>
            <a:r>
              <a:rPr lang="de-DE" dirty="0"/>
              <a:t> </a:t>
            </a:r>
            <a:r>
              <a:rPr lang="de-DE" dirty="0" err="1"/>
              <a:t>threatens</a:t>
            </a:r>
            <a:r>
              <a:rPr lang="de-DE" dirty="0"/>
              <a:t> </a:t>
            </a:r>
            <a:r>
              <a:rPr lang="de-DE" dirty="0" err="1"/>
              <a:t>our</a:t>
            </a:r>
            <a:r>
              <a:rPr lang="de-DE" dirty="0"/>
              <a:t> </a:t>
            </a:r>
            <a:r>
              <a:rPr lang="de-DE" dirty="0" err="1"/>
              <a:t>lives</a:t>
            </a:r>
            <a:r>
              <a:rPr lang="de-DE" dirty="0"/>
              <a: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Before we go any further into the climate crisis, I would like to explain to you briefly what actually happens to the </a:t>
            </a:r>
            <a:r>
              <a:rPr lang="de-DE" sz="1200">
                <a:latin typeface="Arial"/>
                <a:ea typeface="Arial"/>
                <a:cs typeface="Arial"/>
                <a:sym typeface="Arial"/>
              </a:rPr>
              <a:t>CO</a:t>
            </a:r>
            <a:r>
              <a:rPr lang="de-DE" sz="1200" baseline="-25000">
                <a:latin typeface="Arial"/>
                <a:ea typeface="Arial"/>
                <a:cs typeface="Arial"/>
                <a:sym typeface="Arial"/>
              </a:rPr>
              <a:t>2</a:t>
            </a:r>
            <a:r>
              <a:rPr lang="de-DE"/>
              <a:t> in the earth's atmosphere. </a:t>
            </a:r>
            <a:endParaRPr/>
          </a:p>
          <a:p>
            <a:pPr marL="0" lvl="0" indent="0" algn="l" rtl="0">
              <a:spcBef>
                <a:spcPts val="0"/>
              </a:spcBef>
              <a:spcAft>
                <a:spcPts val="0"/>
              </a:spcAft>
              <a:buNone/>
            </a:pPr>
            <a:endParaRPr/>
          </a:p>
          <a:p>
            <a:pPr marL="0" lvl="0" indent="0" algn="l" rtl="0">
              <a:spcBef>
                <a:spcPts val="0"/>
              </a:spcBef>
              <a:spcAft>
                <a:spcPts val="0"/>
              </a:spcAft>
              <a:buNone/>
            </a:pPr>
            <a:r>
              <a:rPr lang="de-DE"/>
              <a:t>Many of you have probably heard about the greenhouse effect. </a:t>
            </a:r>
            <a:endParaRPr/>
          </a:p>
          <a:p>
            <a:pPr marL="0" lvl="0" indent="0" algn="l" rtl="0">
              <a:spcBef>
                <a:spcPts val="0"/>
              </a:spcBef>
              <a:spcAft>
                <a:spcPts val="0"/>
              </a:spcAft>
              <a:buNone/>
            </a:pPr>
            <a:endParaRPr/>
          </a:p>
          <a:p>
            <a:pPr marL="0" lvl="0" indent="0" algn="l" rtl="0">
              <a:spcBef>
                <a:spcPts val="0"/>
              </a:spcBef>
              <a:spcAft>
                <a:spcPts val="0"/>
              </a:spcAft>
              <a:buNone/>
            </a:pPr>
            <a:r>
              <a:rPr lang="de-DE"/>
              <a:t>In the picture here you can see the earth without an atmosphere. The atmosphere is a transparent gas shell surrounding the planet. It is the basis for all life on earth. </a:t>
            </a:r>
            <a:endParaRPr/>
          </a:p>
          <a:p>
            <a:pPr marL="0" lvl="0" indent="0" algn="l" rtl="0">
              <a:spcBef>
                <a:spcPts val="0"/>
              </a:spcBef>
              <a:spcAft>
                <a:spcPts val="0"/>
              </a:spcAft>
              <a:buNone/>
            </a:pPr>
            <a:endParaRPr/>
          </a:p>
          <a:p>
            <a:pPr marL="0" lvl="0" indent="0" algn="l" rtl="0">
              <a:spcBef>
                <a:spcPts val="0"/>
              </a:spcBef>
              <a:spcAft>
                <a:spcPts val="0"/>
              </a:spcAft>
              <a:buNone/>
            </a:pPr>
            <a:r>
              <a:rPr lang="de-DE"/>
              <a:t>If we had no atmosphere, all the sun's rays that come down on the earth would immediately radiate back into space. Then it would be much too cold on earth for us to live.</a:t>
            </a:r>
            <a:endParaRPr/>
          </a:p>
          <a:p>
            <a:pPr marL="0" lvl="0" indent="0" algn="l" rtl="0">
              <a:spcBef>
                <a:spcPts val="0"/>
              </a:spcBef>
              <a:spcAft>
                <a:spcPts val="0"/>
              </a:spcAft>
              <a:buNone/>
            </a:pPr>
            <a:endParaRPr/>
          </a:p>
        </p:txBody>
      </p:sp>
      <p:sp>
        <p:nvSpPr>
          <p:cNvPr id="132" name="Google Shape;13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But fortunately we have the atmosphere. The sun's rays come to earth through the atmosphere.</a:t>
            </a:r>
            <a:endParaRPr/>
          </a:p>
          <a:p>
            <a:pPr marL="0" lvl="0" indent="0" algn="l" rtl="0">
              <a:spcBef>
                <a:spcPts val="0"/>
              </a:spcBef>
              <a:spcAft>
                <a:spcPts val="0"/>
              </a:spcAft>
              <a:buNone/>
            </a:pPr>
            <a:r>
              <a:rPr lang="de-DE"/>
              <a:t> </a:t>
            </a:r>
            <a:endParaRPr/>
          </a:p>
          <a:p>
            <a:pPr marL="0" lvl="0" indent="0" algn="l" rtl="0">
              <a:spcBef>
                <a:spcPts val="0"/>
              </a:spcBef>
              <a:spcAft>
                <a:spcPts val="0"/>
              </a:spcAft>
              <a:buNone/>
            </a:pPr>
            <a:r>
              <a:rPr lang="de-DE"/>
              <a:t>The sun's rays, which arrive on the earth, warm the earth's surface and are reflected back from the earth's surface as heat rays and return to space. But not all of them. </a:t>
            </a:r>
            <a:endParaRPr/>
          </a:p>
          <a:p>
            <a:pPr marL="0" lvl="0" indent="0" algn="l" rtl="0">
              <a:spcBef>
                <a:spcPts val="0"/>
              </a:spcBef>
              <a:spcAft>
                <a:spcPts val="0"/>
              </a:spcAft>
              <a:buNone/>
            </a:pPr>
            <a:endParaRPr/>
          </a:p>
          <a:p>
            <a:pPr marL="0" lvl="0" indent="0" algn="l" rtl="0">
              <a:spcBef>
                <a:spcPts val="0"/>
              </a:spcBef>
              <a:spcAft>
                <a:spcPts val="0"/>
              </a:spcAft>
              <a:buNone/>
            </a:pPr>
            <a:r>
              <a:rPr lang="de-DE"/>
              <a:t>A few heat rays get caught in the atmosphere. That is also good in such a way, otherwise it would be too cold in the world for us humans.</a:t>
            </a:r>
            <a:endParaRPr/>
          </a:p>
        </p:txBody>
      </p:sp>
      <p:sp>
        <p:nvSpPr>
          <p:cNvPr id="154" name="Google Shape;15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3"/>
        <p:cNvGrpSpPr/>
        <p:nvPr/>
      </p:nvGrpSpPr>
      <p:grpSpPr>
        <a:xfrm>
          <a:off x="0" y="0"/>
          <a:ext cx="0" cy="0"/>
          <a:chOff x="0" y="0"/>
          <a:chExt cx="0" cy="0"/>
        </a:xfrm>
      </p:grpSpPr>
      <p:pic>
        <p:nvPicPr>
          <p:cNvPr id="14" name="Google Shape;14;p50"/>
          <p:cNvPicPr preferRelativeResize="0"/>
          <p:nvPr/>
        </p:nvPicPr>
        <p:blipFill rotWithShape="1">
          <a:blip r:embed="rId2">
            <a:alphaModFix/>
          </a:blip>
          <a:srcRect/>
          <a:stretch/>
        </p:blipFill>
        <p:spPr>
          <a:xfrm>
            <a:off x="8300790" y="267494"/>
            <a:ext cx="677826" cy="823046"/>
          </a:xfrm>
          <a:prstGeom prst="rect">
            <a:avLst/>
          </a:prstGeom>
          <a:noFill/>
          <a:ln>
            <a:noFill/>
          </a:ln>
        </p:spPr>
      </p:pic>
      <p:grpSp>
        <p:nvGrpSpPr>
          <p:cNvPr id="15" name="Google Shape;15;p50"/>
          <p:cNvGrpSpPr/>
          <p:nvPr/>
        </p:nvGrpSpPr>
        <p:grpSpPr>
          <a:xfrm>
            <a:off x="1804469" y="-11692"/>
            <a:ext cx="5535062" cy="5166884"/>
            <a:chOff x="2277298" y="195485"/>
            <a:chExt cx="4473319" cy="4175765"/>
          </a:xfrm>
        </p:grpSpPr>
        <p:pic>
          <p:nvPicPr>
            <p:cNvPr id="16" name="Google Shape;16;p50"/>
            <p:cNvPicPr preferRelativeResize="0"/>
            <p:nvPr/>
          </p:nvPicPr>
          <p:blipFill rotWithShape="1">
            <a:blip r:embed="rId3">
              <a:alphaModFix/>
            </a:blip>
            <a:srcRect/>
            <a:stretch/>
          </p:blipFill>
          <p:spPr>
            <a:xfrm>
              <a:off x="2400092" y="699542"/>
              <a:ext cx="4283661" cy="3671708"/>
            </a:xfrm>
            <a:prstGeom prst="rect">
              <a:avLst/>
            </a:prstGeom>
            <a:noFill/>
            <a:ln>
              <a:noFill/>
            </a:ln>
          </p:spPr>
        </p:pic>
        <p:pic>
          <p:nvPicPr>
            <p:cNvPr id="17" name="Google Shape;17;p50"/>
            <p:cNvPicPr preferRelativeResize="0"/>
            <p:nvPr/>
          </p:nvPicPr>
          <p:blipFill rotWithShape="1">
            <a:blip r:embed="rId4">
              <a:alphaModFix/>
            </a:blip>
            <a:srcRect/>
            <a:stretch/>
          </p:blipFill>
          <p:spPr>
            <a:xfrm>
              <a:off x="2277298" y="195485"/>
              <a:ext cx="4473319" cy="1740931"/>
            </a:xfrm>
            <a:prstGeom prst="rect">
              <a:avLst/>
            </a:prstGeom>
            <a:noFill/>
            <a:ln>
              <a:noFill/>
            </a:ln>
          </p:spPr>
        </p:pic>
      </p:grpSp>
      <p:pic>
        <p:nvPicPr>
          <p:cNvPr id="18" name="Google Shape;18;p50"/>
          <p:cNvPicPr preferRelativeResize="0"/>
          <p:nvPr/>
        </p:nvPicPr>
        <p:blipFill rotWithShape="1">
          <a:blip r:embed="rId5">
            <a:alphaModFix/>
          </a:blip>
          <a:srcRect/>
          <a:stretch/>
        </p:blipFill>
        <p:spPr>
          <a:xfrm>
            <a:off x="8262592" y="517591"/>
            <a:ext cx="314325" cy="304800"/>
          </a:xfrm>
          <a:prstGeom prst="rect">
            <a:avLst/>
          </a:prstGeom>
          <a:noFill/>
          <a:ln>
            <a:noFill/>
          </a:ln>
        </p:spPr>
      </p:pic>
      <p:pic>
        <p:nvPicPr>
          <p:cNvPr id="19" name="Google Shape;19;p50"/>
          <p:cNvPicPr preferRelativeResize="0"/>
          <p:nvPr/>
        </p:nvPicPr>
        <p:blipFill rotWithShape="1">
          <a:blip r:embed="rId5">
            <a:alphaModFix/>
          </a:blip>
          <a:srcRect/>
          <a:stretch/>
        </p:blipFill>
        <p:spPr>
          <a:xfrm>
            <a:off x="8316416" y="826790"/>
            <a:ext cx="517202" cy="304800"/>
          </a:xfrm>
          <a:prstGeom prst="rect">
            <a:avLst/>
          </a:prstGeom>
          <a:noFill/>
          <a:ln>
            <a:noFill/>
          </a:ln>
        </p:spPr>
      </p:pic>
      <p:pic>
        <p:nvPicPr>
          <p:cNvPr id="20" name="Google Shape;20;p50"/>
          <p:cNvPicPr preferRelativeResize="0"/>
          <p:nvPr/>
        </p:nvPicPr>
        <p:blipFill rotWithShape="1">
          <a:blip r:embed="rId5">
            <a:alphaModFix/>
          </a:blip>
          <a:srcRect/>
          <a:stretch/>
        </p:blipFill>
        <p:spPr>
          <a:xfrm>
            <a:off x="8676456" y="754782"/>
            <a:ext cx="314325" cy="304800"/>
          </a:xfrm>
          <a:prstGeom prst="rect">
            <a:avLst/>
          </a:prstGeom>
          <a:noFill/>
          <a:ln>
            <a:noFill/>
          </a:ln>
        </p:spPr>
      </p:pic>
      <p:pic>
        <p:nvPicPr>
          <p:cNvPr id="21" name="Google Shape;21;p50"/>
          <p:cNvPicPr preferRelativeResize="0"/>
          <p:nvPr/>
        </p:nvPicPr>
        <p:blipFill rotWithShape="1">
          <a:blip r:embed="rId5">
            <a:alphaModFix/>
          </a:blip>
          <a:srcRect/>
          <a:stretch/>
        </p:blipFill>
        <p:spPr>
          <a:xfrm>
            <a:off x="8578155" y="538758"/>
            <a:ext cx="400461" cy="304800"/>
          </a:xfrm>
          <a:prstGeom prst="rect">
            <a:avLst/>
          </a:prstGeom>
          <a:noFill/>
          <a:ln>
            <a:noFill/>
          </a:ln>
        </p:spPr>
      </p:pic>
      <p:pic>
        <p:nvPicPr>
          <p:cNvPr id="22" name="Google Shape;22;p50"/>
          <p:cNvPicPr preferRelativeResize="0"/>
          <p:nvPr/>
        </p:nvPicPr>
        <p:blipFill rotWithShape="1">
          <a:blip r:embed="rId5">
            <a:alphaModFix/>
          </a:blip>
          <a:srcRect/>
          <a:stretch/>
        </p:blipFill>
        <p:spPr>
          <a:xfrm>
            <a:off x="8244408" y="250726"/>
            <a:ext cx="314325" cy="304800"/>
          </a:xfrm>
          <a:prstGeom prst="rect">
            <a:avLst/>
          </a:prstGeom>
          <a:noFill/>
          <a:ln>
            <a:noFill/>
          </a:ln>
        </p:spPr>
      </p:pic>
      <p:pic>
        <p:nvPicPr>
          <p:cNvPr id="23" name="Google Shape;23;p50"/>
          <p:cNvPicPr preferRelativeResize="0"/>
          <p:nvPr/>
        </p:nvPicPr>
        <p:blipFill rotWithShape="1">
          <a:blip r:embed="rId5">
            <a:alphaModFix/>
          </a:blip>
          <a:srcRect/>
          <a:stretch/>
        </p:blipFill>
        <p:spPr>
          <a:xfrm>
            <a:off x="8532440" y="250726"/>
            <a:ext cx="446176" cy="304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Text/Bild">
  <p:cSld name="Titel und Text/Bild">
    <p:spTree>
      <p:nvGrpSpPr>
        <p:cNvPr id="1" name="Shape 5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enutzerdefiniertes Layout">
  <p:cSld name="Benutzerdefiniertes Layout">
    <p:spTree>
      <p:nvGrpSpPr>
        <p:cNvPr id="1" name="Shape 59"/>
        <p:cNvGrpSpPr/>
        <p:nvPr/>
      </p:nvGrpSpPr>
      <p:grpSpPr>
        <a:xfrm>
          <a:off x="0" y="0"/>
          <a:ext cx="0" cy="0"/>
          <a:chOff x="0" y="0"/>
          <a:chExt cx="0" cy="0"/>
        </a:xfrm>
      </p:grpSpPr>
      <p:sp>
        <p:nvSpPr>
          <p:cNvPr id="60" name="Google Shape;60;p6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1" name="Google Shape;61;p6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2" name="Google Shape;62;p6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pen Sans"/>
                <a:ea typeface="Open Sans"/>
                <a:cs typeface="Open Sans"/>
                <a:sym typeface="Open Sans"/>
              </a:defRPr>
            </a:lvl1pPr>
            <a:lvl2pPr marL="0" marR="0" lvl="1" indent="0" algn="l" rtl="0">
              <a:spcBef>
                <a:spcPts val="0"/>
              </a:spcBef>
              <a:buNone/>
              <a:defRPr sz="1800">
                <a:solidFill>
                  <a:schemeClr val="dk1"/>
                </a:solidFill>
                <a:latin typeface="Open Sans"/>
                <a:ea typeface="Open Sans"/>
                <a:cs typeface="Open Sans"/>
                <a:sym typeface="Open Sans"/>
              </a:defRPr>
            </a:lvl2pPr>
            <a:lvl3pPr marL="0" marR="0" lvl="2" indent="0" algn="l" rtl="0">
              <a:spcBef>
                <a:spcPts val="0"/>
              </a:spcBef>
              <a:buNone/>
              <a:defRPr sz="1800">
                <a:solidFill>
                  <a:schemeClr val="dk1"/>
                </a:solidFill>
                <a:latin typeface="Open Sans"/>
                <a:ea typeface="Open Sans"/>
                <a:cs typeface="Open Sans"/>
                <a:sym typeface="Open Sans"/>
              </a:defRPr>
            </a:lvl3pPr>
            <a:lvl4pPr marL="0" marR="0" lvl="3" indent="0" algn="l" rtl="0">
              <a:spcBef>
                <a:spcPts val="0"/>
              </a:spcBef>
              <a:buNone/>
              <a:defRPr sz="1800">
                <a:solidFill>
                  <a:schemeClr val="dk1"/>
                </a:solidFill>
                <a:latin typeface="Open Sans"/>
                <a:ea typeface="Open Sans"/>
                <a:cs typeface="Open Sans"/>
                <a:sym typeface="Open Sans"/>
              </a:defRPr>
            </a:lvl4pPr>
            <a:lvl5pPr marL="0" marR="0" lvl="4" indent="0" algn="l" rtl="0">
              <a:spcBef>
                <a:spcPts val="0"/>
              </a:spcBef>
              <a:buNone/>
              <a:defRPr sz="1800">
                <a:solidFill>
                  <a:schemeClr val="dk1"/>
                </a:solidFill>
                <a:latin typeface="Open Sans"/>
                <a:ea typeface="Open Sans"/>
                <a:cs typeface="Open Sans"/>
                <a:sym typeface="Open Sans"/>
              </a:defRPr>
            </a:lvl5pPr>
            <a:lvl6pPr marL="0" marR="0" lvl="5" indent="0" algn="l" rtl="0">
              <a:spcBef>
                <a:spcPts val="0"/>
              </a:spcBef>
              <a:buNone/>
              <a:defRPr sz="1800">
                <a:solidFill>
                  <a:schemeClr val="dk1"/>
                </a:solidFill>
                <a:latin typeface="Open Sans"/>
                <a:ea typeface="Open Sans"/>
                <a:cs typeface="Open Sans"/>
                <a:sym typeface="Open Sans"/>
              </a:defRPr>
            </a:lvl6pPr>
            <a:lvl7pPr marL="0" marR="0" lvl="6" indent="0" algn="l" rtl="0">
              <a:spcBef>
                <a:spcPts val="0"/>
              </a:spcBef>
              <a:buNone/>
              <a:defRPr sz="1800">
                <a:solidFill>
                  <a:schemeClr val="dk1"/>
                </a:solidFill>
                <a:latin typeface="Open Sans"/>
                <a:ea typeface="Open Sans"/>
                <a:cs typeface="Open Sans"/>
                <a:sym typeface="Open Sans"/>
              </a:defRPr>
            </a:lvl7pPr>
            <a:lvl8pPr marL="0" marR="0" lvl="7" indent="0" algn="l" rtl="0">
              <a:spcBef>
                <a:spcPts val="0"/>
              </a:spcBef>
              <a:buNone/>
              <a:defRPr sz="1800">
                <a:solidFill>
                  <a:schemeClr val="dk1"/>
                </a:solidFill>
                <a:latin typeface="Open Sans"/>
                <a:ea typeface="Open Sans"/>
                <a:cs typeface="Open Sans"/>
                <a:sym typeface="Open Sans"/>
              </a:defRPr>
            </a:lvl8pPr>
            <a:lvl9pPr marL="0" marR="0" lvl="8" indent="0" algn="l" rtl="0">
              <a:spcBef>
                <a:spcPts val="0"/>
              </a:spcBef>
              <a:buNone/>
              <a:defRPr sz="1800">
                <a:solidFill>
                  <a:schemeClr val="dk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de-DE"/>
              <a:t>‹Nr.›</a:t>
            </a:fld>
            <a:endParaRPr/>
          </a:p>
        </p:txBody>
      </p:sp>
      <p:pic>
        <p:nvPicPr>
          <p:cNvPr id="63" name="Google Shape;63;p60"/>
          <p:cNvPicPr preferRelativeResize="0"/>
          <p:nvPr/>
        </p:nvPicPr>
        <p:blipFill rotWithShape="1">
          <a:blip r:embed="rId2">
            <a:alphaModFix/>
          </a:blip>
          <a:srcRect l="41096" t="16784" b="43629"/>
          <a:stretch/>
        </p:blipFill>
        <p:spPr>
          <a:xfrm>
            <a:off x="0" y="1"/>
            <a:ext cx="7380312" cy="5143500"/>
          </a:xfrm>
          <a:prstGeom prst="rect">
            <a:avLst/>
          </a:prstGeom>
          <a:noFill/>
          <a:ln>
            <a:noFill/>
          </a:ln>
        </p:spPr>
      </p:pic>
      <p:sp>
        <p:nvSpPr>
          <p:cNvPr id="64" name="Google Shape;64;p60"/>
          <p:cNvSpPr/>
          <p:nvPr/>
        </p:nvSpPr>
        <p:spPr>
          <a:xfrm>
            <a:off x="-2052736" y="-1172666"/>
            <a:ext cx="10225136" cy="8352926"/>
          </a:xfrm>
          <a:prstGeom prst="ellipse">
            <a:avLst/>
          </a:prstGeom>
          <a:solidFill>
            <a:schemeClr val="lt2">
              <a:alpha val="3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65" name="Google Shape;65;p60"/>
          <p:cNvSpPr txBox="1">
            <a:spLocks noGrp="1"/>
          </p:cNvSpPr>
          <p:nvPr>
            <p:ph type="title"/>
          </p:nvPr>
        </p:nvSpPr>
        <p:spPr>
          <a:xfrm>
            <a:off x="457200" y="205979"/>
            <a:ext cx="519492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000"/>
              <a:buFont typeface="Overpas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60"/>
          <p:cNvSpPr txBox="1">
            <a:spLocks noGrp="1"/>
          </p:cNvSpPr>
          <p:nvPr>
            <p:ph type="body" idx="1"/>
          </p:nvPr>
        </p:nvSpPr>
        <p:spPr>
          <a:xfrm>
            <a:off x="680492" y="2865810"/>
            <a:ext cx="2019300" cy="354012"/>
          </a:xfrm>
          <a:prstGeom prst="rect">
            <a:avLst/>
          </a:prstGeom>
          <a:solidFill>
            <a:srgbClr val="D8D8D8"/>
          </a:solid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2"/>
              </a:buClr>
              <a:buSzPts val="2800"/>
              <a:buChar char="•"/>
              <a:defRPr/>
            </a:lvl1pPr>
            <a:lvl2pPr marL="914400" lvl="1" indent="-228600" algn="l">
              <a:spcBef>
                <a:spcPts val="480"/>
              </a:spcBef>
              <a:spcAft>
                <a:spcPts val="0"/>
              </a:spcAft>
              <a:buClr>
                <a:schemeClr val="dk2"/>
              </a:buClr>
              <a:buSzPts val="2400"/>
              <a:buNone/>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228600" algn="just">
              <a:spcBef>
                <a:spcPts val="280"/>
              </a:spcBef>
              <a:spcAft>
                <a:spcPts val="0"/>
              </a:spcAft>
              <a:buClr>
                <a:schemeClr val="dk2"/>
              </a:buClr>
              <a:buSzPts val="1400"/>
              <a:buNone/>
              <a:defRPr sz="14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60"/>
          <p:cNvSpPr txBox="1">
            <a:spLocks noGrp="1"/>
          </p:cNvSpPr>
          <p:nvPr>
            <p:ph type="body" idx="2"/>
          </p:nvPr>
        </p:nvSpPr>
        <p:spPr>
          <a:xfrm>
            <a:off x="683569" y="3435351"/>
            <a:ext cx="2016225" cy="1368425"/>
          </a:xfrm>
          <a:prstGeom prst="rect">
            <a:avLst/>
          </a:prstGeom>
          <a:solidFill>
            <a:srgbClr val="D8D8D8"/>
          </a:solidFill>
          <a:ln>
            <a:noFill/>
          </a:ln>
        </p:spPr>
        <p:txBody>
          <a:bodyPr spcFirstLastPara="1" wrap="square" lIns="91425" tIns="45700" rIns="91425" bIns="45700" anchor="t" anchorCtr="0">
            <a:noAutofit/>
          </a:bodyPr>
          <a:lstStyle>
            <a:lvl1pPr marL="457200" lvl="0" indent="-304800" algn="l">
              <a:spcBef>
                <a:spcPts val="240"/>
              </a:spcBef>
              <a:spcAft>
                <a:spcPts val="0"/>
              </a:spcAft>
              <a:buClr>
                <a:schemeClr val="dk2"/>
              </a:buClr>
              <a:buSzPts val="1200"/>
              <a:buChar char="•"/>
              <a:defRPr sz="1200"/>
            </a:lvl1pPr>
            <a:lvl2pPr marL="914400" lvl="1" indent="-304800" algn="l">
              <a:spcBef>
                <a:spcPts val="240"/>
              </a:spcBef>
              <a:spcAft>
                <a:spcPts val="0"/>
              </a:spcAft>
              <a:buClr>
                <a:schemeClr val="dk2"/>
              </a:buClr>
              <a:buSzPts val="1200"/>
              <a:buChar char="–"/>
              <a:defRPr sz="1200"/>
            </a:lvl2pPr>
            <a:lvl3pPr marL="1371600" lvl="2" indent="-304800" algn="l">
              <a:spcBef>
                <a:spcPts val="240"/>
              </a:spcBef>
              <a:spcAft>
                <a:spcPts val="0"/>
              </a:spcAft>
              <a:buClr>
                <a:schemeClr val="dk2"/>
              </a:buClr>
              <a:buSzPts val="1200"/>
              <a:buChar char="•"/>
              <a:defRPr sz="1200"/>
            </a:lvl3pPr>
            <a:lvl4pPr marL="1828800" lvl="3" indent="-304800" algn="l">
              <a:spcBef>
                <a:spcPts val="240"/>
              </a:spcBef>
              <a:spcAft>
                <a:spcPts val="0"/>
              </a:spcAft>
              <a:buClr>
                <a:schemeClr val="dk2"/>
              </a:buClr>
              <a:buSzPts val="1200"/>
              <a:buChar char="–"/>
              <a:defRPr sz="1200"/>
            </a:lvl4pPr>
            <a:lvl5pPr marL="2286000" lvl="4" indent="-304800" algn="l">
              <a:spcBef>
                <a:spcPts val="240"/>
              </a:spcBef>
              <a:spcAft>
                <a:spcPts val="0"/>
              </a:spcAft>
              <a:buClr>
                <a:schemeClr val="dk2"/>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60"/>
          <p:cNvSpPr txBox="1">
            <a:spLocks noGrp="1"/>
          </p:cNvSpPr>
          <p:nvPr>
            <p:ph type="body" idx="3"/>
          </p:nvPr>
        </p:nvSpPr>
        <p:spPr>
          <a:xfrm>
            <a:off x="3560812" y="2866033"/>
            <a:ext cx="2019300" cy="354012"/>
          </a:xfrm>
          <a:prstGeom prst="rect">
            <a:avLst/>
          </a:prstGeom>
          <a:solidFill>
            <a:srgbClr val="D8D8D8"/>
          </a:solid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2"/>
              </a:buClr>
              <a:buSzPts val="2800"/>
              <a:buChar char="•"/>
              <a:defRPr/>
            </a:lvl1pPr>
            <a:lvl2pPr marL="914400" lvl="1" indent="-228600" algn="l">
              <a:spcBef>
                <a:spcPts val="480"/>
              </a:spcBef>
              <a:spcAft>
                <a:spcPts val="0"/>
              </a:spcAft>
              <a:buClr>
                <a:schemeClr val="dk2"/>
              </a:buClr>
              <a:buSzPts val="2400"/>
              <a:buNone/>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228600" algn="just">
              <a:spcBef>
                <a:spcPts val="280"/>
              </a:spcBef>
              <a:spcAft>
                <a:spcPts val="0"/>
              </a:spcAft>
              <a:buClr>
                <a:schemeClr val="dk2"/>
              </a:buClr>
              <a:buSzPts val="1400"/>
              <a:buNone/>
              <a:defRPr sz="1400">
                <a:solidFill>
                  <a:schemeClr val="dk2"/>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60"/>
          <p:cNvSpPr txBox="1">
            <a:spLocks noGrp="1"/>
          </p:cNvSpPr>
          <p:nvPr>
            <p:ph type="body" idx="4"/>
          </p:nvPr>
        </p:nvSpPr>
        <p:spPr>
          <a:xfrm>
            <a:off x="3563889" y="3435574"/>
            <a:ext cx="2016225" cy="1368425"/>
          </a:xfrm>
          <a:prstGeom prst="rect">
            <a:avLst/>
          </a:prstGeom>
          <a:solidFill>
            <a:srgbClr val="D8D8D8"/>
          </a:solidFill>
          <a:ln>
            <a:noFill/>
          </a:ln>
        </p:spPr>
        <p:txBody>
          <a:bodyPr spcFirstLastPara="1" wrap="square" lIns="91425" tIns="45700" rIns="91425" bIns="45700" anchor="t" anchorCtr="0">
            <a:noAutofit/>
          </a:bodyPr>
          <a:lstStyle>
            <a:lvl1pPr marL="457200" lvl="0" indent="-304800" algn="l">
              <a:spcBef>
                <a:spcPts val="240"/>
              </a:spcBef>
              <a:spcAft>
                <a:spcPts val="0"/>
              </a:spcAft>
              <a:buClr>
                <a:schemeClr val="dk2"/>
              </a:buClr>
              <a:buSzPts val="1200"/>
              <a:buChar char="•"/>
              <a:defRPr sz="1200">
                <a:solidFill>
                  <a:schemeClr val="dk2"/>
                </a:solidFill>
                <a:latin typeface="Open Sans"/>
                <a:ea typeface="Open Sans"/>
                <a:cs typeface="Open Sans"/>
                <a:sym typeface="Open Sans"/>
              </a:defRPr>
            </a:lvl1pPr>
            <a:lvl2pPr marL="914400" lvl="1" indent="-304800" algn="l">
              <a:spcBef>
                <a:spcPts val="240"/>
              </a:spcBef>
              <a:spcAft>
                <a:spcPts val="0"/>
              </a:spcAft>
              <a:buClr>
                <a:schemeClr val="dk2"/>
              </a:buClr>
              <a:buSzPts val="1200"/>
              <a:buChar char="–"/>
              <a:defRPr sz="1200"/>
            </a:lvl2pPr>
            <a:lvl3pPr marL="1371600" lvl="2" indent="-304800" algn="l">
              <a:spcBef>
                <a:spcPts val="240"/>
              </a:spcBef>
              <a:spcAft>
                <a:spcPts val="0"/>
              </a:spcAft>
              <a:buClr>
                <a:schemeClr val="dk2"/>
              </a:buClr>
              <a:buSzPts val="1200"/>
              <a:buChar char="•"/>
              <a:defRPr sz="1200"/>
            </a:lvl3pPr>
            <a:lvl4pPr marL="1828800" lvl="3" indent="-304800" algn="l">
              <a:spcBef>
                <a:spcPts val="240"/>
              </a:spcBef>
              <a:spcAft>
                <a:spcPts val="0"/>
              </a:spcAft>
              <a:buClr>
                <a:schemeClr val="dk2"/>
              </a:buClr>
              <a:buSzPts val="1200"/>
              <a:buChar char="–"/>
              <a:defRPr sz="1200"/>
            </a:lvl4pPr>
            <a:lvl5pPr marL="2286000" lvl="4" indent="-304800" algn="l">
              <a:spcBef>
                <a:spcPts val="240"/>
              </a:spcBef>
              <a:spcAft>
                <a:spcPts val="0"/>
              </a:spcAft>
              <a:buClr>
                <a:schemeClr val="dk2"/>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60"/>
          <p:cNvSpPr txBox="1">
            <a:spLocks noGrp="1"/>
          </p:cNvSpPr>
          <p:nvPr>
            <p:ph type="body" idx="5"/>
          </p:nvPr>
        </p:nvSpPr>
        <p:spPr>
          <a:xfrm>
            <a:off x="6516216" y="2859782"/>
            <a:ext cx="2019300" cy="354012"/>
          </a:xfrm>
          <a:prstGeom prst="rect">
            <a:avLst/>
          </a:prstGeom>
          <a:solidFill>
            <a:srgbClr val="D8D8D8"/>
          </a:solid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2"/>
              </a:buClr>
              <a:buSzPts val="2800"/>
              <a:buChar char="•"/>
              <a:defRPr/>
            </a:lvl1pPr>
            <a:lvl2pPr marL="914400" lvl="1" indent="-228600" algn="l">
              <a:spcBef>
                <a:spcPts val="480"/>
              </a:spcBef>
              <a:spcAft>
                <a:spcPts val="0"/>
              </a:spcAft>
              <a:buClr>
                <a:schemeClr val="dk2"/>
              </a:buClr>
              <a:buSzPts val="2400"/>
              <a:buNone/>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228600" algn="just">
              <a:spcBef>
                <a:spcPts val="280"/>
              </a:spcBef>
              <a:spcAft>
                <a:spcPts val="0"/>
              </a:spcAft>
              <a:buClr>
                <a:schemeClr val="dk2"/>
              </a:buClr>
              <a:buSzPts val="1400"/>
              <a:buNone/>
              <a:defRPr sz="1400">
                <a:solidFill>
                  <a:schemeClr val="dk2"/>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60"/>
          <p:cNvSpPr txBox="1">
            <a:spLocks noGrp="1"/>
          </p:cNvSpPr>
          <p:nvPr>
            <p:ph type="body" idx="6"/>
          </p:nvPr>
        </p:nvSpPr>
        <p:spPr>
          <a:xfrm>
            <a:off x="6519293" y="3429323"/>
            <a:ext cx="2016225" cy="1368425"/>
          </a:xfrm>
          <a:prstGeom prst="rect">
            <a:avLst/>
          </a:prstGeom>
          <a:solidFill>
            <a:srgbClr val="D8D8D8"/>
          </a:solidFill>
          <a:ln>
            <a:noFill/>
          </a:ln>
        </p:spPr>
        <p:txBody>
          <a:bodyPr spcFirstLastPara="1" wrap="square" lIns="91425" tIns="45700" rIns="91425" bIns="45700" anchor="t" anchorCtr="0">
            <a:noAutofit/>
          </a:bodyPr>
          <a:lstStyle>
            <a:lvl1pPr marL="457200" lvl="0" indent="-304800" algn="l">
              <a:spcBef>
                <a:spcPts val="240"/>
              </a:spcBef>
              <a:spcAft>
                <a:spcPts val="0"/>
              </a:spcAft>
              <a:buClr>
                <a:schemeClr val="dk2"/>
              </a:buClr>
              <a:buSzPts val="1200"/>
              <a:buChar char="•"/>
              <a:defRPr sz="1200"/>
            </a:lvl1pPr>
            <a:lvl2pPr marL="914400" lvl="1" indent="-304800" algn="l">
              <a:spcBef>
                <a:spcPts val="240"/>
              </a:spcBef>
              <a:spcAft>
                <a:spcPts val="0"/>
              </a:spcAft>
              <a:buClr>
                <a:schemeClr val="dk2"/>
              </a:buClr>
              <a:buSzPts val="1200"/>
              <a:buChar char="–"/>
              <a:defRPr sz="1200"/>
            </a:lvl2pPr>
            <a:lvl3pPr marL="1371600" lvl="2" indent="-304800" algn="l">
              <a:spcBef>
                <a:spcPts val="240"/>
              </a:spcBef>
              <a:spcAft>
                <a:spcPts val="0"/>
              </a:spcAft>
              <a:buClr>
                <a:schemeClr val="dk2"/>
              </a:buClr>
              <a:buSzPts val="1200"/>
              <a:buChar char="•"/>
              <a:defRPr sz="1200"/>
            </a:lvl3pPr>
            <a:lvl4pPr marL="1828800" lvl="3" indent="-304800" algn="l">
              <a:spcBef>
                <a:spcPts val="240"/>
              </a:spcBef>
              <a:spcAft>
                <a:spcPts val="0"/>
              </a:spcAft>
              <a:buClr>
                <a:schemeClr val="dk2"/>
              </a:buClr>
              <a:buSzPts val="1200"/>
              <a:buChar char="–"/>
              <a:defRPr sz="1200"/>
            </a:lvl4pPr>
            <a:lvl5pPr marL="2286000" lvl="4" indent="-304800" algn="l">
              <a:spcBef>
                <a:spcPts val="240"/>
              </a:spcBef>
              <a:spcAft>
                <a:spcPts val="0"/>
              </a:spcAft>
              <a:buClr>
                <a:schemeClr val="dk2"/>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24"/>
        <p:cNvGrpSpPr/>
        <p:nvPr/>
      </p:nvGrpSpPr>
      <p:grpSpPr>
        <a:xfrm>
          <a:off x="0" y="0"/>
          <a:ext cx="0" cy="0"/>
          <a:chOff x="0" y="0"/>
          <a:chExt cx="0" cy="0"/>
        </a:xfrm>
      </p:grpSpPr>
      <p:sp>
        <p:nvSpPr>
          <p:cNvPr id="25" name="Google Shape;25;p51"/>
          <p:cNvSpPr txBox="1">
            <a:spLocks noGrp="1"/>
          </p:cNvSpPr>
          <p:nvPr>
            <p:ph type="ctrTitle"/>
          </p:nvPr>
        </p:nvSpPr>
        <p:spPr>
          <a:xfrm>
            <a:off x="685800" y="3845496"/>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1"/>
              </a:buClr>
              <a:buSzPts val="3200"/>
              <a:buFont typeface="Overpass"/>
              <a:buNone/>
              <a:defRPr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 name="Google Shape;26;p51"/>
          <p:cNvPicPr preferRelativeResize="0"/>
          <p:nvPr/>
        </p:nvPicPr>
        <p:blipFill rotWithShape="1">
          <a:blip r:embed="rId2">
            <a:alphaModFix/>
          </a:blip>
          <a:srcRect t="6708" b="6577"/>
          <a:stretch/>
        </p:blipFill>
        <p:spPr>
          <a:xfrm>
            <a:off x="2172076" y="866734"/>
            <a:ext cx="2349008" cy="3055304"/>
          </a:xfrm>
          <a:prstGeom prst="rect">
            <a:avLst/>
          </a:prstGeom>
          <a:noFill/>
          <a:ln>
            <a:noFill/>
          </a:ln>
        </p:spPr>
      </p:pic>
      <p:pic>
        <p:nvPicPr>
          <p:cNvPr id="27" name="Google Shape;27;p51"/>
          <p:cNvPicPr preferRelativeResize="0"/>
          <p:nvPr/>
        </p:nvPicPr>
        <p:blipFill rotWithShape="1">
          <a:blip r:embed="rId3">
            <a:alphaModFix/>
          </a:blip>
          <a:srcRect l="18795" t="4543" b="17230"/>
          <a:stretch/>
        </p:blipFill>
        <p:spPr>
          <a:xfrm>
            <a:off x="-20293" y="866734"/>
            <a:ext cx="2144021" cy="3055304"/>
          </a:xfrm>
          <a:prstGeom prst="rect">
            <a:avLst/>
          </a:prstGeom>
          <a:noFill/>
          <a:ln>
            <a:noFill/>
          </a:ln>
        </p:spPr>
      </p:pic>
      <p:pic>
        <p:nvPicPr>
          <p:cNvPr id="28" name="Google Shape;28;p51"/>
          <p:cNvPicPr preferRelativeResize="0"/>
          <p:nvPr/>
        </p:nvPicPr>
        <p:blipFill rotWithShape="1">
          <a:blip r:embed="rId4">
            <a:alphaModFix/>
          </a:blip>
          <a:srcRect/>
          <a:stretch/>
        </p:blipFill>
        <p:spPr>
          <a:xfrm>
            <a:off x="4563621" y="883645"/>
            <a:ext cx="4556718" cy="3038393"/>
          </a:xfrm>
          <a:prstGeom prst="rect">
            <a:avLst/>
          </a:prstGeom>
          <a:noFill/>
          <a:ln>
            <a:noFill/>
          </a:ln>
        </p:spPr>
      </p:pic>
      <p:pic>
        <p:nvPicPr>
          <p:cNvPr id="29" name="Google Shape;29;p51"/>
          <p:cNvPicPr preferRelativeResize="0"/>
          <p:nvPr/>
        </p:nvPicPr>
        <p:blipFill rotWithShape="1">
          <a:blip r:embed="rId5">
            <a:alphaModFix/>
          </a:blip>
          <a:srcRect/>
          <a:stretch/>
        </p:blipFill>
        <p:spPr>
          <a:xfrm>
            <a:off x="2065447" y="267494"/>
            <a:ext cx="4776533" cy="185893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0"/>
        <p:cNvGrpSpPr/>
        <p:nvPr/>
      </p:nvGrpSpPr>
      <p:grpSpPr>
        <a:xfrm>
          <a:off x="0" y="0"/>
          <a:ext cx="0" cy="0"/>
          <a:chOff x="0" y="0"/>
          <a:chExt cx="0" cy="0"/>
        </a:xfrm>
      </p:grpSpPr>
      <p:sp>
        <p:nvSpPr>
          <p:cNvPr id="31" name="Google Shape;31;p5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7692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2"/>
          <p:cNvSpPr txBox="1">
            <a:spLocks noGrp="1"/>
          </p:cNvSpPr>
          <p:nvPr>
            <p:ph type="body" idx="1"/>
          </p:nvPr>
        </p:nvSpPr>
        <p:spPr>
          <a:xfrm>
            <a:off x="0" y="1200150"/>
            <a:ext cx="9144000" cy="394334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Zwei Inhalte">
  <p:cSld name="1_Zwei Inhalte">
    <p:spTree>
      <p:nvGrpSpPr>
        <p:cNvPr id="1" name="Shape 33"/>
        <p:cNvGrpSpPr/>
        <p:nvPr/>
      </p:nvGrpSpPr>
      <p:grpSpPr>
        <a:xfrm>
          <a:off x="0" y="0"/>
          <a:ext cx="0" cy="0"/>
          <a:chOff x="0" y="0"/>
          <a:chExt cx="0" cy="0"/>
        </a:xfrm>
      </p:grpSpPr>
      <p:sp>
        <p:nvSpPr>
          <p:cNvPr id="34" name="Google Shape;34;p5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7692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3"/>
          <p:cNvSpPr txBox="1">
            <a:spLocks noGrp="1"/>
          </p:cNvSpPr>
          <p:nvPr>
            <p:ph type="body" idx="1"/>
          </p:nvPr>
        </p:nvSpPr>
        <p:spPr>
          <a:xfrm>
            <a:off x="251520" y="1175394"/>
            <a:ext cx="4320480" cy="39600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2"/>
              </a:buClr>
              <a:buSzPts val="2800"/>
              <a:buChar char="•"/>
              <a:defRPr sz="2800"/>
            </a:lvl1pPr>
            <a:lvl2pPr marL="914400" lvl="1" indent="-381000" algn="l">
              <a:spcBef>
                <a:spcPts val="480"/>
              </a:spcBef>
              <a:spcAft>
                <a:spcPts val="0"/>
              </a:spcAft>
              <a:buClr>
                <a:schemeClr val="dk2"/>
              </a:buClr>
              <a:buSzPts val="2400"/>
              <a:buChar char="–"/>
              <a:defRPr sz="2400"/>
            </a:lvl2pPr>
            <a:lvl3pPr marL="1371600" lvl="2" indent="-355600" algn="l">
              <a:spcBef>
                <a:spcPts val="400"/>
              </a:spcBef>
              <a:spcAft>
                <a:spcPts val="0"/>
              </a:spcAft>
              <a:buClr>
                <a:schemeClr val="dk2"/>
              </a:buClr>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3"/>
          <p:cNvSpPr txBox="1">
            <a:spLocks noGrp="1"/>
          </p:cNvSpPr>
          <p:nvPr>
            <p:ph type="body" idx="2"/>
          </p:nvPr>
        </p:nvSpPr>
        <p:spPr>
          <a:xfrm>
            <a:off x="4572000" y="1183500"/>
            <a:ext cx="4320200" cy="39600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2"/>
              </a:buClr>
              <a:buSzPts val="2800"/>
              <a:buChar char="•"/>
              <a:defRPr sz="2800"/>
            </a:lvl1pPr>
            <a:lvl2pPr marL="914400" lvl="1" indent="-381000" algn="l">
              <a:spcBef>
                <a:spcPts val="480"/>
              </a:spcBef>
              <a:spcAft>
                <a:spcPts val="0"/>
              </a:spcAft>
              <a:buClr>
                <a:schemeClr val="dk2"/>
              </a:buClr>
              <a:buSzPts val="2400"/>
              <a:buChar char="–"/>
              <a:defRPr sz="2400"/>
            </a:lvl2pPr>
            <a:lvl3pPr marL="1371600" lvl="2" indent="-355600" algn="l">
              <a:spcBef>
                <a:spcPts val="400"/>
              </a:spcBef>
              <a:spcAft>
                <a:spcPts val="0"/>
              </a:spcAft>
              <a:buClr>
                <a:schemeClr val="dk2"/>
              </a:buClr>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p:cSld name="Zwei Inhalte">
    <p:spTree>
      <p:nvGrpSpPr>
        <p:cNvPr id="1" name="Shape 37"/>
        <p:cNvGrpSpPr/>
        <p:nvPr/>
      </p:nvGrpSpPr>
      <p:grpSpPr>
        <a:xfrm>
          <a:off x="0" y="0"/>
          <a:ext cx="0" cy="0"/>
          <a:chOff x="0" y="0"/>
          <a:chExt cx="0" cy="0"/>
        </a:xfrm>
      </p:grpSpPr>
      <p:sp>
        <p:nvSpPr>
          <p:cNvPr id="38" name="Google Shape;38;p5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7692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4"/>
          <p:cNvSpPr txBox="1">
            <a:spLocks noGrp="1"/>
          </p:cNvSpPr>
          <p:nvPr>
            <p:ph type="body" idx="1"/>
          </p:nvPr>
        </p:nvSpPr>
        <p:spPr>
          <a:xfrm>
            <a:off x="251520" y="1175394"/>
            <a:ext cx="2700000" cy="39600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2"/>
              </a:buClr>
              <a:buSzPts val="2800"/>
              <a:buChar char="•"/>
              <a:defRPr sz="2800"/>
            </a:lvl1pPr>
            <a:lvl2pPr marL="914400" lvl="1" indent="-381000" algn="l">
              <a:spcBef>
                <a:spcPts val="480"/>
              </a:spcBef>
              <a:spcAft>
                <a:spcPts val="0"/>
              </a:spcAft>
              <a:buClr>
                <a:schemeClr val="dk2"/>
              </a:buClr>
              <a:buSzPts val="2400"/>
              <a:buChar char="–"/>
              <a:defRPr sz="2400"/>
            </a:lvl2pPr>
            <a:lvl3pPr marL="1371600" lvl="2" indent="-355600" algn="l">
              <a:spcBef>
                <a:spcPts val="400"/>
              </a:spcBef>
              <a:spcAft>
                <a:spcPts val="0"/>
              </a:spcAft>
              <a:buClr>
                <a:schemeClr val="dk2"/>
              </a:buClr>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54"/>
          <p:cNvSpPr txBox="1">
            <a:spLocks noGrp="1"/>
          </p:cNvSpPr>
          <p:nvPr>
            <p:ph type="body" idx="2"/>
          </p:nvPr>
        </p:nvSpPr>
        <p:spPr>
          <a:xfrm>
            <a:off x="6192480" y="1183500"/>
            <a:ext cx="2700000" cy="39600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2"/>
              </a:buClr>
              <a:buSzPts val="2800"/>
              <a:buChar char="•"/>
              <a:defRPr sz="2800"/>
            </a:lvl1pPr>
            <a:lvl2pPr marL="914400" lvl="1" indent="-381000" algn="l">
              <a:spcBef>
                <a:spcPts val="480"/>
              </a:spcBef>
              <a:spcAft>
                <a:spcPts val="0"/>
              </a:spcAft>
              <a:buClr>
                <a:schemeClr val="dk2"/>
              </a:buClr>
              <a:buSzPts val="2400"/>
              <a:buChar char="–"/>
              <a:defRPr sz="2400"/>
            </a:lvl2pPr>
            <a:lvl3pPr marL="1371600" lvl="2" indent="-355600" algn="l">
              <a:spcBef>
                <a:spcPts val="400"/>
              </a:spcBef>
              <a:spcAft>
                <a:spcPts val="0"/>
              </a:spcAft>
              <a:buClr>
                <a:schemeClr val="dk2"/>
              </a:buClr>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54"/>
          <p:cNvSpPr txBox="1">
            <a:spLocks noGrp="1"/>
          </p:cNvSpPr>
          <p:nvPr>
            <p:ph type="body" idx="3"/>
          </p:nvPr>
        </p:nvSpPr>
        <p:spPr>
          <a:xfrm>
            <a:off x="3222000" y="1204038"/>
            <a:ext cx="2700000" cy="39600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2"/>
              </a:buClr>
              <a:buSzPts val="2800"/>
              <a:buChar char="•"/>
              <a:defRPr sz="2800"/>
            </a:lvl1pPr>
            <a:lvl2pPr marL="914400" lvl="1" indent="-381000" algn="l">
              <a:spcBef>
                <a:spcPts val="480"/>
              </a:spcBef>
              <a:spcAft>
                <a:spcPts val="0"/>
              </a:spcAft>
              <a:buClr>
                <a:schemeClr val="dk2"/>
              </a:buClr>
              <a:buSzPts val="2400"/>
              <a:buChar char="–"/>
              <a:defRPr sz="2400"/>
            </a:lvl2pPr>
            <a:lvl3pPr marL="1371600" lvl="2" indent="-355600" algn="l">
              <a:spcBef>
                <a:spcPts val="400"/>
              </a:spcBef>
              <a:spcAft>
                <a:spcPts val="0"/>
              </a:spcAft>
              <a:buClr>
                <a:schemeClr val="dk2"/>
              </a:buClr>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2"/>
        <p:cNvGrpSpPr/>
        <p:nvPr/>
      </p:nvGrpSpPr>
      <p:grpSpPr>
        <a:xfrm>
          <a:off x="0" y="0"/>
          <a:ext cx="0" cy="0"/>
          <a:chOff x="0" y="0"/>
          <a:chExt cx="0" cy="0"/>
        </a:xfrm>
      </p:grpSpPr>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Nur Titel">
  <p:cSld name="2_Nur Titel">
    <p:spTree>
      <p:nvGrpSpPr>
        <p:cNvPr id="1" name="Shape 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enutzerdefiniertes Layout">
  <p:cSld name="1_Benutzerdefiniertes Layout">
    <p:spTree>
      <p:nvGrpSpPr>
        <p:cNvPr id="1" name="Shape 44"/>
        <p:cNvGrpSpPr/>
        <p:nvPr/>
      </p:nvGrpSpPr>
      <p:grpSpPr>
        <a:xfrm>
          <a:off x="0" y="0"/>
          <a:ext cx="0" cy="0"/>
          <a:chOff x="0" y="0"/>
          <a:chExt cx="0" cy="0"/>
        </a:xfrm>
      </p:grpSpPr>
      <p:sp>
        <p:nvSpPr>
          <p:cNvPr id="45" name="Google Shape;45;p5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46" name="Google Shape;46;p5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47" name="Google Shape;47;p5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de-DE"/>
              <a:t>‹Nr.›</a:t>
            </a:fld>
            <a:endParaRPr/>
          </a:p>
        </p:txBody>
      </p:sp>
      <p:pic>
        <p:nvPicPr>
          <p:cNvPr id="48" name="Google Shape;48;p57"/>
          <p:cNvPicPr preferRelativeResize="0"/>
          <p:nvPr/>
        </p:nvPicPr>
        <p:blipFill rotWithShape="1">
          <a:blip r:embed="rId2">
            <a:alphaModFix/>
          </a:blip>
          <a:srcRect l="41096" t="16784" b="43629"/>
          <a:stretch/>
        </p:blipFill>
        <p:spPr>
          <a:xfrm>
            <a:off x="0" y="1"/>
            <a:ext cx="7380312" cy="5143500"/>
          </a:xfrm>
          <a:prstGeom prst="rect">
            <a:avLst/>
          </a:prstGeom>
          <a:noFill/>
          <a:ln>
            <a:noFill/>
          </a:ln>
        </p:spPr>
      </p:pic>
      <p:sp>
        <p:nvSpPr>
          <p:cNvPr id="49" name="Google Shape;49;p57"/>
          <p:cNvSpPr/>
          <p:nvPr/>
        </p:nvSpPr>
        <p:spPr>
          <a:xfrm>
            <a:off x="-2052736" y="-1172666"/>
            <a:ext cx="10225136" cy="8352926"/>
          </a:xfrm>
          <a:prstGeom prst="ellipse">
            <a:avLst/>
          </a:prstGeom>
          <a:solidFill>
            <a:schemeClr val="lt2">
              <a:alpha val="3764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50" name="Google Shape;50;p57"/>
          <p:cNvSpPr txBox="1">
            <a:spLocks noGrp="1"/>
          </p:cNvSpPr>
          <p:nvPr>
            <p:ph type="title"/>
          </p:nvPr>
        </p:nvSpPr>
        <p:spPr>
          <a:xfrm>
            <a:off x="457200" y="205979"/>
            <a:ext cx="519492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000"/>
              <a:buFont typeface="Overpas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7"/>
          <p:cNvSpPr txBox="1">
            <a:spLocks noGrp="1"/>
          </p:cNvSpPr>
          <p:nvPr>
            <p:ph type="body" idx="1"/>
          </p:nvPr>
        </p:nvSpPr>
        <p:spPr>
          <a:xfrm>
            <a:off x="680492" y="2865810"/>
            <a:ext cx="2019300" cy="354012"/>
          </a:xfrm>
          <a:prstGeom prst="rect">
            <a:avLst/>
          </a:prstGeom>
          <a:solidFill>
            <a:srgbClr val="D8D8D8"/>
          </a:solid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2"/>
              </a:buClr>
              <a:buSzPts val="2800"/>
              <a:buChar char="•"/>
              <a:defRPr/>
            </a:lvl1pPr>
            <a:lvl2pPr marL="914400" lvl="1" indent="-228600" algn="l">
              <a:lnSpc>
                <a:spcPct val="100000"/>
              </a:lnSpc>
              <a:spcBef>
                <a:spcPts val="480"/>
              </a:spcBef>
              <a:spcAft>
                <a:spcPts val="0"/>
              </a:spcAft>
              <a:buClr>
                <a:schemeClr val="dk2"/>
              </a:buClr>
              <a:buSzPts val="2400"/>
              <a:buNone/>
              <a:defRPr/>
            </a:lvl2pPr>
            <a:lvl3pPr marL="1371600" lvl="2" indent="-342900" algn="l">
              <a:lnSpc>
                <a:spcPct val="100000"/>
              </a:lnSpc>
              <a:spcBef>
                <a:spcPts val="360"/>
              </a:spcBef>
              <a:spcAft>
                <a:spcPts val="0"/>
              </a:spcAft>
              <a:buClr>
                <a:schemeClr val="dk2"/>
              </a:buClr>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228600" algn="just">
              <a:lnSpc>
                <a:spcPct val="100000"/>
              </a:lnSpc>
              <a:spcBef>
                <a:spcPts val="280"/>
              </a:spcBef>
              <a:spcAft>
                <a:spcPts val="0"/>
              </a:spcAft>
              <a:buClr>
                <a:schemeClr val="dk2"/>
              </a:buClr>
              <a:buSzPts val="1400"/>
              <a:buNone/>
              <a:defRPr sz="1400">
                <a:solidFill>
                  <a:schemeClr val="dk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57"/>
          <p:cNvSpPr txBox="1">
            <a:spLocks noGrp="1"/>
          </p:cNvSpPr>
          <p:nvPr>
            <p:ph type="body" idx="2"/>
          </p:nvPr>
        </p:nvSpPr>
        <p:spPr>
          <a:xfrm>
            <a:off x="683569" y="3435351"/>
            <a:ext cx="2016225" cy="1368425"/>
          </a:xfrm>
          <a:prstGeom prst="rect">
            <a:avLst/>
          </a:prstGeom>
          <a:solidFill>
            <a:srgbClr val="D8D8D8"/>
          </a:solidFill>
          <a:ln>
            <a:noFill/>
          </a:ln>
        </p:spPr>
        <p:txBody>
          <a:bodyPr spcFirstLastPara="1" wrap="square" lIns="91425" tIns="45700" rIns="91425" bIns="45700" anchor="t" anchorCtr="0">
            <a:noAutofit/>
          </a:bodyPr>
          <a:lstStyle>
            <a:lvl1pPr marL="457200" lvl="0" indent="-304800" algn="l">
              <a:lnSpc>
                <a:spcPct val="100000"/>
              </a:lnSpc>
              <a:spcBef>
                <a:spcPts val="240"/>
              </a:spcBef>
              <a:spcAft>
                <a:spcPts val="0"/>
              </a:spcAft>
              <a:buClr>
                <a:schemeClr val="dk2"/>
              </a:buClr>
              <a:buSzPts val="1200"/>
              <a:buChar char="•"/>
              <a:defRPr sz="1200"/>
            </a:lvl1pPr>
            <a:lvl2pPr marL="914400" lvl="1" indent="-304800" algn="l">
              <a:lnSpc>
                <a:spcPct val="100000"/>
              </a:lnSpc>
              <a:spcBef>
                <a:spcPts val="240"/>
              </a:spcBef>
              <a:spcAft>
                <a:spcPts val="0"/>
              </a:spcAft>
              <a:buClr>
                <a:schemeClr val="dk2"/>
              </a:buClr>
              <a:buSzPts val="1200"/>
              <a:buChar char="–"/>
              <a:defRPr sz="1200"/>
            </a:lvl2pPr>
            <a:lvl3pPr marL="1371600" lvl="2" indent="-304800" algn="l">
              <a:lnSpc>
                <a:spcPct val="100000"/>
              </a:lnSpc>
              <a:spcBef>
                <a:spcPts val="240"/>
              </a:spcBef>
              <a:spcAft>
                <a:spcPts val="0"/>
              </a:spcAft>
              <a:buClr>
                <a:schemeClr val="dk2"/>
              </a:buClr>
              <a:buSzPts val="1200"/>
              <a:buChar char="•"/>
              <a:defRPr sz="1200"/>
            </a:lvl3pPr>
            <a:lvl4pPr marL="1828800" lvl="3" indent="-304800" algn="l">
              <a:lnSpc>
                <a:spcPct val="100000"/>
              </a:lnSpc>
              <a:spcBef>
                <a:spcPts val="240"/>
              </a:spcBef>
              <a:spcAft>
                <a:spcPts val="0"/>
              </a:spcAft>
              <a:buClr>
                <a:schemeClr val="dk2"/>
              </a:buClr>
              <a:buSzPts val="1200"/>
              <a:buChar char="–"/>
              <a:defRPr sz="1200"/>
            </a:lvl4pPr>
            <a:lvl5pPr marL="2286000" lvl="4" indent="-304800" algn="l">
              <a:lnSpc>
                <a:spcPct val="100000"/>
              </a:lnSpc>
              <a:spcBef>
                <a:spcPts val="240"/>
              </a:spcBef>
              <a:spcAft>
                <a:spcPts val="0"/>
              </a:spcAft>
              <a:buClr>
                <a:schemeClr val="dk2"/>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 name="Google Shape;53;p57"/>
          <p:cNvSpPr txBox="1">
            <a:spLocks noGrp="1"/>
          </p:cNvSpPr>
          <p:nvPr>
            <p:ph type="body" idx="3"/>
          </p:nvPr>
        </p:nvSpPr>
        <p:spPr>
          <a:xfrm>
            <a:off x="3560812" y="2866033"/>
            <a:ext cx="2019300" cy="354012"/>
          </a:xfrm>
          <a:prstGeom prst="rect">
            <a:avLst/>
          </a:prstGeom>
          <a:solidFill>
            <a:srgbClr val="D8D8D8"/>
          </a:solid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2"/>
              </a:buClr>
              <a:buSzPts val="2800"/>
              <a:buChar char="•"/>
              <a:defRPr/>
            </a:lvl1pPr>
            <a:lvl2pPr marL="914400" lvl="1" indent="-228600" algn="l">
              <a:lnSpc>
                <a:spcPct val="100000"/>
              </a:lnSpc>
              <a:spcBef>
                <a:spcPts val="480"/>
              </a:spcBef>
              <a:spcAft>
                <a:spcPts val="0"/>
              </a:spcAft>
              <a:buClr>
                <a:schemeClr val="dk2"/>
              </a:buClr>
              <a:buSzPts val="2400"/>
              <a:buNone/>
              <a:defRPr/>
            </a:lvl2pPr>
            <a:lvl3pPr marL="1371600" lvl="2" indent="-342900" algn="l">
              <a:lnSpc>
                <a:spcPct val="100000"/>
              </a:lnSpc>
              <a:spcBef>
                <a:spcPts val="360"/>
              </a:spcBef>
              <a:spcAft>
                <a:spcPts val="0"/>
              </a:spcAft>
              <a:buClr>
                <a:schemeClr val="dk2"/>
              </a:buClr>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228600" algn="just">
              <a:lnSpc>
                <a:spcPct val="100000"/>
              </a:lnSpc>
              <a:spcBef>
                <a:spcPts val="280"/>
              </a:spcBef>
              <a:spcAft>
                <a:spcPts val="0"/>
              </a:spcAft>
              <a:buClr>
                <a:schemeClr val="dk2"/>
              </a:buClr>
              <a:buSzPts val="1400"/>
              <a:buNone/>
              <a:defRPr sz="1400">
                <a:solidFill>
                  <a:schemeClr val="dk2"/>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p57"/>
          <p:cNvSpPr txBox="1">
            <a:spLocks noGrp="1"/>
          </p:cNvSpPr>
          <p:nvPr>
            <p:ph type="body" idx="4"/>
          </p:nvPr>
        </p:nvSpPr>
        <p:spPr>
          <a:xfrm>
            <a:off x="3563889" y="3435574"/>
            <a:ext cx="2016225" cy="1368425"/>
          </a:xfrm>
          <a:prstGeom prst="rect">
            <a:avLst/>
          </a:prstGeom>
          <a:solidFill>
            <a:srgbClr val="D8D8D8"/>
          </a:solidFill>
          <a:ln>
            <a:noFill/>
          </a:ln>
        </p:spPr>
        <p:txBody>
          <a:bodyPr spcFirstLastPara="1" wrap="square" lIns="91425" tIns="45700" rIns="91425" bIns="45700" anchor="t" anchorCtr="0">
            <a:noAutofit/>
          </a:bodyPr>
          <a:lstStyle>
            <a:lvl1pPr marL="457200" lvl="0" indent="-304800" algn="l">
              <a:lnSpc>
                <a:spcPct val="100000"/>
              </a:lnSpc>
              <a:spcBef>
                <a:spcPts val="240"/>
              </a:spcBef>
              <a:spcAft>
                <a:spcPts val="0"/>
              </a:spcAft>
              <a:buClr>
                <a:schemeClr val="dk2"/>
              </a:buClr>
              <a:buSzPts val="1200"/>
              <a:buChar char="•"/>
              <a:defRPr sz="1200">
                <a:solidFill>
                  <a:schemeClr val="dk2"/>
                </a:solidFill>
                <a:latin typeface="Open Sans"/>
                <a:ea typeface="Open Sans"/>
                <a:cs typeface="Open Sans"/>
                <a:sym typeface="Open Sans"/>
              </a:defRPr>
            </a:lvl1pPr>
            <a:lvl2pPr marL="914400" lvl="1" indent="-304800" algn="l">
              <a:lnSpc>
                <a:spcPct val="100000"/>
              </a:lnSpc>
              <a:spcBef>
                <a:spcPts val="240"/>
              </a:spcBef>
              <a:spcAft>
                <a:spcPts val="0"/>
              </a:spcAft>
              <a:buClr>
                <a:schemeClr val="dk2"/>
              </a:buClr>
              <a:buSzPts val="1200"/>
              <a:buChar char="–"/>
              <a:defRPr sz="1200"/>
            </a:lvl2pPr>
            <a:lvl3pPr marL="1371600" lvl="2" indent="-304800" algn="l">
              <a:lnSpc>
                <a:spcPct val="100000"/>
              </a:lnSpc>
              <a:spcBef>
                <a:spcPts val="240"/>
              </a:spcBef>
              <a:spcAft>
                <a:spcPts val="0"/>
              </a:spcAft>
              <a:buClr>
                <a:schemeClr val="dk2"/>
              </a:buClr>
              <a:buSzPts val="1200"/>
              <a:buChar char="•"/>
              <a:defRPr sz="1200"/>
            </a:lvl3pPr>
            <a:lvl4pPr marL="1828800" lvl="3" indent="-304800" algn="l">
              <a:lnSpc>
                <a:spcPct val="100000"/>
              </a:lnSpc>
              <a:spcBef>
                <a:spcPts val="240"/>
              </a:spcBef>
              <a:spcAft>
                <a:spcPts val="0"/>
              </a:spcAft>
              <a:buClr>
                <a:schemeClr val="dk2"/>
              </a:buClr>
              <a:buSzPts val="1200"/>
              <a:buChar char="–"/>
              <a:defRPr sz="1200"/>
            </a:lvl4pPr>
            <a:lvl5pPr marL="2286000" lvl="4" indent="-304800" algn="l">
              <a:lnSpc>
                <a:spcPct val="100000"/>
              </a:lnSpc>
              <a:spcBef>
                <a:spcPts val="240"/>
              </a:spcBef>
              <a:spcAft>
                <a:spcPts val="0"/>
              </a:spcAft>
              <a:buClr>
                <a:schemeClr val="dk2"/>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57"/>
          <p:cNvSpPr txBox="1">
            <a:spLocks noGrp="1"/>
          </p:cNvSpPr>
          <p:nvPr>
            <p:ph type="body" idx="5"/>
          </p:nvPr>
        </p:nvSpPr>
        <p:spPr>
          <a:xfrm>
            <a:off x="6516216" y="2859782"/>
            <a:ext cx="2019300" cy="354012"/>
          </a:xfrm>
          <a:prstGeom prst="rect">
            <a:avLst/>
          </a:prstGeom>
          <a:solidFill>
            <a:srgbClr val="D8D8D8"/>
          </a:solid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2"/>
              </a:buClr>
              <a:buSzPts val="2800"/>
              <a:buChar char="•"/>
              <a:defRPr/>
            </a:lvl1pPr>
            <a:lvl2pPr marL="914400" lvl="1" indent="-228600" algn="l">
              <a:lnSpc>
                <a:spcPct val="100000"/>
              </a:lnSpc>
              <a:spcBef>
                <a:spcPts val="480"/>
              </a:spcBef>
              <a:spcAft>
                <a:spcPts val="0"/>
              </a:spcAft>
              <a:buClr>
                <a:schemeClr val="dk2"/>
              </a:buClr>
              <a:buSzPts val="2400"/>
              <a:buNone/>
              <a:defRPr/>
            </a:lvl2pPr>
            <a:lvl3pPr marL="1371600" lvl="2" indent="-342900" algn="l">
              <a:lnSpc>
                <a:spcPct val="100000"/>
              </a:lnSpc>
              <a:spcBef>
                <a:spcPts val="360"/>
              </a:spcBef>
              <a:spcAft>
                <a:spcPts val="0"/>
              </a:spcAft>
              <a:buClr>
                <a:schemeClr val="dk2"/>
              </a:buClr>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228600" algn="just">
              <a:lnSpc>
                <a:spcPct val="100000"/>
              </a:lnSpc>
              <a:spcBef>
                <a:spcPts val="280"/>
              </a:spcBef>
              <a:spcAft>
                <a:spcPts val="0"/>
              </a:spcAft>
              <a:buClr>
                <a:schemeClr val="dk2"/>
              </a:buClr>
              <a:buSzPts val="1400"/>
              <a:buNone/>
              <a:defRPr sz="1400">
                <a:solidFill>
                  <a:schemeClr val="dk2"/>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 name="Google Shape;56;p57"/>
          <p:cNvSpPr txBox="1">
            <a:spLocks noGrp="1"/>
          </p:cNvSpPr>
          <p:nvPr>
            <p:ph type="body" idx="6"/>
          </p:nvPr>
        </p:nvSpPr>
        <p:spPr>
          <a:xfrm>
            <a:off x="6519293" y="3429323"/>
            <a:ext cx="2016225" cy="1368425"/>
          </a:xfrm>
          <a:prstGeom prst="rect">
            <a:avLst/>
          </a:prstGeom>
          <a:solidFill>
            <a:srgbClr val="D8D8D8"/>
          </a:solidFill>
          <a:ln>
            <a:noFill/>
          </a:ln>
        </p:spPr>
        <p:txBody>
          <a:bodyPr spcFirstLastPara="1" wrap="square" lIns="91425" tIns="45700" rIns="91425" bIns="45700" anchor="t" anchorCtr="0">
            <a:noAutofit/>
          </a:bodyPr>
          <a:lstStyle>
            <a:lvl1pPr marL="457200" lvl="0" indent="-304800" algn="l">
              <a:lnSpc>
                <a:spcPct val="100000"/>
              </a:lnSpc>
              <a:spcBef>
                <a:spcPts val="240"/>
              </a:spcBef>
              <a:spcAft>
                <a:spcPts val="0"/>
              </a:spcAft>
              <a:buClr>
                <a:schemeClr val="dk2"/>
              </a:buClr>
              <a:buSzPts val="1200"/>
              <a:buChar char="•"/>
              <a:defRPr sz="1200"/>
            </a:lvl1pPr>
            <a:lvl2pPr marL="914400" lvl="1" indent="-304800" algn="l">
              <a:lnSpc>
                <a:spcPct val="100000"/>
              </a:lnSpc>
              <a:spcBef>
                <a:spcPts val="240"/>
              </a:spcBef>
              <a:spcAft>
                <a:spcPts val="0"/>
              </a:spcAft>
              <a:buClr>
                <a:schemeClr val="dk2"/>
              </a:buClr>
              <a:buSzPts val="1200"/>
              <a:buChar char="–"/>
              <a:defRPr sz="1200"/>
            </a:lvl2pPr>
            <a:lvl3pPr marL="1371600" lvl="2" indent="-304800" algn="l">
              <a:lnSpc>
                <a:spcPct val="100000"/>
              </a:lnSpc>
              <a:spcBef>
                <a:spcPts val="240"/>
              </a:spcBef>
              <a:spcAft>
                <a:spcPts val="0"/>
              </a:spcAft>
              <a:buClr>
                <a:schemeClr val="dk2"/>
              </a:buClr>
              <a:buSzPts val="1200"/>
              <a:buChar char="•"/>
              <a:defRPr sz="1200"/>
            </a:lvl3pPr>
            <a:lvl4pPr marL="1828800" lvl="3" indent="-304800" algn="l">
              <a:lnSpc>
                <a:spcPct val="100000"/>
              </a:lnSpc>
              <a:spcBef>
                <a:spcPts val="240"/>
              </a:spcBef>
              <a:spcAft>
                <a:spcPts val="0"/>
              </a:spcAft>
              <a:buClr>
                <a:schemeClr val="dk2"/>
              </a:buClr>
              <a:buSzPts val="1200"/>
              <a:buChar char="–"/>
              <a:defRPr sz="1200"/>
            </a:lvl4pPr>
            <a:lvl5pPr marL="2286000" lvl="4" indent="-304800" algn="l">
              <a:lnSpc>
                <a:spcPct val="100000"/>
              </a:lnSpc>
              <a:spcBef>
                <a:spcPts val="240"/>
              </a:spcBef>
              <a:spcAft>
                <a:spcPts val="0"/>
              </a:spcAft>
              <a:buClr>
                <a:schemeClr val="dk2"/>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76923C"/>
              </a:buClr>
              <a:buSzPts val="4000"/>
              <a:buFont typeface="Overpass"/>
              <a:buNone/>
              <a:defRPr sz="4000" b="0" i="0" u="none" strike="noStrike" cap="none">
                <a:solidFill>
                  <a:srgbClr val="76923C"/>
                </a:solidFill>
                <a:latin typeface="Overpass"/>
                <a:ea typeface="Overpass"/>
                <a:cs typeface="Overpass"/>
                <a:sym typeface="Overpas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spcBef>
                <a:spcPts val="48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spcBef>
                <a:spcPts val="36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spcBef>
                <a:spcPts val="36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pic>
        <p:nvPicPr>
          <p:cNvPr id="12" name="Google Shape;12;p49"/>
          <p:cNvPicPr preferRelativeResize="0"/>
          <p:nvPr/>
        </p:nvPicPr>
        <p:blipFill rotWithShape="1">
          <a:blip r:embed="rId14">
            <a:alphaModFix/>
          </a:blip>
          <a:srcRect/>
          <a:stretch/>
        </p:blipFill>
        <p:spPr>
          <a:xfrm>
            <a:off x="8300790" y="267494"/>
            <a:ext cx="677826" cy="8230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29.jpeg" Type="http://schemas.openxmlformats.org/officeDocument/2006/relationships/image"/><Relationship Id="rId2" Target="../notesSlides/notesSlide10.xml" Type="http://schemas.openxmlformats.org/officeDocument/2006/relationships/notesSlide"/><Relationship Id="rId1" Target="../slideLayouts/slideLayout3.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30.jpeg" Type="http://schemas.openxmlformats.org/officeDocument/2006/relationships/image"/><Relationship Id="rId2" Target="../notesSlides/notesSlide11.xml" Type="http://schemas.openxmlformats.org/officeDocument/2006/relationships/notesSlide"/><Relationship Id="rId1" Target="../slideLayouts/slideLayout3.xml" Type="http://schemas.openxmlformats.org/officeDocument/2006/relationships/slideLayout"/><Relationship Id="rId4" Target="../media/image31.jpeg" Type="http://schemas.openxmlformats.org/officeDocument/2006/relationships/image"/></Relationships>
</file>

<file path=ppt/slides/_rels/slide12.xml.rels><?xml version="1.0" encoding="UTF-8" standalone="yes" ?><Relationships xmlns="http://schemas.openxmlformats.org/package/2006/relationships"><Relationship Id="rId3" Target="../media/image32.jpeg" Type="http://schemas.openxmlformats.org/officeDocument/2006/relationships/image"/><Relationship Id="rId2" Target="../notesSlides/notesSlide12.xml" Type="http://schemas.openxmlformats.org/officeDocument/2006/relationships/notesSlide"/><Relationship Id="rId1" Target="../slideLayouts/slideLayout3.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33.jpeg" Type="http://schemas.openxmlformats.org/officeDocument/2006/relationships/image"/><Relationship Id="rId2" Target="../notesSlides/notesSlide13.xml" Type="http://schemas.openxmlformats.org/officeDocument/2006/relationships/notesSlide"/><Relationship Id="rId1" Target="../slideLayouts/slideLayout3.xml" Type="http://schemas.openxmlformats.org/officeDocument/2006/relationships/slideLayout"/></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arget="../media/image35.jpeg" Type="http://schemas.openxmlformats.org/officeDocument/2006/relationships/image"/><Relationship Id="rId2" Target="../notesSlides/notesSlide15.xml" Type="http://schemas.openxmlformats.org/officeDocument/2006/relationships/notesSlide"/><Relationship Id="rId1" Target="../slideLayouts/slideLayout5.xml" Type="http://schemas.openxmlformats.org/officeDocument/2006/relationships/slideLayout"/><Relationship Id="rId4" Target="../media/image36.jpg" Type="http://schemas.openxmlformats.org/officeDocument/2006/relationships/image"/></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arget="../media/image38.jpeg" Type="http://schemas.openxmlformats.org/officeDocument/2006/relationships/image"/><Relationship Id="rId2" Target="../notesSlides/notesSlide17.xml" Type="http://schemas.openxmlformats.org/officeDocument/2006/relationships/notesSlide"/><Relationship Id="rId1" Target="../slideLayouts/slideLayout6.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39.jpeg" Type="http://schemas.openxmlformats.org/officeDocument/2006/relationships/image"/><Relationship Id="rId2" Target="../notesSlides/notesSlide18.xml" Type="http://schemas.openxmlformats.org/officeDocument/2006/relationships/notesSlide"/><Relationship Id="rId1" Target="../slideLayouts/slideLayout6.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40.jpeg" Type="http://schemas.openxmlformats.org/officeDocument/2006/relationships/image"/><Relationship Id="rId2" Target="../notesSlides/notesSlide19.xml" Type="http://schemas.openxmlformats.org/officeDocument/2006/relationships/notesSlide"/><Relationship Id="rId1" Target="../slideLayouts/slideLayout6.xml" Type="http://schemas.openxmlformats.org/officeDocument/2006/relationships/slideLayout"/></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41.jpeg" Type="http://schemas.openxmlformats.org/officeDocument/2006/relationships/image"/><Relationship Id="rId2" Target="../notesSlides/notesSlide20.xml" Type="http://schemas.openxmlformats.org/officeDocument/2006/relationships/notesSlide"/><Relationship Id="rId1" Target="../slideLayouts/slideLayout6.xml" Type="http://schemas.openxmlformats.org/officeDocument/2006/relationships/slideLayout"/></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arget="../media/image44.jpg" Type="http://schemas.openxmlformats.org/officeDocument/2006/relationships/image"/><Relationship Id="rId2" Target="../notesSlides/notesSlide23.xml" Type="http://schemas.openxmlformats.org/officeDocument/2006/relationships/notesSlide"/><Relationship Id="rId1" Target="../slideLayouts/slideLayout8.xml" Type="http://schemas.openxmlformats.org/officeDocument/2006/relationships/slideLayout"/><Relationship Id="rId5" Target="../media/image46.jpeg" Type="http://schemas.openxmlformats.org/officeDocument/2006/relationships/image"/><Relationship Id="rId4" Target="../media/image45.jpg" Type="http://schemas.openxmlformats.org/officeDocument/2006/relationships/image"/></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8.jpg"/></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arget="../media/image50.jpeg" Type="http://schemas.openxmlformats.org/officeDocument/2006/relationships/image"/><Relationship Id="rId2" Target="../notesSlides/notesSlide26.xml" Type="http://schemas.openxmlformats.org/officeDocument/2006/relationships/notesSlide"/><Relationship Id="rId1" Target="../slideLayouts/slideLayout7.xml" Type="http://schemas.openxmlformats.org/officeDocument/2006/relationships/slideLayout"/></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54.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6.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65.jpg"/><Relationship Id="rId4" Type="http://schemas.openxmlformats.org/officeDocument/2006/relationships/image" Target="../media/image64.jpg"/></Relationships>
</file>

<file path=ppt/slides/_rels/slide34.xml.rels><?xml version="1.0" encoding="UTF-8" standalone="yes" ?><Relationships xmlns="http://schemas.openxmlformats.org/package/2006/relationships"><Relationship Id="rId3" Target="../media/image66.jpeg" Type="http://schemas.openxmlformats.org/officeDocument/2006/relationships/image"/><Relationship Id="rId2" Target="../notesSlides/notesSlide34.xml" Type="http://schemas.openxmlformats.org/officeDocument/2006/relationships/notesSlide"/><Relationship Id="rId1" Target="../slideLayouts/slideLayout3.xml" Type="http://schemas.openxmlformats.org/officeDocument/2006/relationships/slideLayout"/><Relationship Id="rId5" Target="../media/image68.jpeg" Type="http://schemas.openxmlformats.org/officeDocument/2006/relationships/image"/><Relationship Id="rId4" Target="../media/image67.jpg" Type="http://schemas.openxmlformats.org/officeDocument/2006/relationships/image"/></Relationships>
</file>

<file path=ppt/slides/_rels/slide35.xml.rels><?xml version="1.0" encoding="UTF-8" standalone="yes" ?><Relationships xmlns="http://schemas.openxmlformats.org/package/2006/relationships"><Relationship Id="rId3" Target="../media/image69.jpeg" Type="http://schemas.openxmlformats.org/officeDocument/2006/relationships/image"/><Relationship Id="rId2" Target="../notesSlides/notesSlide35.xml" Type="http://schemas.openxmlformats.org/officeDocument/2006/relationships/notesSlide"/><Relationship Id="rId1" Target="../slideLayouts/slideLayout3.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70.jpeg" Type="http://schemas.openxmlformats.org/officeDocument/2006/relationships/image"/><Relationship Id="rId2" Target="../notesSlides/notesSlide36.xml" Type="http://schemas.openxmlformats.org/officeDocument/2006/relationships/notesSlide"/><Relationship Id="rId1" Target="../slideLayouts/slideLayout3.xml" Type="http://schemas.openxmlformats.org/officeDocument/2006/relationships/slideLayout"/></Relationships>
</file>

<file path=ppt/slides/_rels/slide37.xml.rels><?xml version="1.0" encoding="UTF-8" standalone="yes" ?><Relationships xmlns="http://schemas.openxmlformats.org/package/2006/relationships"><Relationship Id="rId3" Target="../media/image71.jpeg" Type="http://schemas.openxmlformats.org/officeDocument/2006/relationships/image"/><Relationship Id="rId2" Target="../notesSlides/notesSlide37.xml" Type="http://schemas.openxmlformats.org/officeDocument/2006/relationships/notesSlide"/><Relationship Id="rId1" Target="../slideLayouts/slideLayout3.xml" Type="http://schemas.openxmlformats.org/officeDocument/2006/relationships/slideLayout"/></Relationships>
</file>

<file path=ppt/slides/_rels/slide38.xml.rels><?xml version="1.0" encoding="UTF-8" standalone="yes" ?><Relationships xmlns="http://schemas.openxmlformats.org/package/2006/relationships"><Relationship Id="rId3" Target="../media/image72.jpeg" Type="http://schemas.openxmlformats.org/officeDocument/2006/relationships/image"/><Relationship Id="rId2" Target="../notesSlides/notesSlide38.xml" Type="http://schemas.openxmlformats.org/officeDocument/2006/relationships/notesSlide"/><Relationship Id="rId1" Target="../slideLayouts/slideLayout3.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73.jpeg" Type="http://schemas.openxmlformats.org/officeDocument/2006/relationships/image"/><Relationship Id="rId2" Target="../notesSlides/notesSlide39.xml" Type="http://schemas.openxmlformats.org/officeDocument/2006/relationships/notesSlide"/><Relationship Id="rId1" Target="../slideLayouts/slideLayout3.xml" Type="http://schemas.openxmlformats.org/officeDocument/2006/relationships/slideLayout"/></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arget="../media/image74.jpeg" Type="http://schemas.openxmlformats.org/officeDocument/2006/relationships/image"/><Relationship Id="rId2" Target="../notesSlides/notesSlide40.xml" Type="http://schemas.openxmlformats.org/officeDocument/2006/relationships/notesSlide"/><Relationship Id="rId1" Target="../slideLayouts/slideLayout3.xml" Type="http://schemas.openxmlformats.org/officeDocument/2006/relationships/slideLayout"/></Relationships>
</file>

<file path=ppt/slides/_rels/slide4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arget="../media/image76.jpeg" Type="http://schemas.openxmlformats.org/officeDocument/2006/relationships/image"/><Relationship Id="rId2" Target="../notesSlides/notesSlide42.xml" Type="http://schemas.openxmlformats.org/officeDocument/2006/relationships/notesSlide"/><Relationship Id="rId1" Target="../slideLayouts/slideLayout10.xml" Type="http://schemas.openxmlformats.org/officeDocument/2006/relationships/slideLayout"/></Relationships>
</file>

<file path=ppt/slides/_rels/slide43.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80.jpg"/><Relationship Id="rId4" Type="http://schemas.openxmlformats.org/officeDocument/2006/relationships/image" Target="../media/image79.jpg"/></Relationships>
</file>

<file path=ppt/slides/_rels/slide45.xml.rels><?xml version="1.0" encoding="UTF-8" standalone="yes" ?><Relationships xmlns="http://schemas.openxmlformats.org/package/2006/relationships"><Relationship Id="rId3" Target="../media/image81.jpeg" Type="http://schemas.openxmlformats.org/officeDocument/2006/relationships/image"/><Relationship Id="rId2" Target="../notesSlides/notesSlide45.xml" Type="http://schemas.openxmlformats.org/officeDocument/2006/relationships/notesSlide"/><Relationship Id="rId1" Target="../slideLayouts/slideLayout3.xml" Type="http://schemas.openxmlformats.org/officeDocument/2006/relationships/slideLayout"/></Relationships>
</file>

<file path=ppt/slides/_rels/slide46.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83.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arget="../media/image12.jpeg" Type="http://schemas.openxmlformats.org/officeDocument/2006/relationships/image"/><Relationship Id="rId2" Target="../notesSlides/notesSlide5.xml" Type="http://schemas.openxmlformats.org/officeDocument/2006/relationships/notesSlide"/><Relationship Id="rId1" Target="../slideLayouts/slideLayout4.xml" Type="http://schemas.openxmlformats.org/officeDocument/2006/relationships/slideLayout"/><Relationship Id="rId4" Target="../media/image13.jpeg" Type="http://schemas.openxmlformats.org/officeDocument/2006/relationships/image"/></Relationships>
</file>

<file path=ppt/slides/_rels/slide6.xml.rels><?xml version="1.0" encoding="UTF-8" standalone="yes" ?><Relationships xmlns="http://schemas.openxmlformats.org/package/2006/relationships"><Relationship Id="rId8" Target="../media/image19.jpg" Type="http://schemas.openxmlformats.org/officeDocument/2006/relationships/image"/><Relationship Id="rId3" Target="../media/image14.jpg" Type="http://schemas.openxmlformats.org/officeDocument/2006/relationships/image"/><Relationship Id="rId7" Target="../media/image18.jpg" Type="http://schemas.openxmlformats.org/officeDocument/2006/relationships/image"/><Relationship Id="rId2" Target="../notesSlides/notesSlide6.xml" Type="http://schemas.openxmlformats.org/officeDocument/2006/relationships/notesSlide"/><Relationship Id="rId1" Target="../slideLayouts/slideLayout4.xml" Type="http://schemas.openxmlformats.org/officeDocument/2006/relationships/slideLayout"/><Relationship Id="rId6" Target="../media/image17.jpg" Type="http://schemas.openxmlformats.org/officeDocument/2006/relationships/image"/><Relationship Id="rId5" Target="../media/image16.jpeg" Type="http://schemas.openxmlformats.org/officeDocument/2006/relationships/image"/><Relationship Id="rId10" Target="../media/image21.jpg" Type="http://schemas.openxmlformats.org/officeDocument/2006/relationships/image"/><Relationship Id="rId4" Target="../media/image15.jpeg" Type="http://schemas.openxmlformats.org/officeDocument/2006/relationships/image"/><Relationship Id="rId9" Target="../media/image20.jp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title"/>
          </p:nvPr>
        </p:nvSpPr>
        <p:spPr>
          <a:xfrm>
            <a:off x="1872000" y="72000"/>
            <a:ext cx="5472000" cy="72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6923C"/>
              </a:buClr>
              <a:buSzPts val="3600"/>
              <a:buFont typeface="Overpass"/>
              <a:buNone/>
            </a:pPr>
            <a:r>
              <a:rPr lang="de-DE" sz="3600"/>
              <a:t>The Greenhouse Effect</a:t>
            </a:r>
            <a:endParaRPr sz="3600"/>
          </a:p>
        </p:txBody>
      </p:sp>
      <p:pic>
        <p:nvPicPr>
          <p:cNvPr id="179" name="Google Shape;179;p10"/>
          <p:cNvPicPr preferRelativeResize="0"/>
          <p:nvPr/>
        </p:nvPicPr>
        <p:blipFill rotWithShape="1">
          <a:blip r:embed="rId3">
            <a:alphaModFix/>
          </a:blip>
          <a:srcRect/>
          <a:stretch/>
        </p:blipFill>
        <p:spPr>
          <a:xfrm>
            <a:off x="936000" y="936000"/>
            <a:ext cx="7376949" cy="396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title"/>
          </p:nvPr>
        </p:nvSpPr>
        <p:spPr>
          <a:xfrm>
            <a:off x="1872000" y="72000"/>
            <a:ext cx="5472000" cy="72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6923C"/>
              </a:buClr>
              <a:buSzPts val="3600"/>
              <a:buFont typeface="Overpass"/>
              <a:buNone/>
            </a:pPr>
            <a:r>
              <a:rPr lang="de-DE" sz="3600"/>
              <a:t>Tipping points</a:t>
            </a:r>
            <a:endParaRPr sz="3600"/>
          </a:p>
        </p:txBody>
      </p:sp>
      <p:grpSp>
        <p:nvGrpSpPr>
          <p:cNvPr id="186" name="Google Shape;186;p11"/>
          <p:cNvGrpSpPr/>
          <p:nvPr/>
        </p:nvGrpSpPr>
        <p:grpSpPr>
          <a:xfrm>
            <a:off x="323528" y="1316674"/>
            <a:ext cx="8488849" cy="3180284"/>
            <a:chOff x="323528" y="1316674"/>
            <a:chExt cx="8488849" cy="3180284"/>
          </a:xfrm>
        </p:grpSpPr>
        <p:pic>
          <p:nvPicPr>
            <p:cNvPr id="187" name="Google Shape;187;p11"/>
            <p:cNvPicPr preferRelativeResize="0"/>
            <p:nvPr/>
          </p:nvPicPr>
          <p:blipFill rotWithShape="1">
            <a:blip r:embed="rId3">
              <a:alphaModFix/>
            </a:blip>
            <a:srcRect/>
            <a:stretch/>
          </p:blipFill>
          <p:spPr>
            <a:xfrm>
              <a:off x="323528" y="1316674"/>
              <a:ext cx="4248472" cy="3180284"/>
            </a:xfrm>
            <a:prstGeom prst="rect">
              <a:avLst/>
            </a:prstGeom>
            <a:noFill/>
            <a:ln>
              <a:noFill/>
            </a:ln>
          </p:spPr>
        </p:pic>
        <p:pic>
          <p:nvPicPr>
            <p:cNvPr id="188" name="Google Shape;188;p11"/>
            <p:cNvPicPr preferRelativeResize="0"/>
            <p:nvPr/>
          </p:nvPicPr>
          <p:blipFill rotWithShape="1">
            <a:blip r:embed="rId4">
              <a:alphaModFix/>
            </a:blip>
            <a:srcRect/>
            <a:stretch/>
          </p:blipFill>
          <p:spPr>
            <a:xfrm>
              <a:off x="4572000" y="1316675"/>
              <a:ext cx="4240377" cy="3180283"/>
            </a:xfrm>
            <a:prstGeom prst="rect">
              <a:avLst/>
            </a:prstGeom>
            <a:noFill/>
            <a:ln>
              <a:noFill/>
            </a:ln>
          </p:spPr>
        </p:pic>
      </p:grpSp>
      <p:sp>
        <p:nvSpPr>
          <p:cNvPr id="189" name="Google Shape;189;p11"/>
          <p:cNvSpPr/>
          <p:nvPr/>
        </p:nvSpPr>
        <p:spPr>
          <a:xfrm>
            <a:off x="6166902" y="4825279"/>
            <a:ext cx="2977098"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000">
                <a:solidFill>
                  <a:srgbClr val="333333"/>
                </a:solidFill>
                <a:latin typeface="Arial Black"/>
                <a:ea typeface="Arial Black"/>
                <a:cs typeface="Arial Black"/>
                <a:sym typeface="Arial Black"/>
              </a:rPr>
              <a:t>© </a:t>
            </a:r>
            <a:r>
              <a:rPr lang="de-DE" sz="1000">
                <a:solidFill>
                  <a:srgbClr val="000000"/>
                </a:solidFill>
                <a:latin typeface="Arial"/>
                <a:ea typeface="Arial"/>
                <a:cs typeface="Arial"/>
                <a:sym typeface="Arial"/>
              </a:rPr>
              <a:t>2020 Vice Media Group, Vladimir Romanovsky</a:t>
            </a:r>
            <a:endParaRPr sz="1000">
              <a:solidFill>
                <a:srgbClr val="333333"/>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2"/>
          <p:cNvPicPr preferRelativeResize="0"/>
          <p:nvPr/>
        </p:nvPicPr>
        <p:blipFill rotWithShape="1">
          <a:blip r:embed="rId3">
            <a:alphaModFix/>
          </a:blip>
          <a:srcRect/>
          <a:stretch/>
        </p:blipFill>
        <p:spPr>
          <a:xfrm>
            <a:off x="1809000" y="912953"/>
            <a:ext cx="5526000" cy="4144500"/>
          </a:xfrm>
          <a:prstGeom prst="rect">
            <a:avLst/>
          </a:prstGeom>
          <a:noFill/>
          <a:ln>
            <a:noFill/>
          </a:ln>
        </p:spPr>
      </p:pic>
      <p:sp>
        <p:nvSpPr>
          <p:cNvPr id="195" name="Google Shape;195;p12"/>
          <p:cNvSpPr txBox="1">
            <a:spLocks noGrp="1"/>
          </p:cNvSpPr>
          <p:nvPr>
            <p:ph type="title"/>
          </p:nvPr>
        </p:nvSpPr>
        <p:spPr>
          <a:xfrm>
            <a:off x="1872000" y="72000"/>
            <a:ext cx="5472000" cy="72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6923C"/>
              </a:buClr>
              <a:buSzPts val="3600"/>
              <a:buFont typeface="Overpass"/>
              <a:buNone/>
            </a:pPr>
            <a:r>
              <a:rPr lang="de-DE" sz="3600"/>
              <a:t>The Arctic and Greenland</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3"/>
          <p:cNvSpPr txBox="1">
            <a:spLocks noGrp="1"/>
          </p:cNvSpPr>
          <p:nvPr>
            <p:ph type="title"/>
          </p:nvPr>
        </p:nvSpPr>
        <p:spPr>
          <a:xfrm>
            <a:off x="1127199" y="168314"/>
            <a:ext cx="7704856" cy="7355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6923C"/>
              </a:buClr>
              <a:buSzPts val="3600"/>
              <a:buFont typeface="Overpass"/>
              <a:buNone/>
            </a:pPr>
            <a:r>
              <a:rPr lang="de-DE" sz="3600"/>
              <a:t>Our CO</a:t>
            </a:r>
            <a:r>
              <a:rPr lang="de-DE" sz="3600" baseline="-25000"/>
              <a:t>2</a:t>
            </a:r>
            <a:r>
              <a:rPr lang="de-DE" sz="3600"/>
              <a:t>-Budget for 2</a:t>
            </a:r>
            <a:r>
              <a:rPr lang="de-DE" sz="3600" baseline="30000"/>
              <a:t>°</a:t>
            </a:r>
            <a:r>
              <a:rPr lang="de-DE" sz="3600"/>
              <a:t>C: </a:t>
            </a:r>
            <a:r>
              <a:rPr lang="de-DE" sz="3600" b="1"/>
              <a:t>25 Years</a:t>
            </a:r>
            <a:endParaRPr sz="3600" b="1"/>
          </a:p>
        </p:txBody>
      </p:sp>
      <p:sp>
        <p:nvSpPr>
          <p:cNvPr id="202" name="Google Shape;202;p13"/>
          <p:cNvSpPr/>
          <p:nvPr/>
        </p:nvSpPr>
        <p:spPr>
          <a:xfrm>
            <a:off x="8520110" y="4874098"/>
            <a:ext cx="623890"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000">
                <a:solidFill>
                  <a:srgbClr val="333333"/>
                </a:solidFill>
                <a:latin typeface="Arial Black"/>
                <a:ea typeface="Arial Black"/>
                <a:cs typeface="Arial Black"/>
                <a:sym typeface="Arial Black"/>
              </a:rPr>
              <a:t>© </a:t>
            </a:r>
            <a:r>
              <a:rPr lang="de-DE" sz="1000">
                <a:solidFill>
                  <a:srgbClr val="333333"/>
                </a:solidFill>
                <a:latin typeface="Arial"/>
                <a:ea typeface="Arial"/>
                <a:cs typeface="Arial"/>
                <a:sym typeface="Arial"/>
              </a:rPr>
              <a:t>MCC</a:t>
            </a:r>
            <a:endParaRPr/>
          </a:p>
        </p:txBody>
      </p:sp>
      <p:pic>
        <p:nvPicPr>
          <p:cNvPr id="203" name="Google Shape;203;p13"/>
          <p:cNvPicPr preferRelativeResize="0"/>
          <p:nvPr/>
        </p:nvPicPr>
        <p:blipFill rotWithShape="1">
          <a:blip r:embed="rId3">
            <a:alphaModFix/>
          </a:blip>
          <a:srcRect/>
          <a:stretch/>
        </p:blipFill>
        <p:spPr>
          <a:xfrm>
            <a:off x="1146571" y="903864"/>
            <a:ext cx="7142434" cy="3947735"/>
          </a:xfrm>
          <a:prstGeom prst="rect">
            <a:avLst/>
          </a:prstGeom>
          <a:noFill/>
          <a:ln>
            <a:noFill/>
          </a:ln>
        </p:spPr>
      </p:pic>
      <p:sp>
        <p:nvSpPr>
          <p:cNvPr id="204" name="Google Shape;204;p13"/>
          <p:cNvSpPr txBox="1"/>
          <p:nvPr/>
        </p:nvSpPr>
        <p:spPr>
          <a:xfrm>
            <a:off x="6027378" y="4395708"/>
            <a:ext cx="213093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a:solidFill>
                  <a:schemeClr val="lt1"/>
                </a:solidFill>
                <a:latin typeface="Open Sans"/>
                <a:ea typeface="Open Sans"/>
                <a:cs typeface="Open Sans"/>
                <a:sym typeface="Open Sans"/>
              </a:rPr>
              <a:t>Status November 2020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a:spLocks noGrp="1"/>
          </p:cNvSpPr>
          <p:nvPr>
            <p:ph type="title"/>
          </p:nvPr>
        </p:nvSpPr>
        <p:spPr>
          <a:xfrm>
            <a:off x="1388893" y="0"/>
            <a:ext cx="6760836" cy="108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6923C"/>
              </a:buClr>
              <a:buSzPts val="4400"/>
              <a:buFont typeface="Overpass"/>
              <a:buNone/>
            </a:pPr>
            <a:r>
              <a:rPr lang="de-DE" sz="3600">
                <a:solidFill>
                  <a:srgbClr val="76923C"/>
                </a:solidFill>
              </a:rPr>
              <a:t>At 2°C temperature rise the climate topples.</a:t>
            </a:r>
            <a:endParaRPr/>
          </a:p>
        </p:txBody>
      </p:sp>
      <p:pic>
        <p:nvPicPr>
          <p:cNvPr id="211" name="Google Shape;211;p14" descr="A picture containing diagram&#10;&#10;Description automatically generated"/>
          <p:cNvPicPr preferRelativeResize="0"/>
          <p:nvPr/>
        </p:nvPicPr>
        <p:blipFill rotWithShape="1">
          <a:blip r:embed="rId3">
            <a:alphaModFix/>
          </a:blip>
          <a:srcRect/>
          <a:stretch/>
        </p:blipFill>
        <p:spPr>
          <a:xfrm>
            <a:off x="0" y="123478"/>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1872000" y="72000"/>
            <a:ext cx="5472000" cy="72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6923C"/>
              </a:buClr>
              <a:buSzPts val="3600"/>
              <a:buFont typeface="Overpass"/>
              <a:buNone/>
            </a:pPr>
            <a:r>
              <a:rPr lang="de-DE" sz="3600"/>
              <a:t>What can we do?</a:t>
            </a:r>
            <a:endParaRPr/>
          </a:p>
        </p:txBody>
      </p:sp>
      <p:pic>
        <p:nvPicPr>
          <p:cNvPr id="218" name="Google Shape;218;p15"/>
          <p:cNvPicPr preferRelativeResize="0"/>
          <p:nvPr/>
        </p:nvPicPr>
        <p:blipFill rotWithShape="1">
          <a:blip r:embed="rId3">
            <a:alphaModFix/>
          </a:blip>
          <a:srcRect/>
          <a:stretch/>
        </p:blipFill>
        <p:spPr>
          <a:xfrm>
            <a:off x="96218" y="1314000"/>
            <a:ext cx="4668868" cy="3203558"/>
          </a:xfrm>
          <a:prstGeom prst="rect">
            <a:avLst/>
          </a:prstGeom>
          <a:noFill/>
          <a:ln>
            <a:noFill/>
          </a:ln>
        </p:spPr>
      </p:pic>
      <p:pic>
        <p:nvPicPr>
          <p:cNvPr id="219" name="Google Shape;219;p15"/>
          <p:cNvPicPr preferRelativeResize="0"/>
          <p:nvPr/>
        </p:nvPicPr>
        <p:blipFill rotWithShape="1">
          <a:blip r:embed="rId4">
            <a:alphaModFix/>
          </a:blip>
          <a:srcRect/>
          <a:stretch/>
        </p:blipFill>
        <p:spPr>
          <a:xfrm>
            <a:off x="4765085" y="1312408"/>
            <a:ext cx="4273533" cy="3205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6"/>
          <p:cNvPicPr preferRelativeResize="0">
            <a:picLocks noGrp="1"/>
          </p:cNvPicPr>
          <p:nvPr>
            <p:ph type="body" idx="1"/>
          </p:nvPr>
        </p:nvPicPr>
        <p:blipFill rotWithShape="1">
          <a:blip r:embed="rId3">
            <a:alphaModFix/>
          </a:blip>
          <a:srcRect l="8168" r="11192"/>
          <a:stretch/>
        </p:blipFill>
        <p:spPr>
          <a:xfrm>
            <a:off x="972000" y="939484"/>
            <a:ext cx="7200000" cy="3959400"/>
          </a:xfrm>
          <a:prstGeom prst="rect">
            <a:avLst/>
          </a:prstGeom>
          <a:noFill/>
          <a:ln>
            <a:noFill/>
          </a:ln>
        </p:spPr>
      </p:pic>
      <p:sp>
        <p:nvSpPr>
          <p:cNvPr id="226" name="Google Shape;226;p16"/>
          <p:cNvSpPr txBox="1">
            <a:spLocks noGrp="1"/>
          </p:cNvSpPr>
          <p:nvPr>
            <p:ph type="title"/>
          </p:nvPr>
        </p:nvSpPr>
        <p:spPr>
          <a:xfrm>
            <a:off x="1872000" y="72000"/>
            <a:ext cx="5472000"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400"/>
              <a:buFont typeface="Overpass"/>
              <a:buNone/>
            </a:pPr>
            <a:r>
              <a:rPr lang="de-DE" sz="3600">
                <a:solidFill>
                  <a:srgbClr val="76923C"/>
                </a:solidFill>
              </a:rPr>
              <a:t>CO</a:t>
            </a:r>
            <a:r>
              <a:rPr lang="de-DE" sz="3600" baseline="-25000">
                <a:solidFill>
                  <a:srgbClr val="76923C"/>
                </a:solidFill>
                <a:latin typeface="Arial"/>
                <a:ea typeface="Arial"/>
                <a:cs typeface="Arial"/>
                <a:sym typeface="Arial"/>
              </a:rPr>
              <a:t>2</a:t>
            </a:r>
            <a:r>
              <a:rPr lang="de-DE" sz="3600">
                <a:solidFill>
                  <a:srgbClr val="76923C"/>
                </a:solidFill>
              </a:rPr>
              <a:t>-Joker: </a:t>
            </a:r>
            <a:r>
              <a:rPr lang="de-DE" sz="3600" b="1">
                <a:solidFill>
                  <a:srgbClr val="76923C"/>
                </a:solidFill>
              </a:rPr>
              <a:t>Trees</a:t>
            </a:r>
            <a:endParaRPr sz="3600" b="1">
              <a:solidFill>
                <a:srgbClr val="76923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7"/>
          <p:cNvSpPr/>
          <p:nvPr/>
        </p:nvSpPr>
        <p:spPr>
          <a:xfrm>
            <a:off x="527063" y="0"/>
            <a:ext cx="7367257" cy="999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de-DE" sz="2800">
                <a:solidFill>
                  <a:srgbClr val="76923C"/>
                </a:solidFill>
                <a:latin typeface="Overpass"/>
                <a:ea typeface="Overpass"/>
                <a:cs typeface="Overpass"/>
                <a:sym typeface="Overpass"/>
              </a:rPr>
              <a:t>The world by landmass…</a:t>
            </a:r>
            <a:endParaRPr sz="2800">
              <a:solidFill>
                <a:srgbClr val="76923C"/>
              </a:solidFill>
              <a:latin typeface="Overpass"/>
              <a:ea typeface="Overpass"/>
              <a:cs typeface="Overpass"/>
              <a:sym typeface="Overpass"/>
            </a:endParaRPr>
          </a:p>
        </p:txBody>
      </p:sp>
      <p:pic>
        <p:nvPicPr>
          <p:cNvPr id="232" name="Google Shape;232;p17"/>
          <p:cNvPicPr preferRelativeResize="0"/>
          <p:nvPr/>
        </p:nvPicPr>
        <p:blipFill rotWithShape="1">
          <a:blip r:embed="rId3">
            <a:alphaModFix/>
          </a:blip>
          <a:srcRect/>
          <a:stretch/>
        </p:blipFill>
        <p:spPr>
          <a:xfrm>
            <a:off x="523969" y="870273"/>
            <a:ext cx="7992456" cy="3996228"/>
          </a:xfrm>
          <a:prstGeom prst="rect">
            <a:avLst/>
          </a:prstGeom>
          <a:noFill/>
          <a:ln>
            <a:noFill/>
          </a:ln>
        </p:spPr>
      </p:pic>
      <p:sp>
        <p:nvSpPr>
          <p:cNvPr id="233" name="Google Shape;233;p17"/>
          <p:cNvSpPr txBox="1"/>
          <p:nvPr/>
        </p:nvSpPr>
        <p:spPr>
          <a:xfrm>
            <a:off x="7346542" y="4866501"/>
            <a:ext cx="17974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b="1">
                <a:solidFill>
                  <a:srgbClr val="191919"/>
                </a:solidFill>
                <a:latin typeface="Arial Black"/>
                <a:ea typeface="Arial Black"/>
                <a:cs typeface="Arial Black"/>
                <a:sym typeface="Arial Black"/>
              </a:rPr>
              <a:t>©</a:t>
            </a:r>
            <a:r>
              <a:rPr lang="de-DE" sz="1000">
                <a:solidFill>
                  <a:srgbClr val="191919"/>
                </a:solidFill>
                <a:latin typeface="Arial Black"/>
                <a:ea typeface="Arial Black"/>
                <a:cs typeface="Arial Black"/>
                <a:sym typeface="Arial Black"/>
              </a:rPr>
              <a:t> </a:t>
            </a:r>
            <a:r>
              <a:rPr lang="de-DE" sz="1000">
                <a:solidFill>
                  <a:srgbClr val="191919"/>
                </a:solidFill>
                <a:latin typeface="Arial"/>
                <a:ea typeface="Arial"/>
                <a:cs typeface="Arial"/>
                <a:sym typeface="Arial"/>
              </a:rPr>
              <a:t>Worldmapper.com</a:t>
            </a:r>
            <a:endParaRPr/>
          </a:p>
        </p:txBody>
      </p:sp>
      <p:pic>
        <p:nvPicPr>
          <p:cNvPr id="234" name="Google Shape;234;p17"/>
          <p:cNvPicPr preferRelativeResize="0"/>
          <p:nvPr/>
        </p:nvPicPr>
        <p:blipFill rotWithShape="1">
          <a:blip r:embed="rId3">
            <a:alphaModFix/>
          </a:blip>
          <a:srcRect/>
          <a:stretch/>
        </p:blipFill>
        <p:spPr>
          <a:xfrm>
            <a:off x="610883" y="870273"/>
            <a:ext cx="7992456" cy="3996228"/>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8"/>
          <p:cNvPicPr preferRelativeResize="0"/>
          <p:nvPr/>
        </p:nvPicPr>
        <p:blipFill rotWithShape="1">
          <a:blip r:embed="rId3">
            <a:alphaModFix/>
          </a:blip>
          <a:srcRect/>
          <a:stretch/>
        </p:blipFill>
        <p:spPr>
          <a:xfrm>
            <a:off x="610883" y="881766"/>
            <a:ext cx="7992456" cy="3996229"/>
          </a:xfrm>
          <a:prstGeom prst="rect">
            <a:avLst/>
          </a:prstGeom>
          <a:noFill/>
          <a:ln>
            <a:noFill/>
          </a:ln>
        </p:spPr>
      </p:pic>
      <p:sp>
        <p:nvSpPr>
          <p:cNvPr id="240" name="Google Shape;240;p18"/>
          <p:cNvSpPr/>
          <p:nvPr/>
        </p:nvSpPr>
        <p:spPr>
          <a:xfrm>
            <a:off x="610883" y="0"/>
            <a:ext cx="7077547" cy="999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de-DE" sz="2800">
                <a:solidFill>
                  <a:srgbClr val="76923C"/>
                </a:solidFill>
                <a:latin typeface="Overpass"/>
                <a:ea typeface="Overpass"/>
                <a:cs typeface="Overpass"/>
                <a:sym typeface="Overpass"/>
              </a:rPr>
              <a:t>… by global population </a:t>
            </a:r>
            <a:endParaRPr sz="2800">
              <a:solidFill>
                <a:srgbClr val="76923C"/>
              </a:solidFill>
              <a:latin typeface="Overpass"/>
              <a:ea typeface="Overpass"/>
              <a:cs typeface="Overpass"/>
              <a:sym typeface="Overpass"/>
            </a:endParaRPr>
          </a:p>
        </p:txBody>
      </p:sp>
      <p:sp>
        <p:nvSpPr>
          <p:cNvPr id="241" name="Google Shape;241;p18"/>
          <p:cNvSpPr txBox="1"/>
          <p:nvPr/>
        </p:nvSpPr>
        <p:spPr>
          <a:xfrm>
            <a:off x="7346542" y="4866501"/>
            <a:ext cx="17974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b="1">
                <a:solidFill>
                  <a:srgbClr val="191919"/>
                </a:solidFill>
                <a:latin typeface="Arial Black"/>
                <a:ea typeface="Arial Black"/>
                <a:cs typeface="Arial Black"/>
                <a:sym typeface="Arial Black"/>
              </a:rPr>
              <a:t>©</a:t>
            </a:r>
            <a:r>
              <a:rPr lang="de-DE" sz="1000">
                <a:solidFill>
                  <a:srgbClr val="191919"/>
                </a:solidFill>
                <a:latin typeface="Arial Black"/>
                <a:ea typeface="Arial Black"/>
                <a:cs typeface="Arial Black"/>
                <a:sym typeface="Arial Black"/>
              </a:rPr>
              <a:t> </a:t>
            </a:r>
            <a:r>
              <a:rPr lang="de-DE" sz="1000">
                <a:solidFill>
                  <a:srgbClr val="191919"/>
                </a:solidFill>
                <a:latin typeface="Arial"/>
                <a:ea typeface="Arial"/>
                <a:cs typeface="Arial"/>
                <a:sym typeface="Arial"/>
              </a:rPr>
              <a:t>Worldmapper.com</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9"/>
          <p:cNvPicPr preferRelativeResize="0"/>
          <p:nvPr/>
        </p:nvPicPr>
        <p:blipFill rotWithShape="1">
          <a:blip r:embed="rId3">
            <a:alphaModFix/>
          </a:blip>
          <a:srcRect/>
          <a:stretch/>
        </p:blipFill>
        <p:spPr>
          <a:xfrm>
            <a:off x="619942" y="870273"/>
            <a:ext cx="7992455" cy="3996228"/>
          </a:xfrm>
          <a:prstGeom prst="rect">
            <a:avLst/>
          </a:prstGeom>
          <a:noFill/>
          <a:ln>
            <a:noFill/>
          </a:ln>
        </p:spPr>
      </p:pic>
      <p:sp>
        <p:nvSpPr>
          <p:cNvPr id="247" name="Google Shape;247;p19"/>
          <p:cNvSpPr/>
          <p:nvPr/>
        </p:nvSpPr>
        <p:spPr>
          <a:xfrm>
            <a:off x="615835" y="0"/>
            <a:ext cx="8271163" cy="999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de-DE" sz="2800">
                <a:solidFill>
                  <a:srgbClr val="76923C"/>
                </a:solidFill>
                <a:latin typeface="Overpass"/>
                <a:ea typeface="Overpass"/>
                <a:cs typeface="Overpass"/>
                <a:sym typeface="Overpass"/>
              </a:rPr>
              <a:t>… by people with less than $2 a day</a:t>
            </a:r>
            <a:endParaRPr sz="2800">
              <a:solidFill>
                <a:srgbClr val="76923C"/>
              </a:solidFill>
              <a:latin typeface="Overpass"/>
              <a:ea typeface="Overpass"/>
              <a:cs typeface="Overpass"/>
              <a:sym typeface="Overpass"/>
            </a:endParaRPr>
          </a:p>
        </p:txBody>
      </p:sp>
      <p:sp>
        <p:nvSpPr>
          <p:cNvPr id="248" name="Google Shape;248;p19"/>
          <p:cNvSpPr txBox="1"/>
          <p:nvPr/>
        </p:nvSpPr>
        <p:spPr>
          <a:xfrm>
            <a:off x="7346542" y="4866501"/>
            <a:ext cx="17974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b="1">
                <a:solidFill>
                  <a:srgbClr val="191919"/>
                </a:solidFill>
                <a:latin typeface="Arial Black"/>
                <a:ea typeface="Arial Black"/>
                <a:cs typeface="Arial Black"/>
                <a:sym typeface="Arial Black"/>
              </a:rPr>
              <a:t>©</a:t>
            </a:r>
            <a:r>
              <a:rPr lang="de-DE" sz="1000">
                <a:solidFill>
                  <a:srgbClr val="191919"/>
                </a:solidFill>
                <a:latin typeface="Arial Black"/>
                <a:ea typeface="Arial Black"/>
                <a:cs typeface="Arial Black"/>
                <a:sym typeface="Arial Black"/>
              </a:rPr>
              <a:t> </a:t>
            </a:r>
            <a:r>
              <a:rPr lang="de-DE" sz="1000">
                <a:solidFill>
                  <a:srgbClr val="191919"/>
                </a:solidFill>
                <a:latin typeface="Arial"/>
                <a:ea typeface="Arial"/>
                <a:cs typeface="Arial"/>
                <a:sym typeface="Arial"/>
              </a:rPr>
              <a:t>Worldmapper.com</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
          <p:cNvSpPr txBox="1"/>
          <p:nvPr/>
        </p:nvSpPr>
        <p:spPr>
          <a:xfrm>
            <a:off x="8172400" y="267494"/>
            <a:ext cx="792088" cy="612000"/>
          </a:xfrm>
          <a:prstGeom prst="rect">
            <a:avLst/>
          </a:prstGeom>
          <a:solidFill>
            <a:srgbClr val="EDEDE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20" descr="https://worldmapper.org/wp-content/uploads/2018/04/Emissions_CO2Total_2015.png"/>
          <p:cNvPicPr preferRelativeResize="0"/>
          <p:nvPr/>
        </p:nvPicPr>
        <p:blipFill rotWithShape="1">
          <a:blip r:embed="rId3">
            <a:alphaModFix/>
          </a:blip>
          <a:srcRect/>
          <a:stretch/>
        </p:blipFill>
        <p:spPr>
          <a:xfrm>
            <a:off x="610883" y="870272"/>
            <a:ext cx="7992456" cy="3996229"/>
          </a:xfrm>
          <a:prstGeom prst="rect">
            <a:avLst/>
          </a:prstGeom>
          <a:noFill/>
          <a:ln>
            <a:noFill/>
          </a:ln>
        </p:spPr>
      </p:pic>
      <p:sp>
        <p:nvSpPr>
          <p:cNvPr id="254" name="Google Shape;254;p20"/>
          <p:cNvSpPr/>
          <p:nvPr/>
        </p:nvSpPr>
        <p:spPr>
          <a:xfrm>
            <a:off x="626198" y="0"/>
            <a:ext cx="6941745" cy="999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de-DE" sz="2800">
                <a:solidFill>
                  <a:srgbClr val="76923C"/>
                </a:solidFill>
                <a:latin typeface="Overpass"/>
                <a:ea typeface="Overpass"/>
                <a:cs typeface="Overpass"/>
                <a:sym typeface="Overpass"/>
              </a:rPr>
              <a:t>… by CO</a:t>
            </a:r>
            <a:r>
              <a:rPr lang="de-DE" sz="2800" baseline="-25000">
                <a:solidFill>
                  <a:srgbClr val="76923C"/>
                </a:solidFill>
                <a:latin typeface="Overpass"/>
                <a:ea typeface="Overpass"/>
                <a:cs typeface="Overpass"/>
                <a:sym typeface="Overpass"/>
              </a:rPr>
              <a:t>2 </a:t>
            </a:r>
            <a:r>
              <a:rPr lang="de-DE" sz="2800">
                <a:solidFill>
                  <a:srgbClr val="76923C"/>
                </a:solidFill>
                <a:latin typeface="Overpass"/>
                <a:ea typeface="Overpass"/>
                <a:cs typeface="Overpass"/>
                <a:sym typeface="Overpass"/>
              </a:rPr>
              <a:t>emissions</a:t>
            </a:r>
            <a:endParaRPr sz="2800">
              <a:solidFill>
                <a:srgbClr val="76923C"/>
              </a:solidFill>
              <a:latin typeface="Overpass"/>
              <a:ea typeface="Overpass"/>
              <a:cs typeface="Overpass"/>
              <a:sym typeface="Overpass"/>
            </a:endParaRPr>
          </a:p>
        </p:txBody>
      </p:sp>
      <p:sp>
        <p:nvSpPr>
          <p:cNvPr id="255" name="Google Shape;255;p20"/>
          <p:cNvSpPr txBox="1"/>
          <p:nvPr/>
        </p:nvSpPr>
        <p:spPr>
          <a:xfrm>
            <a:off x="7346542" y="4866501"/>
            <a:ext cx="17974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200" b="1">
                <a:solidFill>
                  <a:srgbClr val="191919"/>
                </a:solidFill>
                <a:latin typeface="Arial Black"/>
                <a:ea typeface="Arial Black"/>
                <a:cs typeface="Arial Black"/>
                <a:sym typeface="Arial Black"/>
              </a:rPr>
              <a:t>©</a:t>
            </a:r>
            <a:r>
              <a:rPr lang="de-DE" sz="1000">
                <a:solidFill>
                  <a:srgbClr val="191919"/>
                </a:solidFill>
                <a:latin typeface="Arial Black"/>
                <a:ea typeface="Arial Black"/>
                <a:cs typeface="Arial Black"/>
                <a:sym typeface="Arial Black"/>
              </a:rPr>
              <a:t> </a:t>
            </a:r>
            <a:r>
              <a:rPr lang="de-DE" sz="1000">
                <a:solidFill>
                  <a:srgbClr val="191919"/>
                </a:solidFill>
                <a:latin typeface="Arial"/>
                <a:ea typeface="Arial"/>
                <a:cs typeface="Arial"/>
                <a:sym typeface="Arial"/>
              </a:rPr>
              <a:t>Worldmapper.com</a:t>
            </a: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1"/>
          <p:cNvSpPr/>
          <p:nvPr/>
        </p:nvSpPr>
        <p:spPr>
          <a:xfrm>
            <a:off x="521887" y="3914737"/>
            <a:ext cx="810022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b="1">
                <a:solidFill>
                  <a:srgbClr val="76923C"/>
                </a:solidFill>
                <a:latin typeface="Overpass"/>
                <a:ea typeface="Overpass"/>
                <a:cs typeface="Overpass"/>
                <a:sym typeface="Overpass"/>
              </a:rPr>
              <a:t>           in North America	     in Europe	          in China	     in Africa</a:t>
            </a:r>
            <a:endParaRPr sz="2000" b="1">
              <a:solidFill>
                <a:srgbClr val="76923C"/>
              </a:solidFill>
              <a:latin typeface="Overpass"/>
              <a:ea typeface="Overpass"/>
              <a:cs typeface="Overpass"/>
              <a:sym typeface="Overpass"/>
            </a:endParaRPr>
          </a:p>
        </p:txBody>
      </p:sp>
      <p:pic>
        <p:nvPicPr>
          <p:cNvPr id="262" name="Google Shape;262;p21"/>
          <p:cNvPicPr preferRelativeResize="0"/>
          <p:nvPr/>
        </p:nvPicPr>
        <p:blipFill rotWithShape="1">
          <a:blip r:embed="rId3">
            <a:alphaModFix/>
          </a:blip>
          <a:srcRect l="8116" r="19101"/>
          <a:stretch/>
        </p:blipFill>
        <p:spPr>
          <a:xfrm>
            <a:off x="639914" y="1204188"/>
            <a:ext cx="7703986" cy="2723808"/>
          </a:xfrm>
          <a:prstGeom prst="rect">
            <a:avLst/>
          </a:prstGeom>
          <a:noFill/>
          <a:ln>
            <a:noFill/>
          </a:ln>
        </p:spPr>
      </p:pic>
      <p:sp>
        <p:nvSpPr>
          <p:cNvPr id="263" name="Google Shape;263;p21"/>
          <p:cNvSpPr txBox="1"/>
          <p:nvPr/>
        </p:nvSpPr>
        <p:spPr>
          <a:xfrm>
            <a:off x="7346542" y="4936371"/>
            <a:ext cx="1797458"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000" b="1">
                <a:solidFill>
                  <a:srgbClr val="191919"/>
                </a:solidFill>
                <a:latin typeface="Arial"/>
                <a:ea typeface="Arial"/>
                <a:cs typeface="Arial"/>
                <a:sym typeface="Arial"/>
              </a:rPr>
              <a:t>© </a:t>
            </a:r>
            <a:r>
              <a:rPr lang="de-DE" sz="1000">
                <a:solidFill>
                  <a:srgbClr val="191919"/>
                </a:solidFill>
                <a:latin typeface="Arial"/>
                <a:ea typeface="Arial"/>
                <a:cs typeface="Arial"/>
                <a:sym typeface="Arial"/>
              </a:rPr>
              <a:t>Plant-for-the-Planet</a:t>
            </a:r>
            <a:endParaRPr/>
          </a:p>
        </p:txBody>
      </p:sp>
      <p:sp>
        <p:nvSpPr>
          <p:cNvPr id="264" name="Google Shape;264;p21"/>
          <p:cNvSpPr/>
          <p:nvPr/>
        </p:nvSpPr>
        <p:spPr>
          <a:xfrm>
            <a:off x="626198" y="0"/>
            <a:ext cx="6941745" cy="999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de-DE" sz="2800">
                <a:solidFill>
                  <a:srgbClr val="76923C"/>
                </a:solidFill>
                <a:latin typeface="Overpass"/>
                <a:ea typeface="Overpass"/>
                <a:cs typeface="Overpass"/>
                <a:sym typeface="Overpass"/>
              </a:rPr>
              <a:t>CO</a:t>
            </a:r>
            <a:r>
              <a:rPr lang="de-DE" sz="2800" baseline="-25000">
                <a:solidFill>
                  <a:srgbClr val="76923C"/>
                </a:solidFill>
                <a:latin typeface="Overpass"/>
                <a:ea typeface="Overpass"/>
                <a:cs typeface="Overpass"/>
                <a:sym typeface="Overpass"/>
              </a:rPr>
              <a:t>2 </a:t>
            </a:r>
            <a:r>
              <a:rPr lang="de-DE" sz="2800">
                <a:solidFill>
                  <a:srgbClr val="76923C"/>
                </a:solidFill>
                <a:latin typeface="Overpass"/>
                <a:ea typeface="Overpass"/>
                <a:cs typeface="Overpass"/>
                <a:sym typeface="Overpass"/>
              </a:rPr>
              <a:t>Emissions per person per year</a:t>
            </a:r>
            <a:endParaRPr sz="2800">
              <a:solidFill>
                <a:srgbClr val="76923C"/>
              </a:solidFill>
              <a:latin typeface="Overpass"/>
              <a:ea typeface="Overpass"/>
              <a:cs typeface="Overpass"/>
              <a:sym typeface="Overpas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2"/>
          <p:cNvSpPr txBox="1">
            <a:spLocks noGrp="1"/>
          </p:cNvSpPr>
          <p:nvPr>
            <p:ph type="title"/>
          </p:nvPr>
        </p:nvSpPr>
        <p:spPr>
          <a:xfrm>
            <a:off x="1872000" y="72000"/>
            <a:ext cx="5472000"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400"/>
              <a:buFont typeface="Overpass"/>
              <a:buNone/>
            </a:pPr>
            <a:r>
              <a:rPr lang="de-DE" sz="3600">
                <a:solidFill>
                  <a:srgbClr val="76923C"/>
                </a:solidFill>
              </a:rPr>
              <a:t>Photosynthesis</a:t>
            </a:r>
            <a:endParaRPr sz="3600"/>
          </a:p>
        </p:txBody>
      </p:sp>
      <p:pic>
        <p:nvPicPr>
          <p:cNvPr id="270" name="Google Shape;270;p22"/>
          <p:cNvPicPr preferRelativeResize="0"/>
          <p:nvPr/>
        </p:nvPicPr>
        <p:blipFill rotWithShape="1">
          <a:blip r:embed="rId3">
            <a:alphaModFix/>
          </a:blip>
          <a:srcRect/>
          <a:stretch/>
        </p:blipFill>
        <p:spPr>
          <a:xfrm>
            <a:off x="1178803" y="793384"/>
            <a:ext cx="6786393" cy="40840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3"/>
          <p:cNvSpPr txBox="1">
            <a:spLocks noGrp="1"/>
          </p:cNvSpPr>
          <p:nvPr>
            <p:ph type="title"/>
          </p:nvPr>
        </p:nvSpPr>
        <p:spPr>
          <a:xfrm>
            <a:off x="-108520" y="69069"/>
            <a:ext cx="51948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Overpass"/>
              <a:buNone/>
            </a:pPr>
            <a:r>
              <a:rPr lang="de-DE" sz="3600">
                <a:solidFill>
                  <a:srgbClr val="76923C"/>
                </a:solidFill>
              </a:rPr>
              <a:t>Our Story</a:t>
            </a:r>
            <a:endParaRPr sz="3600">
              <a:solidFill>
                <a:srgbClr val="76923C"/>
              </a:solidFill>
            </a:endParaRPr>
          </a:p>
        </p:txBody>
      </p:sp>
      <p:sp>
        <p:nvSpPr>
          <p:cNvPr id="277" name="Google Shape;277;p23"/>
          <p:cNvSpPr txBox="1">
            <a:spLocks noGrp="1"/>
          </p:cNvSpPr>
          <p:nvPr>
            <p:ph type="body" idx="3"/>
          </p:nvPr>
        </p:nvSpPr>
        <p:spPr>
          <a:xfrm>
            <a:off x="3554004" y="3658542"/>
            <a:ext cx="2019300" cy="354000"/>
          </a:xfrm>
          <a:prstGeom prst="rect">
            <a:avLst/>
          </a:prstGeom>
          <a:solidFill>
            <a:srgbClr val="D8D8D8"/>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1600"/>
              <a:buNone/>
            </a:pPr>
            <a:r>
              <a:rPr lang="de-DE" sz="1600" b="1"/>
              <a:t>First tree 2007</a:t>
            </a:r>
            <a:endParaRPr b="1"/>
          </a:p>
        </p:txBody>
      </p:sp>
      <p:sp>
        <p:nvSpPr>
          <p:cNvPr id="278" name="Google Shape;278;p23"/>
          <p:cNvSpPr txBox="1">
            <a:spLocks noGrp="1"/>
          </p:cNvSpPr>
          <p:nvPr>
            <p:ph type="body" idx="5"/>
          </p:nvPr>
        </p:nvSpPr>
        <p:spPr>
          <a:xfrm>
            <a:off x="6517190" y="3658542"/>
            <a:ext cx="2019300" cy="354000"/>
          </a:xfrm>
          <a:prstGeom prst="rect">
            <a:avLst/>
          </a:prstGeom>
          <a:solidFill>
            <a:srgbClr val="D8D8D8"/>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1600"/>
              <a:buNone/>
            </a:pPr>
            <a:r>
              <a:rPr lang="de-DE" sz="1600" b="1"/>
              <a:t>UN-speech 2011</a:t>
            </a:r>
            <a:endParaRPr b="1"/>
          </a:p>
        </p:txBody>
      </p:sp>
      <p:sp>
        <p:nvSpPr>
          <p:cNvPr id="279" name="Google Shape;279;p23"/>
          <p:cNvSpPr/>
          <p:nvPr/>
        </p:nvSpPr>
        <p:spPr>
          <a:xfrm>
            <a:off x="3355393" y="1363808"/>
            <a:ext cx="2399223" cy="2089125"/>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80" name="Google Shape;280;p23"/>
          <p:cNvSpPr txBox="1">
            <a:spLocks noGrp="1"/>
          </p:cNvSpPr>
          <p:nvPr>
            <p:ph type="body" idx="1"/>
          </p:nvPr>
        </p:nvSpPr>
        <p:spPr>
          <a:xfrm>
            <a:off x="615303" y="3658542"/>
            <a:ext cx="2019300" cy="354000"/>
          </a:xfrm>
          <a:prstGeom prst="rect">
            <a:avLst/>
          </a:prstGeom>
          <a:solidFill>
            <a:srgbClr val="D8D8D8"/>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1600"/>
              <a:buNone/>
            </a:pPr>
            <a:r>
              <a:rPr lang="de-DE" sz="1600" b="1"/>
              <a:t>Our Inspiration</a:t>
            </a:r>
            <a:endParaRPr b="1"/>
          </a:p>
        </p:txBody>
      </p:sp>
      <p:pic>
        <p:nvPicPr>
          <p:cNvPr id="281" name="Google Shape;281;p23" descr="MEET MS. WANGARI MAATHAI, Activist, Environmental Activist ..."/>
          <p:cNvPicPr preferRelativeResize="0"/>
          <p:nvPr/>
        </p:nvPicPr>
        <p:blipFill rotWithShape="1">
          <a:blip r:embed="rId4">
            <a:alphaModFix/>
          </a:blip>
          <a:srcRect l="11025" t="-1" r="3788" b="47009"/>
          <a:stretch/>
        </p:blipFill>
        <p:spPr>
          <a:xfrm>
            <a:off x="468858" y="1400721"/>
            <a:ext cx="2280929" cy="2035125"/>
          </a:xfrm>
          <a:prstGeom prst="ellipse">
            <a:avLst/>
          </a:prstGeom>
          <a:noFill/>
          <a:ln w="19050" cap="flat" cmpd="sng">
            <a:solidFill>
              <a:schemeClr val="lt1"/>
            </a:solidFill>
            <a:prstDash val="solid"/>
            <a:round/>
            <a:headEnd type="none" w="sm" len="sm"/>
            <a:tailEnd type="none" w="sm" len="sm"/>
          </a:ln>
        </p:spPr>
      </p:pic>
      <p:pic>
        <p:nvPicPr>
          <p:cNvPr id="282" name="Google Shape;282;p23"/>
          <p:cNvPicPr preferRelativeResize="0"/>
          <p:nvPr/>
        </p:nvPicPr>
        <p:blipFill rotWithShape="1">
          <a:blip r:embed="rId5">
            <a:alphaModFix/>
          </a:blip>
          <a:srcRect l="-1" t="1743" r="12433" b="-1"/>
          <a:stretch/>
        </p:blipFill>
        <p:spPr>
          <a:xfrm>
            <a:off x="6386762" y="1275606"/>
            <a:ext cx="2407857" cy="2205865"/>
          </a:xfrm>
          <a:prstGeom prst="ellipse">
            <a:avLst/>
          </a:prstGeom>
          <a:noFill/>
          <a:ln w="19050" cap="flat" cmpd="sng">
            <a:solidFill>
              <a:schemeClr val="lt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4"/>
          <p:cNvSpPr txBox="1">
            <a:spLocks noGrp="1"/>
          </p:cNvSpPr>
          <p:nvPr>
            <p:ph type="title"/>
          </p:nvPr>
        </p:nvSpPr>
        <p:spPr>
          <a:xfrm>
            <a:off x="-41501" y="79602"/>
            <a:ext cx="51948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Overpass"/>
              <a:buNone/>
            </a:pPr>
            <a:r>
              <a:rPr lang="de-DE" sz="3600">
                <a:solidFill>
                  <a:srgbClr val="76923C"/>
                </a:solidFill>
              </a:rPr>
              <a:t>Our Story</a:t>
            </a:r>
            <a:endParaRPr sz="3600">
              <a:solidFill>
                <a:srgbClr val="76923C"/>
              </a:solidFill>
            </a:endParaRPr>
          </a:p>
        </p:txBody>
      </p:sp>
      <p:sp>
        <p:nvSpPr>
          <p:cNvPr id="289" name="Google Shape;289;p24"/>
          <p:cNvSpPr txBox="1">
            <a:spLocks noGrp="1"/>
          </p:cNvSpPr>
          <p:nvPr>
            <p:ph type="body" idx="1"/>
          </p:nvPr>
        </p:nvSpPr>
        <p:spPr>
          <a:xfrm>
            <a:off x="690437" y="3575093"/>
            <a:ext cx="2551076" cy="354000"/>
          </a:xfrm>
          <a:prstGeom prst="rect">
            <a:avLst/>
          </a:prstGeom>
          <a:solidFill>
            <a:srgbClr val="D8D8D8"/>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1600"/>
              <a:buNone/>
            </a:pPr>
            <a:r>
              <a:rPr lang="de-DE" sz="1600" b="1" dirty="0" err="1"/>
              <a:t>Planting-Platform</a:t>
            </a:r>
            <a:r>
              <a:rPr lang="de-DE" sz="1600" b="1" dirty="0"/>
              <a:t> 2019</a:t>
            </a:r>
            <a:endParaRPr b="1" dirty="0"/>
          </a:p>
        </p:txBody>
      </p:sp>
      <p:sp>
        <p:nvSpPr>
          <p:cNvPr id="290" name="Google Shape;290;p24"/>
          <p:cNvSpPr txBox="1">
            <a:spLocks noGrp="1"/>
          </p:cNvSpPr>
          <p:nvPr>
            <p:ph type="body" idx="5"/>
          </p:nvPr>
        </p:nvSpPr>
        <p:spPr>
          <a:xfrm>
            <a:off x="4496058" y="3575093"/>
            <a:ext cx="2019300" cy="354000"/>
          </a:xfrm>
          <a:prstGeom prst="rect">
            <a:avLst/>
          </a:prstGeom>
          <a:solidFill>
            <a:srgbClr val="D8D8D8"/>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1600"/>
              <a:buNone/>
            </a:pPr>
            <a:r>
              <a:rPr lang="de-DE" sz="1600" b="1"/>
              <a:t>Tree study 2019</a:t>
            </a:r>
            <a:endParaRPr b="1"/>
          </a:p>
        </p:txBody>
      </p:sp>
      <p:pic>
        <p:nvPicPr>
          <p:cNvPr id="291" name="Google Shape;291;p24" descr="Idee &amp; Ziel - Plant-for-the-Planet"/>
          <p:cNvPicPr preferRelativeResize="0"/>
          <p:nvPr/>
        </p:nvPicPr>
        <p:blipFill rotWithShape="1">
          <a:blip r:embed="rId3">
            <a:alphaModFix/>
          </a:blip>
          <a:srcRect/>
          <a:stretch/>
        </p:blipFill>
        <p:spPr>
          <a:xfrm>
            <a:off x="520331" y="937002"/>
            <a:ext cx="2551076" cy="2354734"/>
          </a:xfrm>
          <a:prstGeom prst="ellipse">
            <a:avLst/>
          </a:prstGeom>
          <a:noFill/>
          <a:ln w="19050" cap="flat" cmpd="sng">
            <a:solidFill>
              <a:srgbClr val="FFFFFF"/>
            </a:solidFill>
            <a:prstDash val="solid"/>
            <a:round/>
            <a:headEnd type="none" w="sm" len="sm"/>
            <a:tailEnd type="none" w="sm" len="sm"/>
          </a:ln>
        </p:spPr>
      </p:pic>
      <p:pic>
        <p:nvPicPr>
          <p:cNvPr id="292" name="Google Shape;292;p24"/>
          <p:cNvPicPr preferRelativeResize="0"/>
          <p:nvPr/>
        </p:nvPicPr>
        <p:blipFill rotWithShape="1">
          <a:blip r:embed="rId4">
            <a:alphaModFix/>
          </a:blip>
          <a:srcRect l="6764" r="3868"/>
          <a:stretch/>
        </p:blipFill>
        <p:spPr>
          <a:xfrm>
            <a:off x="3964282" y="963360"/>
            <a:ext cx="2551076" cy="2328376"/>
          </a:xfrm>
          <a:prstGeom prst="ellipse">
            <a:avLst/>
          </a:prstGeom>
          <a:noFill/>
          <a:ln w="19050" cap="flat" cmpd="sng">
            <a:solidFill>
              <a:srgbClr val="FFFFFF"/>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5"/>
          <p:cNvPicPr preferRelativeResize="0"/>
          <p:nvPr/>
        </p:nvPicPr>
        <p:blipFill rotWithShape="1">
          <a:blip r:embed="rId3">
            <a:alphaModFix/>
          </a:blip>
          <a:srcRect/>
          <a:stretch/>
        </p:blipFill>
        <p:spPr>
          <a:xfrm>
            <a:off x="755576" y="987574"/>
            <a:ext cx="7575653" cy="3787827"/>
          </a:xfrm>
          <a:prstGeom prst="rect">
            <a:avLst/>
          </a:prstGeom>
          <a:noFill/>
          <a:ln w="28575" cap="sq" cmpd="sng">
            <a:solidFill>
              <a:srgbClr val="FFFFFF"/>
            </a:solidFill>
            <a:prstDash val="solid"/>
            <a:miter lim="800000"/>
            <a:headEnd type="none" w="sm" len="sm"/>
            <a:tailEnd type="none" w="sm" len="sm"/>
          </a:ln>
        </p:spPr>
      </p:pic>
      <p:sp>
        <p:nvSpPr>
          <p:cNvPr id="299" name="Google Shape;299;p25"/>
          <p:cNvSpPr/>
          <p:nvPr/>
        </p:nvSpPr>
        <p:spPr>
          <a:xfrm>
            <a:off x="626198" y="0"/>
            <a:ext cx="8296822" cy="999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de-DE" sz="2800">
                <a:solidFill>
                  <a:srgbClr val="76923C"/>
                </a:solidFill>
                <a:latin typeface="Overpass"/>
                <a:ea typeface="Overpass"/>
                <a:cs typeface="Overpass"/>
                <a:sym typeface="Overpass"/>
              </a:rPr>
              <a:t>3 Trillion trees exist</a:t>
            </a:r>
            <a:endParaRPr/>
          </a:p>
        </p:txBody>
      </p:sp>
      <p:sp>
        <p:nvSpPr>
          <p:cNvPr id="300" name="Google Shape;300;p25"/>
          <p:cNvSpPr txBox="1"/>
          <p:nvPr/>
        </p:nvSpPr>
        <p:spPr>
          <a:xfrm>
            <a:off x="7346542" y="4936371"/>
            <a:ext cx="1797458"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000" b="1">
                <a:solidFill>
                  <a:srgbClr val="191919"/>
                </a:solidFill>
                <a:latin typeface="Arial"/>
                <a:ea typeface="Arial"/>
                <a:cs typeface="Arial"/>
                <a:sym typeface="Arial"/>
              </a:rPr>
              <a:t>© </a:t>
            </a:r>
            <a:r>
              <a:rPr lang="de-DE" sz="1000">
                <a:solidFill>
                  <a:srgbClr val="191919"/>
                </a:solidFill>
                <a:latin typeface="Arial"/>
                <a:ea typeface="Arial"/>
                <a:cs typeface="Arial"/>
                <a:sym typeface="Arial"/>
              </a:rPr>
              <a:t>Crowther Lab</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26"/>
          <p:cNvPicPr preferRelativeResize="0"/>
          <p:nvPr/>
        </p:nvPicPr>
        <p:blipFill rotWithShape="1">
          <a:blip r:embed="rId3">
            <a:alphaModFix/>
          </a:blip>
          <a:srcRect/>
          <a:stretch/>
        </p:blipFill>
        <p:spPr>
          <a:xfrm>
            <a:off x="755576" y="987574"/>
            <a:ext cx="7503645" cy="3792927"/>
          </a:xfrm>
          <a:prstGeom prst="rect">
            <a:avLst/>
          </a:prstGeom>
          <a:noFill/>
          <a:ln w="28575" cap="flat" cmpd="sng">
            <a:solidFill>
              <a:srgbClr val="FFFFFF"/>
            </a:solidFill>
            <a:prstDash val="solid"/>
            <a:miter lim="800000"/>
            <a:headEnd type="none" w="sm" len="sm"/>
            <a:tailEnd type="none" w="sm" len="sm"/>
          </a:ln>
        </p:spPr>
      </p:pic>
      <p:sp>
        <p:nvSpPr>
          <p:cNvPr id="307" name="Google Shape;307;p26"/>
          <p:cNvSpPr/>
          <p:nvPr/>
        </p:nvSpPr>
        <p:spPr>
          <a:xfrm>
            <a:off x="0" y="0"/>
            <a:ext cx="9144000" cy="999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de-DE" sz="2600">
                <a:solidFill>
                  <a:srgbClr val="76923C"/>
                </a:solidFill>
                <a:latin typeface="Overpass"/>
                <a:ea typeface="Overpass"/>
                <a:cs typeface="Overpass"/>
                <a:sym typeface="Overpass"/>
              </a:rPr>
              <a:t>…space for 1 trillion more trees!</a:t>
            </a:r>
            <a:endParaRPr sz="2600">
              <a:solidFill>
                <a:srgbClr val="76923C"/>
              </a:solidFill>
              <a:latin typeface="Overpass"/>
              <a:ea typeface="Overpass"/>
              <a:cs typeface="Overpass"/>
              <a:sym typeface="Overpass"/>
            </a:endParaRPr>
          </a:p>
        </p:txBody>
      </p:sp>
      <p:sp>
        <p:nvSpPr>
          <p:cNvPr id="308" name="Google Shape;308;p26"/>
          <p:cNvSpPr txBox="1"/>
          <p:nvPr/>
        </p:nvSpPr>
        <p:spPr>
          <a:xfrm>
            <a:off x="7346542" y="4936371"/>
            <a:ext cx="1797458"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000" b="1">
                <a:solidFill>
                  <a:srgbClr val="191919"/>
                </a:solidFill>
                <a:latin typeface="Arial"/>
                <a:ea typeface="Arial"/>
                <a:cs typeface="Arial"/>
                <a:sym typeface="Arial"/>
              </a:rPr>
              <a:t>© </a:t>
            </a:r>
            <a:r>
              <a:rPr lang="de-DE" sz="1000">
                <a:solidFill>
                  <a:srgbClr val="191919"/>
                </a:solidFill>
                <a:latin typeface="Arial"/>
                <a:ea typeface="Arial"/>
                <a:cs typeface="Arial"/>
                <a:sym typeface="Arial"/>
              </a:rPr>
              <a:t>Crowther Lab</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7"/>
          <p:cNvSpPr txBox="1">
            <a:spLocks noGrp="1"/>
          </p:cNvSpPr>
          <p:nvPr>
            <p:ph type="title"/>
          </p:nvPr>
        </p:nvSpPr>
        <p:spPr>
          <a:xfrm>
            <a:off x="457200" y="72000"/>
            <a:ext cx="8229600"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400"/>
              <a:buFont typeface="Overpass"/>
              <a:buNone/>
            </a:pPr>
            <a:r>
              <a:rPr lang="de-DE" sz="3600">
                <a:solidFill>
                  <a:srgbClr val="76923C"/>
                </a:solidFill>
              </a:rPr>
              <a:t>Planting area in Mexico</a:t>
            </a:r>
            <a:endParaRPr sz="3600"/>
          </a:p>
        </p:txBody>
      </p:sp>
      <p:sp>
        <p:nvSpPr>
          <p:cNvPr id="314" name="Google Shape;314;p27"/>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Open Sans"/>
              <a:buNone/>
            </a:pPr>
            <a:fld id="{00000000-1234-1234-1234-123412341234}" type="slidenum">
              <a:rPr lang="de-DE" sz="1400" b="0" i="0" u="none" strike="noStrike" cap="none">
                <a:solidFill>
                  <a:schemeClr val="lt1"/>
                </a:solidFill>
                <a:latin typeface="Arial"/>
                <a:ea typeface="Arial"/>
                <a:cs typeface="Arial"/>
                <a:sym typeface="Arial"/>
              </a:rPr>
              <a:t>27</a:t>
            </a:fld>
            <a:endParaRPr sz="1400" b="0" i="0" u="none" strike="noStrike" cap="none">
              <a:solidFill>
                <a:schemeClr val="lt1"/>
              </a:solidFill>
              <a:latin typeface="Arial"/>
              <a:ea typeface="Arial"/>
              <a:cs typeface="Arial"/>
              <a:sym typeface="Arial"/>
            </a:endParaRPr>
          </a:p>
        </p:txBody>
      </p:sp>
      <p:pic>
        <p:nvPicPr>
          <p:cNvPr id="315" name="Google Shape;315;p27" descr="Ein Bild, das Karte enthält.&#10;&#10;Automatisch generierte Beschreibung"/>
          <p:cNvPicPr preferRelativeResize="0"/>
          <p:nvPr/>
        </p:nvPicPr>
        <p:blipFill rotWithShape="1">
          <a:blip r:embed="rId3">
            <a:alphaModFix/>
          </a:blip>
          <a:srcRect/>
          <a:stretch/>
        </p:blipFill>
        <p:spPr>
          <a:xfrm>
            <a:off x="1340209" y="854987"/>
            <a:ext cx="6463582" cy="384929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28" descr="C:\Users\Frithjof\OneDrive - Plant-for-the-Planet Foundation\Bilder\Vier_Jahre_Yukatan.jpg"/>
          <p:cNvPicPr preferRelativeResize="0"/>
          <p:nvPr/>
        </p:nvPicPr>
        <p:blipFill rotWithShape="1">
          <a:blip r:embed="rId3">
            <a:alphaModFix/>
          </a:blip>
          <a:srcRect/>
          <a:stretch/>
        </p:blipFill>
        <p:spPr>
          <a:xfrm>
            <a:off x="3391394" y="792000"/>
            <a:ext cx="2303576" cy="3960000"/>
          </a:xfrm>
          <a:prstGeom prst="rect">
            <a:avLst/>
          </a:prstGeom>
          <a:noFill/>
          <a:ln w="28575" cap="flat" cmpd="sng">
            <a:solidFill>
              <a:srgbClr val="E1D6C8"/>
            </a:solidFill>
            <a:prstDash val="solid"/>
            <a:round/>
            <a:headEnd type="none" w="sm" len="sm"/>
            <a:tailEnd type="none" w="sm" len="sm"/>
          </a:ln>
        </p:spPr>
      </p:pic>
      <p:pic>
        <p:nvPicPr>
          <p:cNvPr id="322" name="Google Shape;322;p28"/>
          <p:cNvPicPr preferRelativeResize="0"/>
          <p:nvPr/>
        </p:nvPicPr>
        <p:blipFill rotWithShape="1">
          <a:blip r:embed="rId4">
            <a:alphaModFix/>
          </a:blip>
          <a:srcRect/>
          <a:stretch/>
        </p:blipFill>
        <p:spPr>
          <a:xfrm>
            <a:off x="5694991" y="792000"/>
            <a:ext cx="2396198" cy="3960000"/>
          </a:xfrm>
          <a:prstGeom prst="rect">
            <a:avLst/>
          </a:prstGeom>
          <a:noFill/>
          <a:ln>
            <a:noFill/>
          </a:ln>
        </p:spPr>
      </p:pic>
      <p:pic>
        <p:nvPicPr>
          <p:cNvPr id="323" name="Google Shape;323;p28"/>
          <p:cNvPicPr preferRelativeResize="0"/>
          <p:nvPr/>
        </p:nvPicPr>
        <p:blipFill rotWithShape="1">
          <a:blip r:embed="rId5">
            <a:alphaModFix/>
          </a:blip>
          <a:srcRect/>
          <a:stretch/>
        </p:blipFill>
        <p:spPr>
          <a:xfrm>
            <a:off x="1057308" y="790675"/>
            <a:ext cx="2334079" cy="3960000"/>
          </a:xfrm>
          <a:prstGeom prst="rect">
            <a:avLst/>
          </a:prstGeom>
          <a:noFill/>
          <a:ln>
            <a:noFill/>
          </a:ln>
        </p:spPr>
      </p:pic>
      <p:sp>
        <p:nvSpPr>
          <p:cNvPr id="324" name="Google Shape;324;p28"/>
          <p:cNvSpPr txBox="1">
            <a:spLocks noGrp="1"/>
          </p:cNvSpPr>
          <p:nvPr>
            <p:ph type="title"/>
          </p:nvPr>
        </p:nvSpPr>
        <p:spPr>
          <a:xfrm>
            <a:off x="457200" y="72000"/>
            <a:ext cx="8229600"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400"/>
              <a:buFont typeface="Overpass"/>
              <a:buNone/>
            </a:pPr>
            <a:r>
              <a:rPr lang="de-DE" sz="3600">
                <a:solidFill>
                  <a:srgbClr val="76923C"/>
                </a:solidFill>
              </a:rPr>
              <a:t>Planting area in Mexico</a:t>
            </a:r>
            <a:endParaRPr sz="3600"/>
          </a:p>
        </p:txBody>
      </p:sp>
      <p:sp>
        <p:nvSpPr>
          <p:cNvPr id="325" name="Google Shape;325;p28"/>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chemeClr val="lt1"/>
                </a:solidFill>
                <a:latin typeface="Open Sans"/>
                <a:ea typeface="Open Sans"/>
                <a:cs typeface="Open Sans"/>
                <a:sym typeface="Open Sans"/>
              </a:rPr>
              <a:t>28</a:t>
            </a:fld>
            <a:endParaRPr sz="14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9"/>
          <p:cNvSpPr txBox="1">
            <a:spLocks noGrp="1"/>
          </p:cNvSpPr>
          <p:nvPr>
            <p:ph type="title"/>
          </p:nvPr>
        </p:nvSpPr>
        <p:spPr>
          <a:xfrm>
            <a:off x="367675" y="72000"/>
            <a:ext cx="8028900" cy="108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000"/>
              <a:buFont typeface="Overpass"/>
              <a:buNone/>
            </a:pPr>
            <a:r>
              <a:rPr lang="de-DE" sz="3600">
                <a:solidFill>
                  <a:srgbClr val="76923C"/>
                </a:solidFill>
              </a:rPr>
              <a:t>We need 10,000 projects worldwide</a:t>
            </a:r>
            <a:endParaRPr sz="3600"/>
          </a:p>
        </p:txBody>
      </p:sp>
      <p:grpSp>
        <p:nvGrpSpPr>
          <p:cNvPr id="332" name="Google Shape;332;p29"/>
          <p:cNvGrpSpPr/>
          <p:nvPr/>
        </p:nvGrpSpPr>
        <p:grpSpPr>
          <a:xfrm>
            <a:off x="179512" y="1272940"/>
            <a:ext cx="8856985" cy="3487750"/>
            <a:chOff x="720337" y="1563654"/>
            <a:chExt cx="9075013" cy="2898728"/>
          </a:xfrm>
        </p:grpSpPr>
        <p:pic>
          <p:nvPicPr>
            <p:cNvPr id="333" name="Google Shape;333;p29"/>
            <p:cNvPicPr preferRelativeResize="0"/>
            <p:nvPr/>
          </p:nvPicPr>
          <p:blipFill rotWithShape="1">
            <a:blip r:embed="rId3">
              <a:alphaModFix/>
            </a:blip>
            <a:srcRect l="1892"/>
            <a:stretch/>
          </p:blipFill>
          <p:spPr>
            <a:xfrm>
              <a:off x="720337" y="1563654"/>
              <a:ext cx="5040860" cy="2898728"/>
            </a:xfrm>
            <a:prstGeom prst="rect">
              <a:avLst/>
            </a:prstGeom>
            <a:noFill/>
            <a:ln>
              <a:noFill/>
            </a:ln>
          </p:spPr>
        </p:pic>
        <p:pic>
          <p:nvPicPr>
            <p:cNvPr id="334" name="Google Shape;334;p29"/>
            <p:cNvPicPr preferRelativeResize="0"/>
            <p:nvPr/>
          </p:nvPicPr>
          <p:blipFill rotWithShape="1">
            <a:blip r:embed="rId4">
              <a:alphaModFix/>
            </a:blip>
            <a:srcRect l="1165" r="3342"/>
            <a:stretch/>
          </p:blipFill>
          <p:spPr>
            <a:xfrm>
              <a:off x="4852050" y="1563654"/>
              <a:ext cx="4943300" cy="289872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3"/>
          <p:cNvPicPr preferRelativeResize="0">
            <a:picLocks noGrp="1"/>
          </p:cNvPicPr>
          <p:nvPr>
            <p:ph type="body" idx="1"/>
          </p:nvPr>
        </p:nvPicPr>
        <p:blipFill rotWithShape="1">
          <a:blip r:embed="rId3">
            <a:alphaModFix/>
          </a:blip>
          <a:srcRect/>
          <a:stretch/>
        </p:blipFill>
        <p:spPr>
          <a:xfrm>
            <a:off x="0" y="-8930"/>
            <a:ext cx="9144001"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0"/>
          <p:cNvSpPr txBox="1">
            <a:spLocks noGrp="1"/>
          </p:cNvSpPr>
          <p:nvPr>
            <p:ph type="title"/>
          </p:nvPr>
        </p:nvSpPr>
        <p:spPr>
          <a:xfrm>
            <a:off x="457200" y="72000"/>
            <a:ext cx="8229600"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6000"/>
              <a:buFont typeface="Overpass"/>
              <a:buNone/>
            </a:pPr>
            <a:r>
              <a:rPr lang="de-DE" sz="3600">
                <a:solidFill>
                  <a:srgbClr val="76923C"/>
                </a:solidFill>
              </a:rPr>
              <a:t>Plant-for-the-Planet App</a:t>
            </a:r>
            <a:endParaRPr sz="3600" b="1">
              <a:solidFill>
                <a:srgbClr val="76923C"/>
              </a:solidFill>
            </a:endParaRPr>
          </a:p>
        </p:txBody>
      </p:sp>
      <p:sp>
        <p:nvSpPr>
          <p:cNvPr id="341" name="Google Shape;341;p30"/>
          <p:cNvSpPr txBox="1"/>
          <p:nvPr/>
        </p:nvSpPr>
        <p:spPr>
          <a:xfrm>
            <a:off x="4572000" y="1833150"/>
            <a:ext cx="3342900" cy="14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2"/>
                </a:solidFill>
                <a:latin typeface="Open Sans"/>
                <a:ea typeface="Open Sans"/>
                <a:cs typeface="Open Sans"/>
                <a:sym typeface="Open Sans"/>
              </a:rPr>
              <a:t>Online:</a:t>
            </a:r>
            <a:endParaRPr sz="18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de-DE" sz="1800">
                <a:solidFill>
                  <a:srgbClr val="76923C"/>
                </a:solidFill>
                <a:latin typeface="Open Sans"/>
                <a:ea typeface="Open Sans"/>
                <a:cs typeface="Open Sans"/>
                <a:sym typeface="Open Sans"/>
              </a:rPr>
              <a:t>t</a:t>
            </a:r>
            <a:r>
              <a:rPr lang="de-DE" sz="1800" b="0" i="0" u="none" strike="noStrike" cap="none">
                <a:solidFill>
                  <a:srgbClr val="76923C"/>
                </a:solidFill>
                <a:latin typeface="Open Sans"/>
                <a:ea typeface="Open Sans"/>
                <a:cs typeface="Open Sans"/>
                <a:sym typeface="Open Sans"/>
              </a:rPr>
              <a:t>rilliontreescampaign.org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76923C"/>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2"/>
                </a:solidFill>
                <a:latin typeface="Open Sans"/>
                <a:ea typeface="Open Sans"/>
                <a:cs typeface="Open Sans"/>
                <a:sym typeface="Open Sans"/>
              </a:rPr>
              <a:t>App Store: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76923C"/>
                </a:solidFill>
                <a:latin typeface="Open Sans"/>
                <a:ea typeface="Open Sans"/>
                <a:cs typeface="Open Sans"/>
                <a:sym typeface="Open Sans"/>
              </a:rPr>
              <a:t>Plant-for-the-Planet</a:t>
            </a:r>
            <a:endParaRPr sz="1400" b="0" i="0" u="none" strike="noStrike" cap="none">
              <a:solidFill>
                <a:srgbClr val="000000"/>
              </a:solidFill>
              <a:latin typeface="Arial"/>
              <a:ea typeface="Arial"/>
              <a:cs typeface="Arial"/>
              <a:sym typeface="Arial"/>
            </a:endParaRPr>
          </a:p>
        </p:txBody>
      </p:sp>
      <p:pic>
        <p:nvPicPr>
          <p:cNvPr id="342" name="Google Shape;342;p30"/>
          <p:cNvPicPr preferRelativeResize="0"/>
          <p:nvPr/>
        </p:nvPicPr>
        <p:blipFill rotWithShape="1">
          <a:blip r:embed="rId3">
            <a:alphaModFix/>
          </a:blip>
          <a:srcRect/>
          <a:stretch/>
        </p:blipFill>
        <p:spPr>
          <a:xfrm>
            <a:off x="755576" y="72000"/>
            <a:ext cx="4896544" cy="509467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1"/>
          <p:cNvSpPr/>
          <p:nvPr/>
        </p:nvSpPr>
        <p:spPr>
          <a:xfrm>
            <a:off x="3856108" y="1759726"/>
            <a:ext cx="1431786" cy="1624047"/>
          </a:xfrm>
          <a:prstGeom prst="rect">
            <a:avLst/>
          </a:prstGeom>
          <a:noFill/>
          <a:ln>
            <a:noFill/>
          </a:ln>
        </p:spPr>
        <p:txBody>
          <a:bodyPr spcFirstLastPara="1" wrap="square" lIns="160000" tIns="106675" rIns="53325" bIns="106675" anchor="ctr" anchorCtr="0">
            <a:noAutofit/>
          </a:bodyPr>
          <a:lstStyle/>
          <a:p>
            <a:pPr marL="0" marR="0" lvl="0" indent="0" algn="ctr" rtl="0">
              <a:lnSpc>
                <a:spcPct val="90000"/>
              </a:lnSpc>
              <a:spcBef>
                <a:spcPts val="0"/>
              </a:spcBef>
              <a:spcAft>
                <a:spcPts val="0"/>
              </a:spcAft>
              <a:buNone/>
            </a:pPr>
            <a:endParaRPr sz="4000">
              <a:solidFill>
                <a:schemeClr val="lt1"/>
              </a:solidFill>
              <a:latin typeface="Open Sans"/>
              <a:ea typeface="Open Sans"/>
              <a:cs typeface="Open Sans"/>
              <a:sym typeface="Open Sans"/>
            </a:endParaRPr>
          </a:p>
        </p:txBody>
      </p:sp>
      <p:sp>
        <p:nvSpPr>
          <p:cNvPr id="349" name="Google Shape;349;p31"/>
          <p:cNvSpPr txBox="1">
            <a:spLocks noGrp="1"/>
          </p:cNvSpPr>
          <p:nvPr>
            <p:ph type="title"/>
          </p:nvPr>
        </p:nvSpPr>
        <p:spPr>
          <a:xfrm>
            <a:off x="198592" y="72000"/>
            <a:ext cx="8172000" cy="9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6923C"/>
              </a:buClr>
              <a:buSzPts val="3600"/>
              <a:buFont typeface="Overpass"/>
              <a:buNone/>
            </a:pPr>
            <a:r>
              <a:rPr lang="de-DE" sz="3600"/>
              <a:t>Register and gift trees</a:t>
            </a:r>
            <a:endParaRPr sz="3600"/>
          </a:p>
        </p:txBody>
      </p:sp>
      <p:pic>
        <p:nvPicPr>
          <p:cNvPr id="350" name="Google Shape;350;p31" descr="Ein Bild, das Mobiltelefon, Telefon, Schild, haltend enthält.&#10;&#10;Automatisch generierte Beschreibung"/>
          <p:cNvPicPr preferRelativeResize="0"/>
          <p:nvPr/>
        </p:nvPicPr>
        <p:blipFill rotWithShape="1">
          <a:blip r:embed="rId3">
            <a:alphaModFix/>
          </a:blip>
          <a:srcRect/>
          <a:stretch/>
        </p:blipFill>
        <p:spPr>
          <a:xfrm>
            <a:off x="-372960" y="117117"/>
            <a:ext cx="4943475" cy="5143500"/>
          </a:xfrm>
          <a:prstGeom prst="rect">
            <a:avLst/>
          </a:prstGeom>
          <a:noFill/>
          <a:ln>
            <a:noFill/>
          </a:ln>
        </p:spPr>
      </p:pic>
      <p:pic>
        <p:nvPicPr>
          <p:cNvPr id="351" name="Google Shape;351;p31"/>
          <p:cNvPicPr preferRelativeResize="0"/>
          <p:nvPr/>
        </p:nvPicPr>
        <p:blipFill rotWithShape="1">
          <a:blip r:embed="rId4">
            <a:alphaModFix/>
          </a:blip>
          <a:srcRect/>
          <a:stretch/>
        </p:blipFill>
        <p:spPr>
          <a:xfrm>
            <a:off x="2098778" y="117117"/>
            <a:ext cx="4943475" cy="5143500"/>
          </a:xfrm>
          <a:prstGeom prst="rect">
            <a:avLst/>
          </a:prstGeom>
          <a:noFill/>
          <a:ln>
            <a:noFill/>
          </a:ln>
        </p:spPr>
      </p:pic>
      <p:pic>
        <p:nvPicPr>
          <p:cNvPr id="352" name="Google Shape;352;p31" descr="Ein Bild, das Mobiltelefon, Telefon, Foto, Monitor enthält.&#10;&#10;Automatisch generierte Beschreibung"/>
          <p:cNvPicPr preferRelativeResize="0"/>
          <p:nvPr/>
        </p:nvPicPr>
        <p:blipFill rotWithShape="1">
          <a:blip r:embed="rId5">
            <a:alphaModFix/>
          </a:blip>
          <a:srcRect/>
          <a:stretch/>
        </p:blipFill>
        <p:spPr>
          <a:xfrm>
            <a:off x="4570516" y="117117"/>
            <a:ext cx="4943475"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32" descr="Picture 6"/>
          <p:cNvPicPr preferRelativeResize="0"/>
          <p:nvPr/>
        </p:nvPicPr>
        <p:blipFill rotWithShape="1">
          <a:blip r:embed="rId3">
            <a:alphaModFix/>
          </a:blip>
          <a:srcRect l="13949" t="26645" r="19249" b="3531"/>
          <a:stretch/>
        </p:blipFill>
        <p:spPr>
          <a:xfrm>
            <a:off x="3217831" y="1131590"/>
            <a:ext cx="4810553" cy="3431969"/>
          </a:xfrm>
          <a:prstGeom prst="round2DiagRect">
            <a:avLst>
              <a:gd name="adj1" fmla="val 16667"/>
              <a:gd name="adj2" fmla="val 0"/>
            </a:avLst>
          </a:prstGeom>
          <a:noFill/>
          <a:ln>
            <a:noFill/>
          </a:ln>
        </p:spPr>
      </p:pic>
      <p:sp>
        <p:nvSpPr>
          <p:cNvPr id="358" name="Google Shape;358;p32"/>
          <p:cNvSpPr txBox="1">
            <a:spLocks noGrp="1"/>
          </p:cNvSpPr>
          <p:nvPr>
            <p:ph type="title"/>
          </p:nvPr>
        </p:nvSpPr>
        <p:spPr>
          <a:xfrm>
            <a:off x="457200" y="72000"/>
            <a:ext cx="8229600"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400"/>
              <a:buFont typeface="Overpass"/>
              <a:buNone/>
            </a:pPr>
            <a:r>
              <a:rPr lang="de-DE" sz="3600">
                <a:solidFill>
                  <a:srgbClr val="76923C"/>
                </a:solidFill>
              </a:rPr>
              <a:t>Die Gute Schokolade</a:t>
            </a:r>
            <a:endParaRPr sz="3600"/>
          </a:p>
        </p:txBody>
      </p:sp>
      <p:pic>
        <p:nvPicPr>
          <p:cNvPr id="359" name="Google Shape;359;p32"/>
          <p:cNvPicPr preferRelativeResize="0"/>
          <p:nvPr/>
        </p:nvPicPr>
        <p:blipFill rotWithShape="1">
          <a:blip r:embed="rId4">
            <a:alphaModFix/>
          </a:blip>
          <a:srcRect/>
          <a:stretch/>
        </p:blipFill>
        <p:spPr>
          <a:xfrm>
            <a:off x="-684584" y="-91050"/>
            <a:ext cx="4943475"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33" descr="http://static.tumblr.com/10bdb73fe00e1fcbac278ca3f31a2573/cuxcqby/uMtmno0lz/tumblr_static_logo.png"/>
          <p:cNvPicPr preferRelativeResize="0"/>
          <p:nvPr/>
        </p:nvPicPr>
        <p:blipFill rotWithShape="1">
          <a:blip r:embed="rId3">
            <a:alphaModFix/>
          </a:blip>
          <a:srcRect/>
          <a:stretch/>
        </p:blipFill>
        <p:spPr>
          <a:xfrm>
            <a:off x="1187624" y="481581"/>
            <a:ext cx="2021200" cy="2241695"/>
          </a:xfrm>
          <a:prstGeom prst="rect">
            <a:avLst/>
          </a:prstGeom>
          <a:noFill/>
          <a:ln>
            <a:noFill/>
          </a:ln>
        </p:spPr>
      </p:pic>
      <p:sp>
        <p:nvSpPr>
          <p:cNvPr id="365" name="Google Shape;365;p33"/>
          <p:cNvSpPr/>
          <p:nvPr/>
        </p:nvSpPr>
        <p:spPr>
          <a:xfrm>
            <a:off x="539552" y="2955594"/>
            <a:ext cx="3196046" cy="819398"/>
          </a:xfrm>
          <a:prstGeom prst="rect">
            <a:avLst/>
          </a:prstGeom>
          <a:solidFill>
            <a:srgbClr val="2E1700"/>
          </a:solidFill>
          <a:ln>
            <a:noFill/>
          </a:ln>
        </p:spPr>
        <p:txBody>
          <a:bodyPr spcFirstLastPara="1" wrap="square" lIns="68550" tIns="68550" rIns="68550" bIns="68550" anchor="ctr" anchorCtr="0">
            <a:noAutofit/>
          </a:bodyPr>
          <a:lstStyle/>
          <a:p>
            <a:pPr marL="0" marR="0" lvl="0" indent="0" algn="ctr" rtl="0">
              <a:spcBef>
                <a:spcPts val="0"/>
              </a:spcBef>
              <a:spcAft>
                <a:spcPts val="0"/>
              </a:spcAft>
              <a:buNone/>
            </a:pPr>
            <a:r>
              <a:rPr lang="de-DE" sz="1500" b="1">
                <a:solidFill>
                  <a:schemeClr val="lt1"/>
                </a:solidFill>
                <a:latin typeface="Open Sans"/>
                <a:ea typeface="Open Sans"/>
                <a:cs typeface="Open Sans"/>
                <a:sym typeface="Open Sans"/>
              </a:rPr>
              <a:t>A little bite for the crew, </a:t>
            </a:r>
            <a:endParaRPr/>
          </a:p>
          <a:p>
            <a:pPr marL="0" marR="0" lvl="0" indent="0" algn="ctr" rtl="0">
              <a:spcBef>
                <a:spcPts val="0"/>
              </a:spcBef>
              <a:spcAft>
                <a:spcPts val="0"/>
              </a:spcAft>
              <a:buNone/>
            </a:pPr>
            <a:r>
              <a:rPr lang="de-DE" sz="1500" b="1">
                <a:solidFill>
                  <a:schemeClr val="lt1"/>
                </a:solidFill>
                <a:latin typeface="Open Sans"/>
                <a:ea typeface="Open Sans"/>
                <a:cs typeface="Open Sans"/>
                <a:sym typeface="Open Sans"/>
              </a:rPr>
              <a:t>a big step for our message.</a:t>
            </a:r>
            <a:endParaRPr sz="1500" b="1">
              <a:solidFill>
                <a:schemeClr val="lt1"/>
              </a:solidFill>
              <a:latin typeface="Open Sans"/>
              <a:ea typeface="Open Sans"/>
              <a:cs typeface="Open Sans"/>
              <a:sym typeface="Open Sans"/>
            </a:endParaRPr>
          </a:p>
        </p:txBody>
      </p:sp>
      <p:pic>
        <p:nvPicPr>
          <p:cNvPr id="366" name="Google Shape;366;p33" descr="Ein Bild, das Satellit, Transport, Schnee, Ebene enthält.&#10;&#10;Automatisch generierte Beschreibung"/>
          <p:cNvPicPr preferRelativeResize="0"/>
          <p:nvPr/>
        </p:nvPicPr>
        <p:blipFill rotWithShape="1">
          <a:blip r:embed="rId4">
            <a:alphaModFix/>
          </a:blip>
          <a:srcRect/>
          <a:stretch/>
        </p:blipFill>
        <p:spPr>
          <a:xfrm>
            <a:off x="4529073" y="0"/>
            <a:ext cx="4614927" cy="2589812"/>
          </a:xfrm>
          <a:prstGeom prst="rect">
            <a:avLst/>
          </a:prstGeom>
          <a:noFill/>
          <a:ln>
            <a:noFill/>
          </a:ln>
        </p:spPr>
      </p:pic>
      <p:pic>
        <p:nvPicPr>
          <p:cNvPr id="367" name="Google Shape;367;p33" descr="Ein Bild, das Kleidung, drinnen, bedeckt, Küche enthält.&#10;&#10;Automatisch generierte Beschreibung"/>
          <p:cNvPicPr preferRelativeResize="0"/>
          <p:nvPr/>
        </p:nvPicPr>
        <p:blipFill rotWithShape="1">
          <a:blip r:embed="rId5">
            <a:alphaModFix/>
          </a:blip>
          <a:srcRect/>
          <a:stretch/>
        </p:blipFill>
        <p:spPr>
          <a:xfrm>
            <a:off x="4529073" y="2571750"/>
            <a:ext cx="4611548" cy="258791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p:nvPr/>
        </p:nvSpPr>
        <p:spPr>
          <a:xfrm>
            <a:off x="1903200" y="1220364"/>
            <a:ext cx="5337600" cy="3960000"/>
          </a:xfrm>
          <a:prstGeom prst="rect">
            <a:avLst/>
          </a:prstGeom>
          <a:blipFill rotWithShape="1">
            <a:blip r:embed="rId3">
              <a:alphaModFix/>
            </a:blip>
            <a:stretch>
              <a:fillRect l="-14143" t="-20282" r="-26408" b="-20273"/>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74" name="Google Shape;374;p34"/>
          <p:cNvSpPr/>
          <p:nvPr/>
        </p:nvSpPr>
        <p:spPr>
          <a:xfrm>
            <a:off x="6600300" y="1220364"/>
            <a:ext cx="2543700" cy="3960000"/>
          </a:xfrm>
          <a:prstGeom prst="rect">
            <a:avLst/>
          </a:prstGeom>
          <a:blipFill rotWithShape="1">
            <a:blip r:embed="rId4">
              <a:alphaModFix/>
            </a:blip>
            <a:stretch>
              <a:fillRect l="-43221" t="-47268" r="-15249" b="-11200"/>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75" name="Google Shape;375;p34"/>
          <p:cNvSpPr txBox="1">
            <a:spLocks noGrp="1"/>
          </p:cNvSpPr>
          <p:nvPr>
            <p:ph type="title"/>
          </p:nvPr>
        </p:nvSpPr>
        <p:spPr>
          <a:xfrm>
            <a:off x="0" y="197030"/>
            <a:ext cx="8335108"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6000"/>
              <a:buFont typeface="Overpass"/>
              <a:buNone/>
            </a:pPr>
            <a:r>
              <a:rPr lang="de-DE" sz="3600" dirty="0" err="1">
                <a:solidFill>
                  <a:srgbClr val="76923C"/>
                </a:solidFill>
              </a:rPr>
              <a:t>Speak</a:t>
            </a:r>
            <a:r>
              <a:rPr lang="de-DE" sz="3600" dirty="0">
                <a:solidFill>
                  <a:srgbClr val="76923C"/>
                </a:solidFill>
              </a:rPr>
              <a:t> </a:t>
            </a:r>
            <a:r>
              <a:rPr lang="de-DE" sz="3600" dirty="0" err="1">
                <a:solidFill>
                  <a:srgbClr val="76923C"/>
                </a:solidFill>
              </a:rPr>
              <a:t>up</a:t>
            </a:r>
            <a:r>
              <a:rPr lang="de-DE" sz="3600" dirty="0">
                <a:solidFill>
                  <a:srgbClr val="76923C"/>
                </a:solidFill>
              </a:rPr>
              <a:t>!</a:t>
            </a:r>
            <a:br>
              <a:rPr lang="de-DE" sz="3600" dirty="0">
                <a:solidFill>
                  <a:srgbClr val="76923C"/>
                </a:solidFill>
              </a:rPr>
            </a:br>
            <a:br>
              <a:rPr lang="de-DE" sz="1600" dirty="0">
                <a:solidFill>
                  <a:srgbClr val="76923C"/>
                </a:solidFill>
              </a:rPr>
            </a:br>
            <a:r>
              <a:rPr lang="de-DE" sz="2400">
                <a:solidFill>
                  <a:srgbClr val="76923C"/>
                </a:solidFill>
              </a:rPr>
              <a:t>91.666 </a:t>
            </a:r>
            <a:r>
              <a:rPr lang="de-DE" sz="2400" dirty="0">
                <a:solidFill>
                  <a:srgbClr val="76923C"/>
                </a:solidFill>
              </a:rPr>
              <a:t>Climate Justice </a:t>
            </a:r>
            <a:r>
              <a:rPr lang="de-DE" sz="2400" dirty="0" err="1">
                <a:solidFill>
                  <a:srgbClr val="76923C"/>
                </a:solidFill>
              </a:rPr>
              <a:t>Ambassadors</a:t>
            </a:r>
            <a:r>
              <a:rPr lang="de-DE" sz="2400" dirty="0">
                <a:solidFill>
                  <a:srgbClr val="76923C"/>
                </a:solidFill>
              </a:rPr>
              <a:t> in 75 countries</a:t>
            </a:r>
            <a:endParaRPr sz="3600" dirty="0">
              <a:solidFill>
                <a:srgbClr val="76923C"/>
              </a:solidFill>
            </a:endParaRPr>
          </a:p>
        </p:txBody>
      </p:sp>
      <p:pic>
        <p:nvPicPr>
          <p:cNvPr id="376" name="Google Shape;376;p34"/>
          <p:cNvPicPr preferRelativeResize="0"/>
          <p:nvPr/>
        </p:nvPicPr>
        <p:blipFill rotWithShape="1">
          <a:blip r:embed="rId5">
            <a:alphaModFix/>
          </a:blip>
          <a:srcRect l="26302" b="969"/>
          <a:stretch/>
        </p:blipFill>
        <p:spPr>
          <a:xfrm>
            <a:off x="-44067" y="1224262"/>
            <a:ext cx="2971179" cy="396671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5"/>
          <p:cNvSpPr txBox="1"/>
          <p:nvPr/>
        </p:nvSpPr>
        <p:spPr>
          <a:xfrm>
            <a:off x="997669" y="125219"/>
            <a:ext cx="695176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3600">
                <a:solidFill>
                  <a:srgbClr val="76923C"/>
                </a:solidFill>
                <a:latin typeface="Overpass"/>
                <a:ea typeface="Overpass"/>
                <a:cs typeface="Overpass"/>
                <a:sym typeface="Overpass"/>
              </a:rPr>
              <a:t>1. An Ambassador presentation</a:t>
            </a:r>
            <a:endParaRPr/>
          </a:p>
        </p:txBody>
      </p:sp>
      <p:pic>
        <p:nvPicPr>
          <p:cNvPr id="383" name="Google Shape;383;p35"/>
          <p:cNvPicPr preferRelativeResize="0"/>
          <p:nvPr/>
        </p:nvPicPr>
        <p:blipFill rotWithShape="1">
          <a:blip r:embed="rId3">
            <a:alphaModFix/>
          </a:blip>
          <a:srcRect/>
          <a:stretch/>
        </p:blipFill>
        <p:spPr>
          <a:xfrm>
            <a:off x="997669" y="771550"/>
            <a:ext cx="7148661" cy="415216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6"/>
          <p:cNvSpPr txBox="1">
            <a:spLocks noGrp="1"/>
          </p:cNvSpPr>
          <p:nvPr>
            <p:ph type="title"/>
          </p:nvPr>
        </p:nvSpPr>
        <p:spPr>
          <a:xfrm>
            <a:off x="395536" y="0"/>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6923C"/>
              </a:buClr>
              <a:buSzPts val="3600"/>
              <a:buFont typeface="Overpass"/>
              <a:buNone/>
            </a:pPr>
            <a:r>
              <a:rPr lang="de-DE" sz="3600"/>
              <a:t>2. World game</a:t>
            </a:r>
            <a:endParaRPr/>
          </a:p>
        </p:txBody>
      </p:sp>
      <p:pic>
        <p:nvPicPr>
          <p:cNvPr id="390" name="Google Shape;390;p36"/>
          <p:cNvPicPr preferRelativeResize="0"/>
          <p:nvPr/>
        </p:nvPicPr>
        <p:blipFill rotWithShape="1">
          <a:blip r:embed="rId3">
            <a:alphaModFix/>
          </a:blip>
          <a:srcRect/>
          <a:stretch/>
        </p:blipFill>
        <p:spPr>
          <a:xfrm>
            <a:off x="917797" y="898914"/>
            <a:ext cx="7308406" cy="424458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7"/>
          <p:cNvSpPr txBox="1">
            <a:spLocks noGrp="1"/>
          </p:cNvSpPr>
          <p:nvPr>
            <p:ph type="title"/>
          </p:nvPr>
        </p:nvSpPr>
        <p:spPr>
          <a:xfrm>
            <a:off x="457200" y="0"/>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76923C"/>
              </a:buClr>
              <a:buSzPts val="3600"/>
              <a:buFont typeface="Overpass"/>
              <a:buNone/>
            </a:pPr>
            <a:r>
              <a:rPr lang="de-DE" sz="3600"/>
              <a:t>3. Rhetoric training</a:t>
            </a:r>
            <a:endParaRPr sz="3600"/>
          </a:p>
        </p:txBody>
      </p:sp>
      <p:pic>
        <p:nvPicPr>
          <p:cNvPr id="397" name="Google Shape;397;p37"/>
          <p:cNvPicPr preferRelativeResize="0"/>
          <p:nvPr/>
        </p:nvPicPr>
        <p:blipFill rotWithShape="1">
          <a:blip r:embed="rId3">
            <a:alphaModFix/>
          </a:blip>
          <a:srcRect/>
          <a:stretch/>
        </p:blipFill>
        <p:spPr>
          <a:xfrm>
            <a:off x="827584" y="771550"/>
            <a:ext cx="7128792" cy="394693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8"/>
          <p:cNvSpPr txBox="1"/>
          <p:nvPr/>
        </p:nvSpPr>
        <p:spPr>
          <a:xfrm>
            <a:off x="2195736" y="195486"/>
            <a:ext cx="457021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3600">
                <a:solidFill>
                  <a:srgbClr val="76923C"/>
                </a:solidFill>
                <a:latin typeface="Overpass"/>
                <a:ea typeface="Overpass"/>
                <a:cs typeface="Overpass"/>
                <a:sym typeface="Overpass"/>
              </a:rPr>
              <a:t>4. We plant trees</a:t>
            </a:r>
            <a:endParaRPr/>
          </a:p>
        </p:txBody>
      </p:sp>
      <p:pic>
        <p:nvPicPr>
          <p:cNvPr id="404" name="Google Shape;404;p38"/>
          <p:cNvPicPr preferRelativeResize="0"/>
          <p:nvPr/>
        </p:nvPicPr>
        <p:blipFill rotWithShape="1">
          <a:blip r:embed="rId3">
            <a:alphaModFix/>
          </a:blip>
          <a:srcRect/>
          <a:stretch/>
        </p:blipFill>
        <p:spPr>
          <a:xfrm>
            <a:off x="1043608" y="1035851"/>
            <a:ext cx="6725257" cy="391216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9"/>
          <p:cNvSpPr txBox="1"/>
          <p:nvPr/>
        </p:nvSpPr>
        <p:spPr>
          <a:xfrm>
            <a:off x="1143565" y="180653"/>
            <a:ext cx="7029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3600">
                <a:solidFill>
                  <a:srgbClr val="76923C"/>
                </a:solidFill>
                <a:latin typeface="Overpass"/>
                <a:ea typeface="Overpass"/>
                <a:cs typeface="Overpass"/>
                <a:sym typeface="Overpass"/>
              </a:rPr>
              <a:t>5. World Café – we collect ideas</a:t>
            </a:r>
            <a:endParaRPr/>
          </a:p>
        </p:txBody>
      </p:sp>
      <p:pic>
        <p:nvPicPr>
          <p:cNvPr id="411" name="Google Shape;411;p39"/>
          <p:cNvPicPr preferRelativeResize="0"/>
          <p:nvPr/>
        </p:nvPicPr>
        <p:blipFill rotWithShape="1">
          <a:blip r:embed="rId3">
            <a:alphaModFix/>
          </a:blip>
          <a:srcRect/>
          <a:stretch/>
        </p:blipFill>
        <p:spPr>
          <a:xfrm>
            <a:off x="1454544" y="936104"/>
            <a:ext cx="6234912" cy="42279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4"/>
          <p:cNvPicPr preferRelativeResize="0">
            <a:picLocks noGrp="1"/>
          </p:cNvPicPr>
          <p:nvPr>
            <p:ph type="body" idx="1"/>
          </p:nvPr>
        </p:nvPicPr>
        <p:blipFill rotWithShape="1">
          <a:blip r:embed="rId3">
            <a:alphaModFix/>
          </a:blip>
          <a:srcRect/>
          <a:stretch/>
        </p:blipFill>
        <p:spPr>
          <a:xfrm>
            <a:off x="0" y="7562"/>
            <a:ext cx="9144001" cy="5135938"/>
          </a:xfrm>
          <a:prstGeom prst="rect">
            <a:avLst/>
          </a:prstGeom>
          <a:noFill/>
          <a:ln>
            <a:noFill/>
          </a:ln>
        </p:spPr>
      </p:pic>
      <p:sp>
        <p:nvSpPr>
          <p:cNvPr id="95" name="Google Shape;95;p4"/>
          <p:cNvSpPr/>
          <p:nvPr/>
        </p:nvSpPr>
        <p:spPr>
          <a:xfrm>
            <a:off x="413792" y="339502"/>
            <a:ext cx="8316416"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a:solidFill>
                  <a:srgbClr val="76923C"/>
                </a:solidFill>
                <a:latin typeface="Overpass"/>
                <a:ea typeface="Overpass"/>
                <a:cs typeface="Overpass"/>
                <a:sym typeface="Overpass"/>
              </a:rPr>
              <a:t>yearly global temperature from 1850-2017</a:t>
            </a:r>
            <a:endParaRPr sz="3200">
              <a:solidFill>
                <a:srgbClr val="EF0774"/>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0"/>
          <p:cNvSpPr txBox="1"/>
          <p:nvPr/>
        </p:nvSpPr>
        <p:spPr>
          <a:xfrm>
            <a:off x="1224705" y="150991"/>
            <a:ext cx="669458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3600">
                <a:solidFill>
                  <a:srgbClr val="76923C"/>
                </a:solidFill>
                <a:latin typeface="Overpass"/>
                <a:ea typeface="Overpass"/>
                <a:cs typeface="Overpass"/>
                <a:sym typeface="Overpass"/>
              </a:rPr>
              <a:t>6. We present our ideas</a:t>
            </a:r>
            <a:endParaRPr/>
          </a:p>
        </p:txBody>
      </p:sp>
      <p:pic>
        <p:nvPicPr>
          <p:cNvPr id="418" name="Google Shape;418;p40"/>
          <p:cNvPicPr preferRelativeResize="0"/>
          <p:nvPr/>
        </p:nvPicPr>
        <p:blipFill rotWithShape="1">
          <a:blip r:embed="rId3">
            <a:alphaModFix/>
          </a:blip>
          <a:srcRect/>
          <a:stretch/>
        </p:blipFill>
        <p:spPr>
          <a:xfrm>
            <a:off x="1108534" y="910264"/>
            <a:ext cx="6926931" cy="410975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1"/>
          <p:cNvSpPr txBox="1"/>
          <p:nvPr/>
        </p:nvSpPr>
        <p:spPr>
          <a:xfrm>
            <a:off x="2285107" y="2460040"/>
            <a:ext cx="457021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350">
                <a:solidFill>
                  <a:srgbClr val="FFFFFF"/>
                </a:solidFill>
                <a:latin typeface="Open Sans"/>
                <a:ea typeface="Open Sans"/>
                <a:cs typeface="Open Sans"/>
                <a:sym typeface="Open Sans"/>
              </a:rPr>
              <a:t>1. Ein Botschafter für Klimagerechtigkeit hält einen Vortrag</a:t>
            </a:r>
            <a:endParaRPr/>
          </a:p>
          <a:p>
            <a:pPr marL="0" marR="0" lvl="0" indent="0" algn="ctr" rtl="0">
              <a:spcBef>
                <a:spcPts val="0"/>
              </a:spcBef>
              <a:spcAft>
                <a:spcPts val="0"/>
              </a:spcAft>
              <a:buNone/>
            </a:pPr>
            <a:r>
              <a:rPr lang="de-DE" sz="1350">
                <a:solidFill>
                  <a:srgbClr val="FFFFFF"/>
                </a:solidFill>
                <a:latin typeface="Open Sans"/>
                <a:ea typeface="Open Sans"/>
                <a:cs typeface="Open Sans"/>
                <a:sym typeface="Open Sans"/>
              </a:rPr>
              <a:t>1. Ein Botschafter für Klimagerechtigkeit hält einen Vortrag</a:t>
            </a:r>
            <a:endParaRPr/>
          </a:p>
        </p:txBody>
      </p:sp>
      <p:sp>
        <p:nvSpPr>
          <p:cNvPr id="425" name="Google Shape;425;p41"/>
          <p:cNvSpPr txBox="1"/>
          <p:nvPr/>
        </p:nvSpPr>
        <p:spPr>
          <a:xfrm>
            <a:off x="0" y="244762"/>
            <a:ext cx="8575529" cy="5847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None/>
              <a:defRPr sz="3200">
                <a:solidFill>
                  <a:srgbClr val="76923C"/>
                </a:solidFill>
                <a:latin typeface="Overpass"/>
                <a:ea typeface="Overpass"/>
                <a:cs typeface="Overpass"/>
              </a:defRPr>
            </a:lvl1pPr>
          </a:lstStyle>
          <a:p>
            <a:r>
              <a:rPr lang="de-DE" dirty="0">
                <a:sym typeface="Overpass"/>
              </a:rPr>
              <a:t>7. </a:t>
            </a:r>
            <a:r>
              <a:rPr lang="de-DE" dirty="0" err="1">
                <a:sym typeface="Overpass"/>
              </a:rPr>
              <a:t>We</a:t>
            </a:r>
            <a:r>
              <a:rPr lang="de-DE" dirty="0">
                <a:sym typeface="Overpass"/>
              </a:rPr>
              <a:t> </a:t>
            </a:r>
            <a:r>
              <a:rPr lang="de-DE" dirty="0" err="1">
                <a:sym typeface="Overpass"/>
              </a:rPr>
              <a:t>become</a:t>
            </a:r>
            <a:r>
              <a:rPr lang="de-DE" dirty="0">
                <a:sym typeface="Overpass"/>
              </a:rPr>
              <a:t> </a:t>
            </a:r>
            <a:r>
              <a:rPr lang="de-DE" dirty="0">
                <a:sym typeface="Calibri"/>
              </a:rPr>
              <a:t>Climate Justice </a:t>
            </a:r>
            <a:r>
              <a:rPr lang="de-DE" dirty="0" err="1">
                <a:sym typeface="Calibri"/>
              </a:rPr>
              <a:t>Ambassadors</a:t>
            </a:r>
            <a:r>
              <a:rPr lang="de-DE" dirty="0">
                <a:sym typeface="Calibri"/>
              </a:rPr>
              <a:t> </a:t>
            </a:r>
            <a:endParaRPr dirty="0"/>
          </a:p>
        </p:txBody>
      </p:sp>
      <p:pic>
        <p:nvPicPr>
          <p:cNvPr id="426" name="Google Shape;426;p41"/>
          <p:cNvPicPr preferRelativeResize="0"/>
          <p:nvPr/>
        </p:nvPicPr>
        <p:blipFill rotWithShape="1">
          <a:blip r:embed="rId3">
            <a:alphaModFix/>
          </a:blip>
          <a:srcRect l="-445" t="2725" r="218" b="18214"/>
          <a:stretch/>
        </p:blipFill>
        <p:spPr>
          <a:xfrm>
            <a:off x="831975" y="944672"/>
            <a:ext cx="7233047" cy="395406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2"/>
          <p:cNvSpPr txBox="1"/>
          <p:nvPr/>
        </p:nvSpPr>
        <p:spPr>
          <a:xfrm>
            <a:off x="6499860" y="4936371"/>
            <a:ext cx="2644140"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000" b="1">
                <a:solidFill>
                  <a:srgbClr val="191919"/>
                </a:solidFill>
                <a:latin typeface="Arial"/>
                <a:ea typeface="Arial"/>
                <a:cs typeface="Arial"/>
                <a:sym typeface="Arial"/>
              </a:rPr>
              <a:t>© </a:t>
            </a:r>
            <a:r>
              <a:rPr lang="de-DE" sz="1000">
                <a:solidFill>
                  <a:srgbClr val="191919"/>
                </a:solidFill>
                <a:latin typeface="Arial"/>
                <a:ea typeface="Arial"/>
                <a:cs typeface="Arial"/>
                <a:sym typeface="Arial"/>
              </a:rPr>
              <a:t>Neue Westfälische Zeitung</a:t>
            </a:r>
            <a:endParaRPr/>
          </a:p>
        </p:txBody>
      </p:sp>
      <p:grpSp>
        <p:nvGrpSpPr>
          <p:cNvPr id="433" name="Google Shape;433;p42"/>
          <p:cNvGrpSpPr/>
          <p:nvPr/>
        </p:nvGrpSpPr>
        <p:grpSpPr>
          <a:xfrm>
            <a:off x="1584790" y="100689"/>
            <a:ext cx="6425958" cy="4768049"/>
            <a:chOff x="1584790" y="100689"/>
            <a:chExt cx="6425958" cy="4768049"/>
          </a:xfrm>
        </p:grpSpPr>
        <p:pic>
          <p:nvPicPr>
            <p:cNvPr id="434" name="Google Shape;434;p42"/>
            <p:cNvPicPr preferRelativeResize="0"/>
            <p:nvPr/>
          </p:nvPicPr>
          <p:blipFill rotWithShape="1">
            <a:blip r:embed="rId3">
              <a:alphaModFix/>
            </a:blip>
            <a:srcRect/>
            <a:stretch/>
          </p:blipFill>
          <p:spPr>
            <a:xfrm>
              <a:off x="1584790" y="100689"/>
              <a:ext cx="6425958" cy="4768049"/>
            </a:xfrm>
            <a:prstGeom prst="rect">
              <a:avLst/>
            </a:prstGeom>
            <a:noFill/>
            <a:ln>
              <a:noFill/>
            </a:ln>
          </p:spPr>
        </p:pic>
        <p:sp>
          <p:nvSpPr>
            <p:cNvPr id="435" name="Google Shape;435;p42"/>
            <p:cNvSpPr/>
            <p:nvPr/>
          </p:nvSpPr>
          <p:spPr>
            <a:xfrm>
              <a:off x="5844540" y="3208020"/>
              <a:ext cx="2087880" cy="6858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76923C"/>
              </a:buClr>
              <a:buSzPts val="4000"/>
              <a:buFont typeface="Overpass"/>
              <a:buNone/>
            </a:pPr>
            <a:r>
              <a:rPr lang="de-DE"/>
              <a:t>Run4Trees</a:t>
            </a:r>
            <a:endParaRPr/>
          </a:p>
        </p:txBody>
      </p:sp>
      <p:pic>
        <p:nvPicPr>
          <p:cNvPr id="450" name="Google Shape;450;p44" descr="https://www.plant-for-the-planet.org/media/image/cms/media/news/run4trees-2.jpg"/>
          <p:cNvPicPr preferRelativeResize="0">
            <a:picLocks noGrp="1"/>
          </p:cNvPicPr>
          <p:nvPr>
            <p:ph type="body" idx="1"/>
          </p:nvPr>
        </p:nvPicPr>
        <p:blipFill rotWithShape="1">
          <a:blip r:embed="rId3">
            <a:alphaModFix/>
          </a:blip>
          <a:srcRect t="10742" b="31757"/>
          <a:stretch/>
        </p:blipFill>
        <p:spPr>
          <a:xfrm>
            <a:off x="20" y="1200150"/>
            <a:ext cx="9143980" cy="3943349"/>
          </a:xfrm>
          <a:prstGeom prst="rect">
            <a:avLst/>
          </a:prstGeom>
          <a:solidFill>
            <a:srgbClr val="FFFFFF"/>
          </a:solid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5"/>
          <p:cNvSpPr txBox="1">
            <a:spLocks noGrp="1"/>
          </p:cNvSpPr>
          <p:nvPr>
            <p:ph type="title"/>
          </p:nvPr>
        </p:nvSpPr>
        <p:spPr>
          <a:xfrm>
            <a:off x="457200" y="72000"/>
            <a:ext cx="8229600" cy="108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76923C"/>
              </a:buClr>
              <a:buSzPts val="1800"/>
              <a:buFont typeface="Overpass"/>
              <a:buNone/>
            </a:pPr>
            <a:r>
              <a:rPr lang="de-DE" sz="3600"/>
              <a:t>Campaign: </a:t>
            </a:r>
            <a:endParaRPr sz="3600"/>
          </a:p>
          <a:p>
            <a:pPr marL="0" lvl="0" indent="0" algn="ctr" rtl="0">
              <a:lnSpc>
                <a:spcPct val="100000"/>
              </a:lnSpc>
              <a:spcBef>
                <a:spcPts val="0"/>
              </a:spcBef>
              <a:spcAft>
                <a:spcPts val="0"/>
              </a:spcAft>
              <a:buClr>
                <a:srgbClr val="76923C"/>
              </a:buClr>
              <a:buSzPts val="1800"/>
              <a:buFont typeface="Overpass"/>
              <a:buNone/>
            </a:pPr>
            <a:r>
              <a:rPr lang="de-DE" sz="3600"/>
              <a:t>Stop talking. Start planting. 2.0</a:t>
            </a:r>
            <a:endParaRPr sz="3600"/>
          </a:p>
          <a:p>
            <a:pPr marL="0" lvl="0" indent="0" algn="ctr" rtl="0">
              <a:lnSpc>
                <a:spcPct val="100000"/>
              </a:lnSpc>
              <a:spcBef>
                <a:spcPts val="0"/>
              </a:spcBef>
              <a:spcAft>
                <a:spcPts val="0"/>
              </a:spcAft>
              <a:buClr>
                <a:srgbClr val="76923C"/>
              </a:buClr>
              <a:buSzPts val="1800"/>
              <a:buFont typeface="Overpass"/>
              <a:buNone/>
            </a:pPr>
            <a:endParaRPr sz="3600"/>
          </a:p>
          <a:p>
            <a:pPr marL="0" lvl="0" indent="0" algn="ctr" rtl="0">
              <a:lnSpc>
                <a:spcPct val="100000"/>
              </a:lnSpc>
              <a:spcBef>
                <a:spcPts val="0"/>
              </a:spcBef>
              <a:spcAft>
                <a:spcPts val="0"/>
              </a:spcAft>
              <a:buClr>
                <a:srgbClr val="76923C"/>
              </a:buClr>
              <a:buSzPts val="4800"/>
              <a:buFont typeface="Overpass"/>
              <a:buNone/>
            </a:pPr>
            <a:endParaRPr sz="3600"/>
          </a:p>
        </p:txBody>
      </p:sp>
      <p:pic>
        <p:nvPicPr>
          <p:cNvPr id="457" name="Google Shape;457;p45"/>
          <p:cNvPicPr preferRelativeResize="0"/>
          <p:nvPr/>
        </p:nvPicPr>
        <p:blipFill rotWithShape="1">
          <a:blip r:embed="rId3">
            <a:alphaModFix/>
          </a:blip>
          <a:srcRect/>
          <a:stretch/>
        </p:blipFill>
        <p:spPr>
          <a:xfrm>
            <a:off x="457211" y="1268620"/>
            <a:ext cx="2348511" cy="3291831"/>
          </a:xfrm>
          <a:prstGeom prst="rect">
            <a:avLst/>
          </a:prstGeom>
          <a:noFill/>
          <a:ln>
            <a:noFill/>
          </a:ln>
        </p:spPr>
      </p:pic>
      <p:pic>
        <p:nvPicPr>
          <p:cNvPr id="458" name="Google Shape;458;p45"/>
          <p:cNvPicPr preferRelativeResize="0"/>
          <p:nvPr/>
        </p:nvPicPr>
        <p:blipFill rotWithShape="1">
          <a:blip r:embed="rId4">
            <a:alphaModFix/>
          </a:blip>
          <a:srcRect/>
          <a:stretch/>
        </p:blipFill>
        <p:spPr>
          <a:xfrm>
            <a:off x="2818481" y="1268620"/>
            <a:ext cx="3528391" cy="3291831"/>
          </a:xfrm>
          <a:prstGeom prst="rect">
            <a:avLst/>
          </a:prstGeom>
          <a:noFill/>
          <a:ln>
            <a:noFill/>
          </a:ln>
        </p:spPr>
      </p:pic>
      <p:pic>
        <p:nvPicPr>
          <p:cNvPr id="459" name="Google Shape;459;p45" descr="Ein Bild, das Person, Mann, Essen, Schild enthält.&#10;&#10;Automatisch generierte Beschreibung"/>
          <p:cNvPicPr preferRelativeResize="0"/>
          <p:nvPr/>
        </p:nvPicPr>
        <p:blipFill rotWithShape="1">
          <a:blip r:embed="rId5">
            <a:alphaModFix/>
          </a:blip>
          <a:srcRect/>
          <a:stretch/>
        </p:blipFill>
        <p:spPr>
          <a:xfrm>
            <a:off x="6359631" y="1268619"/>
            <a:ext cx="2327187" cy="329183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6"/>
          <p:cNvSpPr txBox="1"/>
          <p:nvPr/>
        </p:nvSpPr>
        <p:spPr>
          <a:xfrm>
            <a:off x="198000" y="72000"/>
            <a:ext cx="8172000" cy="90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6923C"/>
              </a:buClr>
              <a:buSzPts val="3600"/>
              <a:buFont typeface="Overpass"/>
              <a:buNone/>
            </a:pPr>
            <a:r>
              <a:rPr lang="de-DE" sz="3600">
                <a:solidFill>
                  <a:srgbClr val="76923C"/>
                </a:solidFill>
                <a:latin typeface="Overpass"/>
                <a:ea typeface="Overpass"/>
                <a:cs typeface="Overpass"/>
                <a:sym typeface="Overpass"/>
              </a:rPr>
              <a:t>Planting trees worldwide</a:t>
            </a:r>
            <a:endParaRPr sz="3600">
              <a:solidFill>
                <a:srgbClr val="76923C"/>
              </a:solidFill>
              <a:latin typeface="Overpass"/>
              <a:ea typeface="Overpass"/>
              <a:cs typeface="Overpass"/>
              <a:sym typeface="Overpass"/>
            </a:endParaRPr>
          </a:p>
        </p:txBody>
      </p:sp>
      <p:pic>
        <p:nvPicPr>
          <p:cNvPr id="466" name="Google Shape;466;p46"/>
          <p:cNvPicPr preferRelativeResize="0"/>
          <p:nvPr/>
        </p:nvPicPr>
        <p:blipFill rotWithShape="1">
          <a:blip r:embed="rId3">
            <a:alphaModFix/>
          </a:blip>
          <a:srcRect/>
          <a:stretch/>
        </p:blipFill>
        <p:spPr>
          <a:xfrm>
            <a:off x="373518" y="972000"/>
            <a:ext cx="7996482" cy="368798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7"/>
          <p:cNvSpPr txBox="1">
            <a:spLocks noGrp="1"/>
          </p:cNvSpPr>
          <p:nvPr>
            <p:ph type="title"/>
          </p:nvPr>
        </p:nvSpPr>
        <p:spPr>
          <a:xfrm>
            <a:off x="457200" y="0"/>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000"/>
              <a:buFont typeface="Arial"/>
              <a:buNone/>
            </a:pPr>
            <a:r>
              <a:rPr lang="de-DE" sz="3200">
                <a:solidFill>
                  <a:srgbClr val="76923C"/>
                </a:solidFill>
                <a:latin typeface="Arial"/>
                <a:ea typeface="Arial"/>
                <a:cs typeface="Arial"/>
                <a:sym typeface="Arial"/>
              </a:rPr>
              <a:t>Plant-for-the-Planet today</a:t>
            </a:r>
            <a:endParaRPr sz="3200"/>
          </a:p>
        </p:txBody>
      </p:sp>
      <p:sp>
        <p:nvSpPr>
          <p:cNvPr id="473" name="Google Shape;473;p47"/>
          <p:cNvSpPr txBox="1">
            <a:spLocks noGrp="1"/>
          </p:cNvSpPr>
          <p:nvPr>
            <p:ph type="body" idx="1"/>
          </p:nvPr>
        </p:nvSpPr>
        <p:spPr>
          <a:xfrm>
            <a:off x="323528" y="913961"/>
            <a:ext cx="4496238" cy="3819871"/>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76923C"/>
              </a:buClr>
              <a:buSzPts val="2380"/>
              <a:buNone/>
            </a:pPr>
            <a:r>
              <a:rPr lang="de-DE" sz="2400" b="1" dirty="0" err="1">
                <a:solidFill>
                  <a:srgbClr val="76923C"/>
                </a:solidFill>
              </a:rPr>
              <a:t>Since</a:t>
            </a:r>
            <a:r>
              <a:rPr lang="de-DE" sz="2400" b="1" dirty="0">
                <a:solidFill>
                  <a:srgbClr val="76923C"/>
                </a:solidFill>
              </a:rPr>
              <a:t> 2007:</a:t>
            </a:r>
            <a:endParaRPr dirty="0"/>
          </a:p>
          <a:p>
            <a:pPr marL="0" lvl="0" indent="0" algn="l" rtl="0">
              <a:spcBef>
                <a:spcPts val="0"/>
              </a:spcBef>
              <a:spcAft>
                <a:spcPts val="0"/>
              </a:spcAft>
              <a:buClr>
                <a:srgbClr val="76923C"/>
              </a:buClr>
              <a:buSzPts val="2380"/>
              <a:buNone/>
            </a:pPr>
            <a:endParaRPr sz="800" dirty="0"/>
          </a:p>
          <a:p>
            <a:pPr marL="342892" lvl="0" indent="-342892" algn="l" rtl="0">
              <a:lnSpc>
                <a:spcPct val="80000"/>
              </a:lnSpc>
              <a:spcBef>
                <a:spcPts val="544"/>
              </a:spcBef>
              <a:spcAft>
                <a:spcPts val="0"/>
              </a:spcAft>
              <a:buClr>
                <a:schemeClr val="dk2"/>
              </a:buClr>
              <a:buSzPts val="2720"/>
              <a:buChar char="•"/>
            </a:pPr>
            <a:r>
              <a:rPr lang="de-DE" sz="2000" dirty="0">
                <a:solidFill>
                  <a:srgbClr val="696969"/>
                </a:solidFill>
              </a:rPr>
              <a:t>91.666 Climate Justice </a:t>
            </a:r>
            <a:r>
              <a:rPr lang="de-DE" sz="2000" dirty="0" err="1">
                <a:solidFill>
                  <a:srgbClr val="696969"/>
                </a:solidFill>
              </a:rPr>
              <a:t>Ambassadors</a:t>
            </a:r>
            <a:endParaRPr sz="2000" dirty="0">
              <a:solidFill>
                <a:srgbClr val="696969"/>
              </a:solidFill>
            </a:endParaRPr>
          </a:p>
          <a:p>
            <a:pPr marL="342892" lvl="0" indent="-342892" algn="l" rtl="0">
              <a:lnSpc>
                <a:spcPct val="80000"/>
              </a:lnSpc>
              <a:spcBef>
                <a:spcPts val="1144"/>
              </a:spcBef>
              <a:spcAft>
                <a:spcPts val="0"/>
              </a:spcAft>
              <a:buClr>
                <a:schemeClr val="dk2"/>
              </a:buClr>
              <a:buSzPts val="2720"/>
              <a:buChar char="•"/>
            </a:pPr>
            <a:r>
              <a:rPr lang="de-DE" sz="2000" dirty="0">
                <a:solidFill>
                  <a:srgbClr val="696969"/>
                </a:solidFill>
              </a:rPr>
              <a:t>More </a:t>
            </a:r>
            <a:r>
              <a:rPr lang="de-DE" sz="2000" dirty="0" err="1">
                <a:solidFill>
                  <a:srgbClr val="696969"/>
                </a:solidFill>
              </a:rPr>
              <a:t>than</a:t>
            </a:r>
            <a:r>
              <a:rPr lang="de-DE" sz="2000" dirty="0">
                <a:solidFill>
                  <a:srgbClr val="696969"/>
                </a:solidFill>
              </a:rPr>
              <a:t> 13.9 </a:t>
            </a:r>
            <a:r>
              <a:rPr lang="de-DE" sz="2000" dirty="0" err="1">
                <a:solidFill>
                  <a:srgbClr val="696969"/>
                </a:solidFill>
              </a:rPr>
              <a:t>billion</a:t>
            </a:r>
            <a:r>
              <a:rPr lang="de-DE" sz="2000" dirty="0">
                <a:solidFill>
                  <a:srgbClr val="696969"/>
                </a:solidFill>
              </a:rPr>
              <a:t> </a:t>
            </a:r>
            <a:r>
              <a:rPr lang="de-DE" sz="2000" dirty="0" err="1">
                <a:solidFill>
                  <a:srgbClr val="696969"/>
                </a:solidFill>
              </a:rPr>
              <a:t>trees</a:t>
            </a:r>
            <a:r>
              <a:rPr lang="de-DE" sz="2000" dirty="0">
                <a:solidFill>
                  <a:srgbClr val="696969"/>
                </a:solidFill>
              </a:rPr>
              <a:t> </a:t>
            </a:r>
            <a:r>
              <a:rPr lang="de-DE" sz="2000" dirty="0" err="1">
                <a:solidFill>
                  <a:srgbClr val="696969"/>
                </a:solidFill>
              </a:rPr>
              <a:t>register</a:t>
            </a:r>
            <a:r>
              <a:rPr lang="de-DE" sz="2000" dirty="0">
                <a:solidFill>
                  <a:srgbClr val="696969"/>
                </a:solidFill>
              </a:rPr>
              <a:t> on </a:t>
            </a:r>
            <a:r>
              <a:rPr lang="de-DE" sz="2000" dirty="0" err="1">
                <a:solidFill>
                  <a:srgbClr val="696969"/>
                </a:solidFill>
              </a:rPr>
              <a:t>the</a:t>
            </a:r>
            <a:r>
              <a:rPr lang="de-DE" sz="2000" dirty="0">
                <a:solidFill>
                  <a:srgbClr val="696969"/>
                </a:solidFill>
              </a:rPr>
              <a:t> World Tree Counter </a:t>
            </a:r>
            <a:endParaRPr sz="2000" dirty="0">
              <a:solidFill>
                <a:srgbClr val="696969"/>
              </a:solidFill>
            </a:endParaRPr>
          </a:p>
          <a:p>
            <a:pPr marL="342892" lvl="0" indent="-342892" algn="l" rtl="0">
              <a:lnSpc>
                <a:spcPct val="80000"/>
              </a:lnSpc>
              <a:spcBef>
                <a:spcPts val="1144"/>
              </a:spcBef>
              <a:spcAft>
                <a:spcPts val="0"/>
              </a:spcAft>
              <a:buClr>
                <a:schemeClr val="dk2"/>
              </a:buClr>
              <a:buSzPts val="2720"/>
              <a:buChar char="•"/>
            </a:pPr>
            <a:r>
              <a:rPr lang="de-DE" sz="2000" dirty="0">
                <a:solidFill>
                  <a:srgbClr val="696969"/>
                </a:solidFill>
              </a:rPr>
              <a:t>An App </a:t>
            </a:r>
            <a:r>
              <a:rPr lang="de-DE" sz="2000" dirty="0" err="1">
                <a:solidFill>
                  <a:srgbClr val="696969"/>
                </a:solidFill>
              </a:rPr>
              <a:t>with</a:t>
            </a:r>
            <a:r>
              <a:rPr lang="de-DE" sz="2000" dirty="0">
                <a:solidFill>
                  <a:srgbClr val="696969"/>
                </a:solidFill>
              </a:rPr>
              <a:t> </a:t>
            </a:r>
            <a:r>
              <a:rPr lang="de-DE" sz="2000" dirty="0" err="1">
                <a:solidFill>
                  <a:srgbClr val="696969"/>
                </a:solidFill>
              </a:rPr>
              <a:t>more</a:t>
            </a:r>
            <a:r>
              <a:rPr lang="de-DE" sz="2000" dirty="0">
                <a:solidFill>
                  <a:srgbClr val="696969"/>
                </a:solidFill>
              </a:rPr>
              <a:t> </a:t>
            </a:r>
            <a:r>
              <a:rPr lang="de-DE" sz="2000" dirty="0" err="1">
                <a:solidFill>
                  <a:srgbClr val="696969"/>
                </a:solidFill>
              </a:rPr>
              <a:t>than</a:t>
            </a:r>
            <a:r>
              <a:rPr lang="de-DE" sz="2000" dirty="0">
                <a:solidFill>
                  <a:srgbClr val="696969"/>
                </a:solidFill>
              </a:rPr>
              <a:t> 140 </a:t>
            </a:r>
            <a:r>
              <a:rPr lang="de-DE" sz="2000" dirty="0" err="1">
                <a:solidFill>
                  <a:srgbClr val="696969"/>
                </a:solidFill>
              </a:rPr>
              <a:t>planting</a:t>
            </a:r>
            <a:r>
              <a:rPr lang="de-DE" sz="2000" dirty="0">
                <a:solidFill>
                  <a:srgbClr val="696969"/>
                </a:solidFill>
              </a:rPr>
              <a:t> </a:t>
            </a:r>
            <a:r>
              <a:rPr lang="de-DE" sz="2000" dirty="0" err="1">
                <a:solidFill>
                  <a:srgbClr val="696969"/>
                </a:solidFill>
              </a:rPr>
              <a:t>organisations</a:t>
            </a:r>
            <a:r>
              <a:rPr lang="de-DE" sz="2000" dirty="0">
                <a:solidFill>
                  <a:srgbClr val="696969"/>
                </a:solidFill>
              </a:rPr>
              <a:t> </a:t>
            </a:r>
            <a:endParaRPr dirty="0"/>
          </a:p>
          <a:p>
            <a:pPr marL="342892" lvl="0" indent="-170172" algn="l" rtl="0">
              <a:lnSpc>
                <a:spcPct val="80000"/>
              </a:lnSpc>
              <a:spcBef>
                <a:spcPts val="1144"/>
              </a:spcBef>
              <a:spcAft>
                <a:spcPts val="0"/>
              </a:spcAft>
              <a:buClr>
                <a:schemeClr val="dk2"/>
              </a:buClr>
              <a:buSzPts val="2720"/>
              <a:buNone/>
            </a:pPr>
            <a:endParaRPr sz="2000" dirty="0"/>
          </a:p>
          <a:p>
            <a:pPr marL="342892" lvl="0" indent="-170172" algn="l" rtl="0">
              <a:lnSpc>
                <a:spcPct val="80000"/>
              </a:lnSpc>
              <a:spcBef>
                <a:spcPts val="544"/>
              </a:spcBef>
              <a:spcAft>
                <a:spcPts val="0"/>
              </a:spcAft>
              <a:buClr>
                <a:schemeClr val="dk2"/>
              </a:buClr>
              <a:buSzPts val="2720"/>
              <a:buNone/>
            </a:pPr>
            <a:endParaRPr sz="1100" dirty="0"/>
          </a:p>
          <a:p>
            <a:pPr marL="0" lvl="0" indent="0" algn="l" rtl="0">
              <a:lnSpc>
                <a:spcPct val="80000"/>
              </a:lnSpc>
              <a:spcBef>
                <a:spcPts val="476"/>
              </a:spcBef>
              <a:spcAft>
                <a:spcPts val="0"/>
              </a:spcAft>
              <a:buClr>
                <a:srgbClr val="76923C"/>
              </a:buClr>
              <a:buSzPts val="2380"/>
              <a:buNone/>
            </a:pPr>
            <a:r>
              <a:rPr lang="de-DE" sz="2400" b="1" dirty="0" err="1">
                <a:solidFill>
                  <a:srgbClr val="76923C"/>
                </a:solidFill>
              </a:rPr>
              <a:t>Our</a:t>
            </a:r>
            <a:r>
              <a:rPr lang="de-DE" sz="2400" b="1" dirty="0">
                <a:solidFill>
                  <a:srgbClr val="76923C"/>
                </a:solidFill>
              </a:rPr>
              <a:t> </a:t>
            </a:r>
            <a:r>
              <a:rPr lang="de-DE" sz="2400" b="1" dirty="0" err="1">
                <a:solidFill>
                  <a:srgbClr val="76923C"/>
                </a:solidFill>
              </a:rPr>
              <a:t>goal</a:t>
            </a:r>
            <a:r>
              <a:rPr lang="de-DE" sz="2400" b="1" dirty="0">
                <a:solidFill>
                  <a:srgbClr val="76923C"/>
                </a:solidFill>
              </a:rPr>
              <a:t> </a:t>
            </a:r>
            <a:r>
              <a:rPr lang="de-DE" sz="2400" b="1" dirty="0" err="1">
                <a:solidFill>
                  <a:srgbClr val="76923C"/>
                </a:solidFill>
              </a:rPr>
              <a:t>by</a:t>
            </a:r>
            <a:r>
              <a:rPr lang="de-DE" sz="2400" b="1" dirty="0">
                <a:solidFill>
                  <a:srgbClr val="76923C"/>
                </a:solidFill>
              </a:rPr>
              <a:t> 2030:</a:t>
            </a:r>
            <a:endParaRPr dirty="0"/>
          </a:p>
          <a:p>
            <a:pPr marL="0" lvl="0" indent="0" algn="l" rtl="0">
              <a:lnSpc>
                <a:spcPct val="80000"/>
              </a:lnSpc>
              <a:spcBef>
                <a:spcPts val="476"/>
              </a:spcBef>
              <a:spcAft>
                <a:spcPts val="0"/>
              </a:spcAft>
              <a:buClr>
                <a:srgbClr val="76923C"/>
              </a:buClr>
              <a:buSzPts val="2380"/>
              <a:buNone/>
            </a:pPr>
            <a:endParaRPr sz="800" dirty="0"/>
          </a:p>
          <a:p>
            <a:pPr marL="342892" lvl="0" indent="-342892" algn="l" rtl="0">
              <a:lnSpc>
                <a:spcPct val="80000"/>
              </a:lnSpc>
              <a:spcBef>
                <a:spcPts val="646"/>
              </a:spcBef>
              <a:spcAft>
                <a:spcPts val="0"/>
              </a:spcAft>
              <a:buClr>
                <a:schemeClr val="dk2"/>
              </a:buClr>
              <a:buSzPts val="3230"/>
              <a:buChar char="•"/>
            </a:pPr>
            <a:r>
              <a:rPr lang="de-DE" sz="2400" dirty="0">
                <a:solidFill>
                  <a:srgbClr val="696969"/>
                </a:solidFill>
              </a:rPr>
              <a:t>1.000.000.000.000 </a:t>
            </a:r>
            <a:r>
              <a:rPr lang="de-DE" sz="2400" dirty="0" err="1">
                <a:solidFill>
                  <a:srgbClr val="696969"/>
                </a:solidFill>
              </a:rPr>
              <a:t>trees</a:t>
            </a:r>
            <a:endParaRPr sz="2400" dirty="0">
              <a:solidFill>
                <a:srgbClr val="696969"/>
              </a:solidFill>
            </a:endParaRPr>
          </a:p>
        </p:txBody>
      </p:sp>
      <p:pic>
        <p:nvPicPr>
          <p:cNvPr id="474" name="Google Shape;474;p47" descr="A group of people in a field&#10;&#10;Description automatically generated"/>
          <p:cNvPicPr preferRelativeResize="0"/>
          <p:nvPr/>
        </p:nvPicPr>
        <p:blipFill rotWithShape="1">
          <a:blip r:embed="rId3">
            <a:alphaModFix/>
          </a:blip>
          <a:srcRect l="1370" t="5864" r="2498" b="10106"/>
          <a:stretch/>
        </p:blipFill>
        <p:spPr>
          <a:xfrm>
            <a:off x="4716016" y="873707"/>
            <a:ext cx="3572599" cy="2081858"/>
          </a:xfrm>
          <a:prstGeom prst="rect">
            <a:avLst/>
          </a:prstGeom>
          <a:noFill/>
          <a:ln>
            <a:noFill/>
          </a:ln>
        </p:spPr>
      </p:pic>
      <p:pic>
        <p:nvPicPr>
          <p:cNvPr id="475" name="Google Shape;475;p47" descr="A tree in the middle of a field&#10;&#10;Description automatically generated"/>
          <p:cNvPicPr preferRelativeResize="0"/>
          <p:nvPr/>
        </p:nvPicPr>
        <p:blipFill rotWithShape="1">
          <a:blip r:embed="rId4">
            <a:alphaModFix/>
          </a:blip>
          <a:srcRect b="7122"/>
          <a:stretch/>
        </p:blipFill>
        <p:spPr>
          <a:xfrm>
            <a:off x="4716016" y="2823897"/>
            <a:ext cx="3572599" cy="2212089"/>
          </a:xfrm>
          <a:prstGeom prst="rect">
            <a:avLst/>
          </a:prstGeom>
          <a:noFill/>
          <a:ln>
            <a:noFill/>
          </a:ln>
        </p:spPr>
      </p:pic>
      <p:sp>
        <p:nvSpPr>
          <p:cNvPr id="2" name="Textfeld 1">
            <a:extLst>
              <a:ext uri="{FF2B5EF4-FFF2-40B4-BE49-F238E27FC236}">
                <a16:creationId xmlns:a16="http://schemas.microsoft.com/office/drawing/2014/main" id="{48295291-CC76-483B-AEAA-A2F9B462FCBB}"/>
              </a:ext>
            </a:extLst>
          </p:cNvPr>
          <p:cNvSpPr txBox="1"/>
          <p:nvPr/>
        </p:nvSpPr>
        <p:spPr>
          <a:xfrm>
            <a:off x="8288615" y="4644145"/>
            <a:ext cx="1652954" cy="523220"/>
          </a:xfrm>
          <a:prstGeom prst="rect">
            <a:avLst/>
          </a:prstGeom>
          <a:noFill/>
        </p:spPr>
        <p:txBody>
          <a:bodyPr wrap="square" rtlCol="0">
            <a:spAutoFit/>
          </a:bodyPr>
          <a:lstStyle/>
          <a:p>
            <a:r>
              <a:rPr lang="de-DE" dirty="0">
                <a:solidFill>
                  <a:schemeClr val="bg2">
                    <a:lumMod val="75000"/>
                  </a:schemeClr>
                </a:solidFill>
              </a:rPr>
              <a:t>Status of </a:t>
            </a:r>
          </a:p>
          <a:p>
            <a:r>
              <a:rPr lang="de-DE" dirty="0">
                <a:solidFill>
                  <a:schemeClr val="bg2">
                    <a:lumMod val="75000"/>
                  </a:schemeClr>
                </a:solidFill>
              </a:rPr>
              <a:t>01/2021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8"/>
          <p:cNvSpPr txBox="1"/>
          <p:nvPr/>
        </p:nvSpPr>
        <p:spPr>
          <a:xfrm>
            <a:off x="8172400" y="267494"/>
            <a:ext cx="792088" cy="612000"/>
          </a:xfrm>
          <a:prstGeom prst="rect">
            <a:avLst/>
          </a:prstGeom>
          <a:solidFill>
            <a:srgbClr val="EDEDE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1151620" y="195486"/>
            <a:ext cx="6840760" cy="72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6923C"/>
              </a:buClr>
              <a:buSzPts val="3600"/>
              <a:buFont typeface="Overpass"/>
              <a:buNone/>
            </a:pPr>
            <a:r>
              <a:rPr lang="de-DE" sz="3600"/>
              <a:t>Consequences of the climate crisis</a:t>
            </a:r>
            <a:endParaRPr sz="3600"/>
          </a:p>
        </p:txBody>
      </p:sp>
      <p:pic>
        <p:nvPicPr>
          <p:cNvPr id="102" name="Google Shape;102;p5"/>
          <p:cNvPicPr preferRelativeResize="0">
            <a:picLocks noGrp="1"/>
          </p:cNvPicPr>
          <p:nvPr>
            <p:ph type="body" idx="1"/>
          </p:nvPr>
        </p:nvPicPr>
        <p:blipFill rotWithShape="1">
          <a:blip r:embed="rId3">
            <a:alphaModFix/>
          </a:blip>
          <a:srcRect/>
          <a:stretch/>
        </p:blipFill>
        <p:spPr>
          <a:xfrm>
            <a:off x="163505" y="1564189"/>
            <a:ext cx="4516855" cy="2532035"/>
          </a:xfrm>
          <a:prstGeom prst="rect">
            <a:avLst/>
          </a:prstGeom>
          <a:noFill/>
          <a:ln>
            <a:noFill/>
          </a:ln>
        </p:spPr>
      </p:pic>
      <p:pic>
        <p:nvPicPr>
          <p:cNvPr id="103" name="Google Shape;103;p5"/>
          <p:cNvPicPr preferRelativeResize="0">
            <a:picLocks noGrp="1"/>
          </p:cNvPicPr>
          <p:nvPr>
            <p:ph type="body" idx="2"/>
          </p:nvPr>
        </p:nvPicPr>
        <p:blipFill rotWithShape="1">
          <a:blip r:embed="rId4">
            <a:alphaModFix/>
          </a:blip>
          <a:srcRect/>
          <a:stretch/>
        </p:blipFill>
        <p:spPr>
          <a:xfrm>
            <a:off x="4680360" y="1564189"/>
            <a:ext cx="4312516" cy="2540706"/>
          </a:xfrm>
          <a:prstGeom prst="rect">
            <a:avLst/>
          </a:prstGeom>
          <a:noFill/>
          <a:ln>
            <a:noFill/>
          </a:ln>
        </p:spPr>
      </p:pic>
      <p:sp>
        <p:nvSpPr>
          <p:cNvPr id="104" name="Google Shape;104;p5"/>
          <p:cNvSpPr/>
          <p:nvPr/>
        </p:nvSpPr>
        <p:spPr>
          <a:xfrm>
            <a:off x="7734640" y="4853324"/>
            <a:ext cx="1409360"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000">
                <a:solidFill>
                  <a:srgbClr val="333333"/>
                </a:solidFill>
                <a:latin typeface="Arial Black"/>
                <a:ea typeface="Arial Black"/>
                <a:cs typeface="Arial Black"/>
                <a:sym typeface="Arial Black"/>
              </a:rPr>
              <a:t>© </a:t>
            </a:r>
            <a:r>
              <a:rPr lang="de-DE" sz="1000">
                <a:solidFill>
                  <a:srgbClr val="333333"/>
                </a:solidFill>
                <a:latin typeface="Arial"/>
                <a:ea typeface="Arial"/>
                <a:cs typeface="Arial"/>
                <a:sym typeface="Arial"/>
              </a:rPr>
              <a:t>pixabay, cienciamx</a:t>
            </a:r>
            <a:endParaRPr sz="1000">
              <a:solidFill>
                <a:srgbClr val="33333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6"/>
          <p:cNvPicPr preferRelativeResize="0"/>
          <p:nvPr/>
        </p:nvPicPr>
        <p:blipFill rotWithShape="1">
          <a:blip r:embed="rId3">
            <a:alphaModFix/>
          </a:blip>
          <a:srcRect/>
          <a:stretch/>
        </p:blipFill>
        <p:spPr>
          <a:xfrm>
            <a:off x="6717166" y="2564386"/>
            <a:ext cx="2002491" cy="1077054"/>
          </a:xfrm>
          <a:prstGeom prst="rect">
            <a:avLst/>
          </a:prstGeom>
          <a:noFill/>
          <a:ln>
            <a:noFill/>
          </a:ln>
        </p:spPr>
      </p:pic>
      <p:sp>
        <p:nvSpPr>
          <p:cNvPr id="111" name="Google Shape;111;p6"/>
          <p:cNvSpPr txBox="1">
            <a:spLocks noGrp="1"/>
          </p:cNvSpPr>
          <p:nvPr>
            <p:ph type="title"/>
          </p:nvPr>
        </p:nvSpPr>
        <p:spPr>
          <a:xfrm>
            <a:off x="198000" y="72000"/>
            <a:ext cx="8172408" cy="9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6923C"/>
              </a:buClr>
              <a:buSzPts val="3600"/>
              <a:buFont typeface="Overpass"/>
              <a:buNone/>
            </a:pPr>
            <a:r>
              <a:rPr lang="de-DE" sz="3600"/>
              <a:t>Sources of Carbon dioxide (</a:t>
            </a:r>
            <a:r>
              <a:rPr lang="de-DE" sz="3600">
                <a:latin typeface="Arial"/>
                <a:ea typeface="Arial"/>
                <a:cs typeface="Arial"/>
                <a:sym typeface="Arial"/>
              </a:rPr>
              <a:t>CO</a:t>
            </a:r>
            <a:r>
              <a:rPr lang="de-DE" sz="3600" baseline="-25000">
                <a:latin typeface="Arial"/>
                <a:ea typeface="Arial"/>
                <a:cs typeface="Arial"/>
                <a:sym typeface="Arial"/>
              </a:rPr>
              <a:t>2</a:t>
            </a:r>
            <a:r>
              <a:rPr lang="de-DE" sz="3600"/>
              <a:t>)</a:t>
            </a:r>
            <a:endParaRPr/>
          </a:p>
        </p:txBody>
      </p:sp>
      <p:pic>
        <p:nvPicPr>
          <p:cNvPr id="112" name="Google Shape;112;p6"/>
          <p:cNvPicPr preferRelativeResize="0">
            <a:picLocks noGrp="1"/>
          </p:cNvPicPr>
          <p:nvPr>
            <p:ph type="body" idx="1"/>
          </p:nvPr>
        </p:nvPicPr>
        <p:blipFill rotWithShape="1">
          <a:blip r:embed="rId4">
            <a:alphaModFix/>
          </a:blip>
          <a:srcRect/>
          <a:stretch/>
        </p:blipFill>
        <p:spPr>
          <a:xfrm>
            <a:off x="782490" y="1776534"/>
            <a:ext cx="2142562" cy="1444877"/>
          </a:xfrm>
          <a:prstGeom prst="rect">
            <a:avLst/>
          </a:prstGeom>
          <a:noFill/>
          <a:ln>
            <a:noFill/>
          </a:ln>
        </p:spPr>
      </p:pic>
      <p:pic>
        <p:nvPicPr>
          <p:cNvPr id="113" name="Google Shape;113;p6"/>
          <p:cNvPicPr preferRelativeResize="0"/>
          <p:nvPr/>
        </p:nvPicPr>
        <p:blipFill rotWithShape="1">
          <a:blip r:embed="rId5">
            <a:alphaModFix/>
          </a:blip>
          <a:srcRect t="15865"/>
          <a:stretch/>
        </p:blipFill>
        <p:spPr>
          <a:xfrm>
            <a:off x="782490" y="3221412"/>
            <a:ext cx="2142562" cy="1447718"/>
          </a:xfrm>
          <a:prstGeom prst="rect">
            <a:avLst/>
          </a:prstGeom>
          <a:noFill/>
          <a:ln>
            <a:noFill/>
          </a:ln>
        </p:spPr>
      </p:pic>
      <p:pic>
        <p:nvPicPr>
          <p:cNvPr id="114" name="Google Shape;114;p6" descr="C:\Users\Praktikant\Pictures\Meat_processing-01.jpg"/>
          <p:cNvPicPr preferRelativeResize="0">
            <a:picLocks noGrp="1"/>
          </p:cNvPicPr>
          <p:nvPr>
            <p:ph type="body" idx="2"/>
          </p:nvPr>
        </p:nvPicPr>
        <p:blipFill rotWithShape="1">
          <a:blip r:embed="rId6">
            <a:alphaModFix/>
          </a:blip>
          <a:srcRect/>
          <a:stretch/>
        </p:blipFill>
        <p:spPr>
          <a:xfrm>
            <a:off x="4046256" y="3555284"/>
            <a:ext cx="2023849" cy="1113845"/>
          </a:xfrm>
          <a:prstGeom prst="rect">
            <a:avLst/>
          </a:prstGeom>
          <a:noFill/>
          <a:ln>
            <a:noFill/>
          </a:ln>
        </p:spPr>
      </p:pic>
      <p:pic>
        <p:nvPicPr>
          <p:cNvPr id="115" name="Google Shape;115;p6" descr="File:Scholven Powerplant.jpg"/>
          <p:cNvPicPr preferRelativeResize="0"/>
          <p:nvPr/>
        </p:nvPicPr>
        <p:blipFill rotWithShape="1">
          <a:blip r:embed="rId7">
            <a:alphaModFix/>
          </a:blip>
          <a:srcRect/>
          <a:stretch/>
        </p:blipFill>
        <p:spPr>
          <a:xfrm>
            <a:off x="4046256" y="1776534"/>
            <a:ext cx="2791479" cy="1778750"/>
          </a:xfrm>
          <a:prstGeom prst="rect">
            <a:avLst/>
          </a:prstGeom>
          <a:noFill/>
          <a:ln>
            <a:noFill/>
          </a:ln>
        </p:spPr>
      </p:pic>
      <p:pic>
        <p:nvPicPr>
          <p:cNvPr id="116" name="Google Shape;116;p6" descr="http://www.dfrc.nasa.gov/Gallery/Photo/B-747/Medium/ECN-4242.jpg"/>
          <p:cNvPicPr preferRelativeResize="0"/>
          <p:nvPr/>
        </p:nvPicPr>
        <p:blipFill rotWithShape="1">
          <a:blip r:embed="rId8">
            <a:alphaModFix/>
          </a:blip>
          <a:srcRect/>
          <a:stretch/>
        </p:blipFill>
        <p:spPr>
          <a:xfrm>
            <a:off x="7298562" y="3561894"/>
            <a:ext cx="1428000" cy="1107234"/>
          </a:xfrm>
          <a:prstGeom prst="rect">
            <a:avLst/>
          </a:prstGeom>
          <a:noFill/>
          <a:ln>
            <a:noFill/>
          </a:ln>
        </p:spPr>
      </p:pic>
      <p:pic>
        <p:nvPicPr>
          <p:cNvPr id="117" name="Google Shape;117;p6"/>
          <p:cNvPicPr preferRelativeResize="0"/>
          <p:nvPr/>
        </p:nvPicPr>
        <p:blipFill rotWithShape="1">
          <a:blip r:embed="rId9">
            <a:alphaModFix/>
          </a:blip>
          <a:srcRect/>
          <a:stretch/>
        </p:blipFill>
        <p:spPr>
          <a:xfrm>
            <a:off x="6837735" y="1776534"/>
            <a:ext cx="1881922" cy="813145"/>
          </a:xfrm>
          <a:prstGeom prst="rect">
            <a:avLst/>
          </a:prstGeom>
          <a:noFill/>
          <a:ln>
            <a:noFill/>
          </a:ln>
        </p:spPr>
      </p:pic>
      <p:pic>
        <p:nvPicPr>
          <p:cNvPr id="118" name="Google Shape;118;p6" descr="http://spartip.files.wordpress.com/2011/05/heizung1.jpg"/>
          <p:cNvPicPr preferRelativeResize="0"/>
          <p:nvPr/>
        </p:nvPicPr>
        <p:blipFill rotWithShape="1">
          <a:blip r:embed="rId10">
            <a:alphaModFix/>
          </a:blip>
          <a:srcRect/>
          <a:stretch/>
        </p:blipFill>
        <p:spPr>
          <a:xfrm>
            <a:off x="5746085" y="3555283"/>
            <a:ext cx="1708033" cy="1113845"/>
          </a:xfrm>
          <a:prstGeom prst="rect">
            <a:avLst/>
          </a:prstGeom>
          <a:noFill/>
          <a:ln>
            <a:noFill/>
          </a:ln>
        </p:spPr>
      </p:pic>
      <p:sp>
        <p:nvSpPr>
          <p:cNvPr id="119" name="Google Shape;119;p6"/>
          <p:cNvSpPr txBox="1"/>
          <p:nvPr/>
        </p:nvSpPr>
        <p:spPr>
          <a:xfrm>
            <a:off x="539552" y="1115469"/>
            <a:ext cx="28803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a:solidFill>
                  <a:schemeClr val="dk2"/>
                </a:solidFill>
                <a:latin typeface="Open Sans"/>
                <a:ea typeface="Open Sans"/>
                <a:cs typeface="Open Sans"/>
                <a:sym typeface="Open Sans"/>
              </a:rPr>
              <a:t>Natural sources </a:t>
            </a:r>
            <a:endParaRPr/>
          </a:p>
        </p:txBody>
      </p:sp>
      <p:sp>
        <p:nvSpPr>
          <p:cNvPr id="120" name="Google Shape;120;p6"/>
          <p:cNvSpPr txBox="1"/>
          <p:nvPr/>
        </p:nvSpPr>
        <p:spPr>
          <a:xfrm>
            <a:off x="4046256" y="1107321"/>
            <a:ext cx="467340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a:solidFill>
                  <a:schemeClr val="dk2"/>
                </a:solidFill>
                <a:latin typeface="Open Sans"/>
                <a:ea typeface="Open Sans"/>
                <a:cs typeface="Open Sans"/>
                <a:sym typeface="Open Sans"/>
              </a:rPr>
              <a:t>Human-made sources</a:t>
            </a:r>
            <a:endParaRPr sz="2400">
              <a:solidFill>
                <a:schemeClr val="dk2"/>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198000" y="72000"/>
            <a:ext cx="8172000" cy="90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6923C"/>
              </a:buClr>
              <a:buSzPts val="3600"/>
              <a:buFont typeface="Overpass"/>
              <a:buNone/>
            </a:pPr>
            <a:r>
              <a:rPr lang="de-DE" sz="3600"/>
              <a:t>Why do we talk about...</a:t>
            </a:r>
            <a:endParaRPr/>
          </a:p>
        </p:txBody>
      </p:sp>
      <p:pic>
        <p:nvPicPr>
          <p:cNvPr id="127" name="Google Shape;127;p7"/>
          <p:cNvPicPr preferRelativeResize="0"/>
          <p:nvPr/>
        </p:nvPicPr>
        <p:blipFill rotWithShape="1">
          <a:blip r:embed="rId3">
            <a:alphaModFix/>
          </a:blip>
          <a:srcRect/>
          <a:stretch/>
        </p:blipFill>
        <p:spPr>
          <a:xfrm>
            <a:off x="4139952" y="1340265"/>
            <a:ext cx="3816424" cy="3617449"/>
          </a:xfrm>
          <a:prstGeom prst="rect">
            <a:avLst/>
          </a:prstGeom>
          <a:noFill/>
          <a:ln>
            <a:noFill/>
          </a:ln>
        </p:spPr>
      </p:pic>
      <p:sp>
        <p:nvSpPr>
          <p:cNvPr id="128" name="Google Shape;128;p7"/>
          <p:cNvSpPr/>
          <p:nvPr/>
        </p:nvSpPr>
        <p:spPr>
          <a:xfrm>
            <a:off x="395536" y="1203598"/>
            <a:ext cx="3275856" cy="1152128"/>
          </a:xfrm>
          <a:prstGeom prst="wedgeRoundRectCallout">
            <a:avLst>
              <a:gd name="adj1" fmla="val 82231"/>
              <a:gd name="adj2" fmla="val 97438"/>
              <a:gd name="adj3" fmla="val 16667"/>
            </a:avLst>
          </a:prstGeom>
          <a:solidFill>
            <a:srgbClr val="76923C"/>
          </a:solidFill>
          <a:ln w="254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600">
                <a:solidFill>
                  <a:schemeClr val="lt1"/>
                </a:solidFill>
                <a:latin typeface="Overpass"/>
                <a:ea typeface="Overpass"/>
                <a:cs typeface="Overpass"/>
                <a:sym typeface="Overpass"/>
              </a:rPr>
              <a:t>Climate crisis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1872000" y="72000"/>
            <a:ext cx="5472000" cy="72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6923C"/>
              </a:buClr>
              <a:buSzPts val="3600"/>
              <a:buFont typeface="Overpass"/>
              <a:buNone/>
            </a:pPr>
            <a:r>
              <a:rPr lang="de-DE" sz="3600"/>
              <a:t>The Greenhouse Effect</a:t>
            </a:r>
            <a:endParaRPr sz="3600"/>
          </a:p>
        </p:txBody>
      </p:sp>
      <p:grpSp>
        <p:nvGrpSpPr>
          <p:cNvPr id="135" name="Google Shape;135;p8"/>
          <p:cNvGrpSpPr/>
          <p:nvPr/>
        </p:nvGrpSpPr>
        <p:grpSpPr>
          <a:xfrm>
            <a:off x="936000" y="936001"/>
            <a:ext cx="7376400" cy="4362029"/>
            <a:chOff x="727381" y="1091196"/>
            <a:chExt cx="7758545" cy="4505839"/>
          </a:xfrm>
        </p:grpSpPr>
        <p:sp>
          <p:nvSpPr>
            <p:cNvPr id="136" name="Google Shape;136;p8"/>
            <p:cNvSpPr/>
            <p:nvPr/>
          </p:nvSpPr>
          <p:spPr>
            <a:xfrm>
              <a:off x="727381" y="1091196"/>
              <a:ext cx="7758545" cy="409055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pic>
          <p:nvPicPr>
            <p:cNvPr id="137" name="Google Shape;137;p8"/>
            <p:cNvPicPr preferRelativeResize="0"/>
            <p:nvPr/>
          </p:nvPicPr>
          <p:blipFill rotWithShape="1">
            <a:blip r:embed="rId3">
              <a:alphaModFix/>
            </a:blip>
            <a:srcRect/>
            <a:stretch/>
          </p:blipFill>
          <p:spPr>
            <a:xfrm>
              <a:off x="1732360" y="2652713"/>
              <a:ext cx="6268724" cy="2483550"/>
            </a:xfrm>
            <a:prstGeom prst="rect">
              <a:avLst/>
            </a:prstGeom>
            <a:noFill/>
            <a:ln>
              <a:noFill/>
            </a:ln>
          </p:spPr>
        </p:pic>
        <p:sp>
          <p:nvSpPr>
            <p:cNvPr id="138" name="Google Shape;138;p8"/>
            <p:cNvSpPr/>
            <p:nvPr/>
          </p:nvSpPr>
          <p:spPr>
            <a:xfrm rot="1319930">
              <a:off x="4581483" y="2890784"/>
              <a:ext cx="3613574" cy="973890"/>
            </a:xfrm>
            <a:custGeom>
              <a:avLst/>
              <a:gdLst/>
              <a:ahLst/>
              <a:cxnLst/>
              <a:rect l="l" t="t" r="r" b="b"/>
              <a:pathLst>
                <a:path w="120000" h="120000" extrusionOk="0">
                  <a:moveTo>
                    <a:pt x="0" y="60000"/>
                  </a:moveTo>
                  <a:cubicBezTo>
                    <a:pt x="0" y="26862"/>
                    <a:pt x="26862" y="0"/>
                    <a:pt x="60000" y="0"/>
                  </a:cubicBezTo>
                  <a:cubicBezTo>
                    <a:pt x="93137" y="0"/>
                    <a:pt x="120000" y="26862"/>
                    <a:pt x="120000" y="60000"/>
                  </a:cubicBezTo>
                  <a:lnTo>
                    <a:pt x="111914" y="60000"/>
                  </a:lnTo>
                  <a:cubicBezTo>
                    <a:pt x="111914" y="43431"/>
                    <a:pt x="88671" y="30000"/>
                    <a:pt x="59999" y="30000"/>
                  </a:cubicBezTo>
                  <a:cubicBezTo>
                    <a:pt x="31328" y="30000"/>
                    <a:pt x="8085" y="43431"/>
                    <a:pt x="8085" y="60000"/>
                  </a:cubicBezTo>
                  <a:lnTo>
                    <a:pt x="0" y="60000"/>
                  </a:lnTo>
                  <a:close/>
                </a:path>
              </a:pathLst>
            </a:custGeom>
            <a:solidFill>
              <a:srgbClr val="000000"/>
            </a:solidFill>
            <a:ln>
              <a:noFill/>
            </a:ln>
          </p:spPr>
          <p:txBody>
            <a:bodyPr spcFirstLastPara="1" wrap="square" lIns="28025" tIns="28025" rIns="28025" bIns="28025"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8"/>
            <p:cNvSpPr/>
            <p:nvPr/>
          </p:nvSpPr>
          <p:spPr>
            <a:xfrm rot="-2580023">
              <a:off x="1491880" y="3482600"/>
              <a:ext cx="3446857" cy="1084762"/>
            </a:xfrm>
            <a:custGeom>
              <a:avLst/>
              <a:gdLst/>
              <a:ahLst/>
              <a:cxnLst/>
              <a:rect l="l" t="t" r="r" b="b"/>
              <a:pathLst>
                <a:path w="120000" h="120000" extrusionOk="0">
                  <a:moveTo>
                    <a:pt x="0" y="60000"/>
                  </a:moveTo>
                  <a:cubicBezTo>
                    <a:pt x="0" y="26862"/>
                    <a:pt x="26862" y="0"/>
                    <a:pt x="60000" y="0"/>
                  </a:cubicBezTo>
                  <a:cubicBezTo>
                    <a:pt x="93137" y="0"/>
                    <a:pt x="120000" y="26862"/>
                    <a:pt x="120000" y="60000"/>
                  </a:cubicBezTo>
                  <a:lnTo>
                    <a:pt x="111000" y="60000"/>
                  </a:lnTo>
                  <a:cubicBezTo>
                    <a:pt x="111000" y="43431"/>
                    <a:pt x="88167" y="30000"/>
                    <a:pt x="60000" y="30000"/>
                  </a:cubicBezTo>
                  <a:cubicBezTo>
                    <a:pt x="31832" y="30000"/>
                    <a:pt x="8999" y="43431"/>
                    <a:pt x="8999" y="60000"/>
                  </a:cubicBezTo>
                  <a:lnTo>
                    <a:pt x="0" y="60000"/>
                  </a:lnTo>
                  <a:close/>
                </a:path>
              </a:pathLst>
            </a:custGeom>
            <a:solidFill>
              <a:srgbClr val="000000"/>
            </a:solidFill>
            <a:ln>
              <a:noFill/>
            </a:ln>
          </p:spPr>
          <p:txBody>
            <a:bodyPr spcFirstLastPara="1" wrap="square" lIns="28025" tIns="28025" rIns="28025" bIns="28025"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8"/>
            <p:cNvSpPr/>
            <p:nvPr/>
          </p:nvSpPr>
          <p:spPr>
            <a:xfrm>
              <a:off x="3646884" y="2755108"/>
              <a:ext cx="3557700" cy="895274"/>
            </a:xfrm>
            <a:custGeom>
              <a:avLst/>
              <a:gdLst/>
              <a:ahLst/>
              <a:cxnLst/>
              <a:rect l="l" t="t" r="r" b="b"/>
              <a:pathLst>
                <a:path w="120000" h="120000" extrusionOk="0">
                  <a:moveTo>
                    <a:pt x="0" y="60000"/>
                  </a:moveTo>
                  <a:cubicBezTo>
                    <a:pt x="0" y="26862"/>
                    <a:pt x="26862" y="0"/>
                    <a:pt x="60000" y="0"/>
                  </a:cubicBezTo>
                  <a:cubicBezTo>
                    <a:pt x="93137" y="0"/>
                    <a:pt x="120000" y="26862"/>
                    <a:pt x="120000" y="60000"/>
                  </a:cubicBezTo>
                  <a:lnTo>
                    <a:pt x="112449" y="60000"/>
                  </a:lnTo>
                  <a:cubicBezTo>
                    <a:pt x="112449" y="43431"/>
                    <a:pt x="88967" y="30000"/>
                    <a:pt x="60000" y="30000"/>
                  </a:cubicBezTo>
                  <a:cubicBezTo>
                    <a:pt x="31032" y="30000"/>
                    <a:pt x="7550" y="43431"/>
                    <a:pt x="7550" y="60000"/>
                  </a:cubicBezTo>
                  <a:lnTo>
                    <a:pt x="0" y="60000"/>
                  </a:lnTo>
                  <a:close/>
                </a:path>
              </a:pathLst>
            </a:custGeom>
            <a:solidFill>
              <a:srgbClr val="000000"/>
            </a:solidFill>
            <a:ln>
              <a:noFill/>
            </a:ln>
          </p:spPr>
          <p:txBody>
            <a:bodyPr spcFirstLastPara="1" wrap="square" lIns="28025" tIns="28025" rIns="28025" bIns="28025"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1" name="Google Shape;141;p8"/>
            <p:cNvPicPr preferRelativeResize="0"/>
            <p:nvPr/>
          </p:nvPicPr>
          <p:blipFill rotWithShape="1">
            <a:blip r:embed="rId4">
              <a:alphaModFix/>
            </a:blip>
            <a:srcRect/>
            <a:stretch/>
          </p:blipFill>
          <p:spPr>
            <a:xfrm>
              <a:off x="1290639" y="1138250"/>
              <a:ext cx="884024" cy="883349"/>
            </a:xfrm>
            <a:prstGeom prst="rect">
              <a:avLst/>
            </a:prstGeom>
            <a:noFill/>
            <a:ln>
              <a:noFill/>
            </a:ln>
          </p:spPr>
        </p:pic>
        <p:pic>
          <p:nvPicPr>
            <p:cNvPr id="142" name="Google Shape;142;p8"/>
            <p:cNvPicPr preferRelativeResize="0"/>
            <p:nvPr/>
          </p:nvPicPr>
          <p:blipFill rotWithShape="1">
            <a:blip r:embed="rId5">
              <a:alphaModFix/>
            </a:blip>
            <a:srcRect/>
            <a:stretch/>
          </p:blipFill>
          <p:spPr>
            <a:xfrm rot="-360469">
              <a:off x="2447963" y="1727440"/>
              <a:ext cx="2265819" cy="1618070"/>
            </a:xfrm>
            <a:prstGeom prst="rect">
              <a:avLst/>
            </a:prstGeom>
            <a:noFill/>
            <a:ln>
              <a:noFill/>
            </a:ln>
          </p:spPr>
        </p:pic>
        <p:pic>
          <p:nvPicPr>
            <p:cNvPr id="143" name="Google Shape;143;p8"/>
            <p:cNvPicPr preferRelativeResize="0"/>
            <p:nvPr/>
          </p:nvPicPr>
          <p:blipFill rotWithShape="1">
            <a:blip r:embed="rId6">
              <a:alphaModFix/>
            </a:blip>
            <a:srcRect/>
            <a:stretch/>
          </p:blipFill>
          <p:spPr>
            <a:xfrm rot="-316256">
              <a:off x="4583639" y="2337215"/>
              <a:ext cx="533933" cy="538758"/>
            </a:xfrm>
            <a:prstGeom prst="rect">
              <a:avLst/>
            </a:prstGeom>
            <a:noFill/>
            <a:ln>
              <a:noFill/>
            </a:ln>
          </p:spPr>
        </p:pic>
        <p:pic>
          <p:nvPicPr>
            <p:cNvPr id="144" name="Google Shape;144;p8"/>
            <p:cNvPicPr preferRelativeResize="0"/>
            <p:nvPr/>
          </p:nvPicPr>
          <p:blipFill rotWithShape="1">
            <a:blip r:embed="rId6">
              <a:alphaModFix/>
            </a:blip>
            <a:srcRect/>
            <a:stretch/>
          </p:blipFill>
          <p:spPr>
            <a:xfrm rot="-316256">
              <a:off x="4269314" y="2384840"/>
              <a:ext cx="533933" cy="538758"/>
            </a:xfrm>
            <a:prstGeom prst="rect">
              <a:avLst/>
            </a:prstGeom>
            <a:noFill/>
            <a:ln>
              <a:noFill/>
            </a:ln>
          </p:spPr>
        </p:pic>
        <p:pic>
          <p:nvPicPr>
            <p:cNvPr id="145" name="Google Shape;145;p8"/>
            <p:cNvPicPr preferRelativeResize="0"/>
            <p:nvPr/>
          </p:nvPicPr>
          <p:blipFill rotWithShape="1">
            <a:blip r:embed="rId6">
              <a:alphaModFix/>
            </a:blip>
            <a:srcRect/>
            <a:stretch/>
          </p:blipFill>
          <p:spPr>
            <a:xfrm rot="-316256">
              <a:off x="3908554" y="2516999"/>
              <a:ext cx="533933" cy="538758"/>
            </a:xfrm>
            <a:prstGeom prst="rect">
              <a:avLst/>
            </a:prstGeom>
            <a:noFill/>
            <a:ln>
              <a:noFill/>
            </a:ln>
          </p:spPr>
        </p:pic>
        <p:pic>
          <p:nvPicPr>
            <p:cNvPr id="146" name="Google Shape;146;p8"/>
            <p:cNvPicPr preferRelativeResize="0"/>
            <p:nvPr/>
          </p:nvPicPr>
          <p:blipFill rotWithShape="1">
            <a:blip r:embed="rId5">
              <a:alphaModFix/>
            </a:blip>
            <a:srcRect/>
            <a:stretch/>
          </p:blipFill>
          <p:spPr>
            <a:xfrm rot="1080400">
              <a:off x="1735917" y="2442075"/>
              <a:ext cx="1837105" cy="1308509"/>
            </a:xfrm>
            <a:prstGeom prst="rect">
              <a:avLst/>
            </a:prstGeom>
            <a:noFill/>
            <a:ln>
              <a:noFill/>
            </a:ln>
          </p:spPr>
        </p:pic>
        <p:pic>
          <p:nvPicPr>
            <p:cNvPr id="147" name="Google Shape;147;p8"/>
            <p:cNvPicPr preferRelativeResize="0"/>
            <p:nvPr/>
          </p:nvPicPr>
          <p:blipFill rotWithShape="1">
            <a:blip r:embed="rId5">
              <a:alphaModFix/>
            </a:blip>
            <a:srcRect/>
            <a:stretch/>
          </p:blipFill>
          <p:spPr>
            <a:xfrm rot="719809">
              <a:off x="1913336" y="2381196"/>
              <a:ext cx="2013399" cy="1435836"/>
            </a:xfrm>
            <a:prstGeom prst="rect">
              <a:avLst/>
            </a:prstGeom>
            <a:noFill/>
            <a:ln>
              <a:noFill/>
            </a:ln>
          </p:spPr>
        </p:pic>
        <p:pic>
          <p:nvPicPr>
            <p:cNvPr id="148" name="Google Shape;148;p8"/>
            <p:cNvPicPr preferRelativeResize="0"/>
            <p:nvPr/>
          </p:nvPicPr>
          <p:blipFill rotWithShape="1">
            <a:blip r:embed="rId5">
              <a:alphaModFix/>
            </a:blip>
            <a:srcRect/>
            <a:stretch/>
          </p:blipFill>
          <p:spPr>
            <a:xfrm rot="420076">
              <a:off x="2106183" y="2247918"/>
              <a:ext cx="2015730" cy="1435860"/>
            </a:xfrm>
            <a:prstGeom prst="rect">
              <a:avLst/>
            </a:prstGeom>
            <a:noFill/>
            <a:ln>
              <a:noFill/>
            </a:ln>
          </p:spPr>
        </p:pic>
        <p:pic>
          <p:nvPicPr>
            <p:cNvPr id="149" name="Google Shape;149;p8"/>
            <p:cNvPicPr preferRelativeResize="0"/>
            <p:nvPr/>
          </p:nvPicPr>
          <p:blipFill rotWithShape="1">
            <a:blip r:embed="rId5">
              <a:alphaModFix/>
            </a:blip>
            <a:srcRect/>
            <a:stretch/>
          </p:blipFill>
          <p:spPr>
            <a:xfrm rot="-120136">
              <a:off x="2369387" y="1941872"/>
              <a:ext cx="2015655" cy="1435927"/>
            </a:xfrm>
            <a:prstGeom prst="rect">
              <a:avLst/>
            </a:prstGeom>
            <a:noFill/>
            <a:ln>
              <a:noFill/>
            </a:ln>
          </p:spPr>
        </p:pic>
        <p:pic>
          <p:nvPicPr>
            <p:cNvPr id="150" name="Google Shape;150;p8"/>
            <p:cNvPicPr preferRelativeResize="0"/>
            <p:nvPr/>
          </p:nvPicPr>
          <p:blipFill rotWithShape="1">
            <a:blip r:embed="rId5">
              <a:alphaModFix/>
            </a:blip>
            <a:srcRect/>
            <a:stretch/>
          </p:blipFill>
          <p:spPr>
            <a:xfrm rot="59868">
              <a:off x="2193186" y="2035941"/>
              <a:ext cx="2015630" cy="1437067"/>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1872000" y="72000"/>
            <a:ext cx="5472000" cy="72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6923C"/>
              </a:buClr>
              <a:buSzPts val="3600"/>
              <a:buFont typeface="Overpass"/>
              <a:buNone/>
            </a:pPr>
            <a:r>
              <a:rPr lang="de-DE" sz="3600"/>
              <a:t>The Greenhouse Effect</a:t>
            </a:r>
            <a:endParaRPr sz="3600"/>
          </a:p>
        </p:txBody>
      </p:sp>
      <p:grpSp>
        <p:nvGrpSpPr>
          <p:cNvPr id="157" name="Google Shape;157;p9"/>
          <p:cNvGrpSpPr/>
          <p:nvPr/>
        </p:nvGrpSpPr>
        <p:grpSpPr>
          <a:xfrm>
            <a:off x="936000" y="936000"/>
            <a:ext cx="7376400" cy="3960000"/>
            <a:chOff x="727381" y="1052955"/>
            <a:chExt cx="7758545" cy="4090555"/>
          </a:xfrm>
        </p:grpSpPr>
        <p:sp>
          <p:nvSpPr>
            <p:cNvPr id="158" name="Google Shape;158;p9"/>
            <p:cNvSpPr/>
            <p:nvPr/>
          </p:nvSpPr>
          <p:spPr>
            <a:xfrm>
              <a:off x="727381" y="1052955"/>
              <a:ext cx="7758545" cy="4090555"/>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pic>
          <p:nvPicPr>
            <p:cNvPr id="159" name="Google Shape;159;p9"/>
            <p:cNvPicPr preferRelativeResize="0"/>
            <p:nvPr/>
          </p:nvPicPr>
          <p:blipFill rotWithShape="1">
            <a:blip r:embed="rId3">
              <a:alphaModFix/>
            </a:blip>
            <a:srcRect/>
            <a:stretch/>
          </p:blipFill>
          <p:spPr>
            <a:xfrm>
              <a:off x="1732360" y="2652713"/>
              <a:ext cx="6268724" cy="2483550"/>
            </a:xfrm>
            <a:prstGeom prst="rect">
              <a:avLst/>
            </a:prstGeom>
            <a:noFill/>
            <a:ln>
              <a:noFill/>
            </a:ln>
          </p:spPr>
        </p:pic>
        <p:grpSp>
          <p:nvGrpSpPr>
            <p:cNvPr id="160" name="Google Shape;160;p9"/>
            <p:cNvGrpSpPr/>
            <p:nvPr/>
          </p:nvGrpSpPr>
          <p:grpSpPr>
            <a:xfrm>
              <a:off x="4837648" y="2795563"/>
              <a:ext cx="556719" cy="410588"/>
              <a:chOff x="2519" y="2207"/>
              <a:chExt cx="1056343" cy="776634"/>
            </a:xfrm>
          </p:grpSpPr>
          <p:pic>
            <p:nvPicPr>
              <p:cNvPr id="161" name="Google Shape;161;p9"/>
              <p:cNvPicPr preferRelativeResize="0"/>
              <p:nvPr/>
            </p:nvPicPr>
            <p:blipFill rotWithShape="1">
              <a:blip r:embed="rId4">
                <a:alphaModFix/>
              </a:blip>
              <a:srcRect/>
              <a:stretch/>
            </p:blipFill>
            <p:spPr>
              <a:xfrm rot="960000">
                <a:off x="80961" y="66675"/>
                <a:ext cx="558799" cy="647699"/>
              </a:xfrm>
              <a:prstGeom prst="rect">
                <a:avLst/>
              </a:prstGeom>
              <a:noFill/>
              <a:ln>
                <a:noFill/>
              </a:ln>
            </p:spPr>
          </p:pic>
          <p:pic>
            <p:nvPicPr>
              <p:cNvPr id="162" name="Google Shape;162;p9"/>
              <p:cNvPicPr preferRelativeResize="0"/>
              <p:nvPr/>
            </p:nvPicPr>
            <p:blipFill rotWithShape="1">
              <a:blip r:embed="rId5">
                <a:alphaModFix/>
              </a:blip>
              <a:srcRect/>
              <a:stretch/>
            </p:blipFill>
            <p:spPr>
              <a:xfrm>
                <a:off x="665162" y="160336"/>
                <a:ext cx="393700" cy="381000"/>
              </a:xfrm>
              <a:prstGeom prst="rect">
                <a:avLst/>
              </a:prstGeom>
              <a:noFill/>
              <a:ln>
                <a:noFill/>
              </a:ln>
            </p:spPr>
          </p:pic>
        </p:grpSp>
        <p:pic>
          <p:nvPicPr>
            <p:cNvPr id="163" name="Google Shape;163;p9"/>
            <p:cNvPicPr preferRelativeResize="0"/>
            <p:nvPr/>
          </p:nvPicPr>
          <p:blipFill rotWithShape="1">
            <a:blip r:embed="rId6">
              <a:alphaModFix/>
            </a:blip>
            <a:srcRect/>
            <a:stretch/>
          </p:blipFill>
          <p:spPr>
            <a:xfrm rot="59868">
              <a:off x="2140788" y="2022844"/>
              <a:ext cx="2015630" cy="1436167"/>
            </a:xfrm>
            <a:prstGeom prst="rect">
              <a:avLst/>
            </a:prstGeom>
            <a:noFill/>
            <a:ln>
              <a:noFill/>
            </a:ln>
          </p:spPr>
        </p:pic>
        <p:pic>
          <p:nvPicPr>
            <p:cNvPr id="164" name="Google Shape;164;p9"/>
            <p:cNvPicPr preferRelativeResize="0"/>
            <p:nvPr/>
          </p:nvPicPr>
          <p:blipFill rotWithShape="1">
            <a:blip r:embed="rId6">
              <a:alphaModFix/>
            </a:blip>
            <a:srcRect/>
            <a:stretch/>
          </p:blipFill>
          <p:spPr>
            <a:xfrm rot="-119819">
              <a:off x="2350349" y="1962213"/>
              <a:ext cx="2014523" cy="1435927"/>
            </a:xfrm>
            <a:prstGeom prst="rect">
              <a:avLst/>
            </a:prstGeom>
            <a:noFill/>
            <a:ln>
              <a:noFill/>
            </a:ln>
          </p:spPr>
        </p:pic>
        <p:pic>
          <p:nvPicPr>
            <p:cNvPr id="165" name="Google Shape;165;p9"/>
            <p:cNvPicPr preferRelativeResize="0"/>
            <p:nvPr/>
          </p:nvPicPr>
          <p:blipFill rotWithShape="1">
            <a:blip r:embed="rId6">
              <a:alphaModFix/>
            </a:blip>
            <a:srcRect/>
            <a:stretch/>
          </p:blipFill>
          <p:spPr>
            <a:xfrm rot="419929">
              <a:off x="1921643" y="2076428"/>
              <a:ext cx="2014586" cy="1435860"/>
            </a:xfrm>
            <a:prstGeom prst="rect">
              <a:avLst/>
            </a:prstGeom>
            <a:noFill/>
            <a:ln>
              <a:noFill/>
            </a:ln>
          </p:spPr>
        </p:pic>
        <p:pic>
          <p:nvPicPr>
            <p:cNvPr id="166" name="Google Shape;166;p9"/>
            <p:cNvPicPr preferRelativeResize="0"/>
            <p:nvPr/>
          </p:nvPicPr>
          <p:blipFill rotWithShape="1">
            <a:blip r:embed="rId6">
              <a:alphaModFix/>
            </a:blip>
            <a:srcRect/>
            <a:stretch/>
          </p:blipFill>
          <p:spPr>
            <a:xfrm rot="720161">
              <a:off x="1739493" y="2156269"/>
              <a:ext cx="2014593" cy="1435836"/>
            </a:xfrm>
            <a:prstGeom prst="rect">
              <a:avLst/>
            </a:prstGeom>
            <a:noFill/>
            <a:ln>
              <a:noFill/>
            </a:ln>
          </p:spPr>
        </p:pic>
        <p:pic>
          <p:nvPicPr>
            <p:cNvPr id="167" name="Google Shape;167;p9"/>
            <p:cNvPicPr preferRelativeResize="0"/>
            <p:nvPr/>
          </p:nvPicPr>
          <p:blipFill rotWithShape="1">
            <a:blip r:embed="rId6">
              <a:alphaModFix/>
            </a:blip>
            <a:srcRect/>
            <a:stretch/>
          </p:blipFill>
          <p:spPr>
            <a:xfrm rot="-360469">
              <a:off x="2434815" y="1794116"/>
              <a:ext cx="2265819" cy="1616928"/>
            </a:xfrm>
            <a:prstGeom prst="rect">
              <a:avLst/>
            </a:prstGeom>
            <a:noFill/>
            <a:ln>
              <a:noFill/>
            </a:ln>
          </p:spPr>
        </p:pic>
        <p:pic>
          <p:nvPicPr>
            <p:cNvPr id="168" name="Google Shape;168;p9"/>
            <p:cNvPicPr preferRelativeResize="0"/>
            <p:nvPr/>
          </p:nvPicPr>
          <p:blipFill rotWithShape="1">
            <a:blip r:embed="rId6">
              <a:alphaModFix/>
            </a:blip>
            <a:srcRect/>
            <a:stretch/>
          </p:blipFill>
          <p:spPr>
            <a:xfrm rot="1080250">
              <a:off x="1747830" y="2369416"/>
              <a:ext cx="1835896" cy="1308509"/>
            </a:xfrm>
            <a:prstGeom prst="rect">
              <a:avLst/>
            </a:prstGeom>
            <a:noFill/>
            <a:ln>
              <a:noFill/>
            </a:ln>
          </p:spPr>
        </p:pic>
        <p:pic>
          <p:nvPicPr>
            <p:cNvPr id="169" name="Google Shape;169;p9"/>
            <p:cNvPicPr preferRelativeResize="0"/>
            <p:nvPr/>
          </p:nvPicPr>
          <p:blipFill rotWithShape="1">
            <a:blip r:embed="rId7">
              <a:alphaModFix/>
            </a:blip>
            <a:srcRect/>
            <a:stretch/>
          </p:blipFill>
          <p:spPr>
            <a:xfrm>
              <a:off x="1290639" y="1138250"/>
              <a:ext cx="884024" cy="883349"/>
            </a:xfrm>
            <a:prstGeom prst="rect">
              <a:avLst/>
            </a:prstGeom>
            <a:noFill/>
            <a:ln>
              <a:noFill/>
            </a:ln>
          </p:spPr>
        </p:pic>
        <p:pic>
          <p:nvPicPr>
            <p:cNvPr id="170" name="Google Shape;170;p9"/>
            <p:cNvPicPr preferRelativeResize="0"/>
            <p:nvPr/>
          </p:nvPicPr>
          <p:blipFill rotWithShape="1">
            <a:blip r:embed="rId8">
              <a:alphaModFix/>
            </a:blip>
            <a:srcRect/>
            <a:stretch/>
          </p:blipFill>
          <p:spPr>
            <a:xfrm rot="-316256">
              <a:off x="4143108" y="2384840"/>
              <a:ext cx="533933" cy="538758"/>
            </a:xfrm>
            <a:prstGeom prst="rect">
              <a:avLst/>
            </a:prstGeom>
            <a:noFill/>
            <a:ln>
              <a:noFill/>
            </a:ln>
          </p:spPr>
        </p:pic>
        <p:pic>
          <p:nvPicPr>
            <p:cNvPr id="171" name="Google Shape;171;p9"/>
            <p:cNvPicPr preferRelativeResize="0"/>
            <p:nvPr/>
          </p:nvPicPr>
          <p:blipFill rotWithShape="1">
            <a:blip r:embed="rId8">
              <a:alphaModFix/>
            </a:blip>
            <a:srcRect/>
            <a:stretch/>
          </p:blipFill>
          <p:spPr>
            <a:xfrm rot="-316256">
              <a:off x="3908554" y="2477708"/>
              <a:ext cx="533933" cy="538758"/>
            </a:xfrm>
            <a:prstGeom prst="rect">
              <a:avLst/>
            </a:prstGeom>
            <a:noFill/>
            <a:ln>
              <a:noFill/>
            </a:ln>
          </p:spPr>
        </p:pic>
        <p:pic>
          <p:nvPicPr>
            <p:cNvPr id="172" name="Google Shape;172;p9"/>
            <p:cNvPicPr preferRelativeResize="0"/>
            <p:nvPr/>
          </p:nvPicPr>
          <p:blipFill rotWithShape="1">
            <a:blip r:embed="rId8">
              <a:alphaModFix/>
            </a:blip>
            <a:srcRect/>
            <a:stretch/>
          </p:blipFill>
          <p:spPr>
            <a:xfrm rot="-316256">
              <a:off x="4377641" y="2344358"/>
              <a:ext cx="533933" cy="538758"/>
            </a:xfrm>
            <a:prstGeom prst="rect">
              <a:avLst/>
            </a:prstGeom>
            <a:noFill/>
            <a:ln>
              <a:noFill/>
            </a:ln>
          </p:spPr>
        </p:pic>
      </p:grpSp>
    </p:spTree>
  </p:cSld>
  <p:clrMapOvr>
    <a:masterClrMapping/>
  </p:clrMapOvr>
</p:sld>
</file>

<file path=ppt/theme/theme1.xml><?xml version="1.0" encoding="utf-8"?>
<a:theme xmlns:a="http://schemas.openxmlformats.org/drawingml/2006/main" name="2_Larissa">
  <a:themeElements>
    <a:clrScheme name="broschuere">
      <a:dk1>
        <a:srgbClr val="EF0774"/>
      </a:dk1>
      <a:lt1>
        <a:srgbClr val="FFFFFF"/>
      </a:lt1>
      <a:dk2>
        <a:srgbClr val="33333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5323</Words>
  <Application>Microsoft Office PowerPoint</Application>
  <PresentationFormat>Bildschirmpräsentation (16:9)</PresentationFormat>
  <Paragraphs>351</Paragraphs>
  <Slides>47</Slides>
  <Notes>47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47</vt:i4>
      </vt:variant>
    </vt:vector>
  </HeadingPairs>
  <TitlesOfParts>
    <vt:vector size="54" baseType="lpstr">
      <vt:lpstr>Arial</vt:lpstr>
      <vt:lpstr>Calibri</vt:lpstr>
      <vt:lpstr>Overpass</vt:lpstr>
      <vt:lpstr>Times New Roman</vt:lpstr>
      <vt:lpstr>Arial Black</vt:lpstr>
      <vt:lpstr>Open Sans</vt:lpstr>
      <vt:lpstr>2_Larissa</vt:lpstr>
      <vt:lpstr>PowerPoint-Präsentation</vt:lpstr>
      <vt:lpstr>PowerPoint-Präsentation</vt:lpstr>
      <vt:lpstr>PowerPoint-Präsentation</vt:lpstr>
      <vt:lpstr>PowerPoint-Präsentation</vt:lpstr>
      <vt:lpstr>Consequences of the climate crisis</vt:lpstr>
      <vt:lpstr>Sources of Carbon dioxide (CO2)</vt:lpstr>
      <vt:lpstr>Why do we talk about...</vt:lpstr>
      <vt:lpstr>The Greenhouse Effect</vt:lpstr>
      <vt:lpstr>The Greenhouse Effect</vt:lpstr>
      <vt:lpstr>The Greenhouse Effect</vt:lpstr>
      <vt:lpstr>Tipping points</vt:lpstr>
      <vt:lpstr>The Arctic and Greenland</vt:lpstr>
      <vt:lpstr>Our CO2-Budget for 2°C: 25 Years</vt:lpstr>
      <vt:lpstr>At 2°C temperature rise the climate topples.</vt:lpstr>
      <vt:lpstr>What can we do?</vt:lpstr>
      <vt:lpstr>CO2-Joker: Trees</vt:lpstr>
      <vt:lpstr>PowerPoint-Präsentation</vt:lpstr>
      <vt:lpstr>PowerPoint-Präsentation</vt:lpstr>
      <vt:lpstr>PowerPoint-Präsentation</vt:lpstr>
      <vt:lpstr>PowerPoint-Präsentation</vt:lpstr>
      <vt:lpstr>PowerPoint-Präsentation</vt:lpstr>
      <vt:lpstr>Photosynthesis</vt:lpstr>
      <vt:lpstr>Our Story</vt:lpstr>
      <vt:lpstr>Our Story</vt:lpstr>
      <vt:lpstr>PowerPoint-Präsentation</vt:lpstr>
      <vt:lpstr>PowerPoint-Präsentation</vt:lpstr>
      <vt:lpstr>Planting area in Mexico</vt:lpstr>
      <vt:lpstr>Planting area in Mexico</vt:lpstr>
      <vt:lpstr>We need 10,000 projects worldwide</vt:lpstr>
      <vt:lpstr>Plant-for-the-Planet App</vt:lpstr>
      <vt:lpstr>Register and gift trees</vt:lpstr>
      <vt:lpstr>Die Gute Schokolade</vt:lpstr>
      <vt:lpstr>PowerPoint-Präsentation</vt:lpstr>
      <vt:lpstr>Speak up!  91.666 Climate Justice Ambassadors in 75 countries</vt:lpstr>
      <vt:lpstr>PowerPoint-Präsentation</vt:lpstr>
      <vt:lpstr>2. World game</vt:lpstr>
      <vt:lpstr>3. Rhetoric training</vt:lpstr>
      <vt:lpstr>PowerPoint-Präsentation</vt:lpstr>
      <vt:lpstr>PowerPoint-Präsentation</vt:lpstr>
      <vt:lpstr>PowerPoint-Präsentation</vt:lpstr>
      <vt:lpstr>PowerPoint-Präsentation</vt:lpstr>
      <vt:lpstr>PowerPoint-Präsentation</vt:lpstr>
      <vt:lpstr>Run4Trees</vt:lpstr>
      <vt:lpstr>Campaign:  Stop talking. Start planting. 2.0  </vt:lpstr>
      <vt:lpstr>PowerPoint-Präsentation</vt:lpstr>
      <vt:lpstr>Plant-for-the-Planet today</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Finkbeiner, Franziska</dc:creator>
  <cp:lastModifiedBy>Verena Ordemann</cp:lastModifiedBy>
  <cp:revision>2</cp:revision>
  <dcterms:created xsi:type="dcterms:W3CDTF">2020-10-06T12:41:56Z</dcterms:created>
  <dcterms:modified xsi:type="dcterms:W3CDTF">2021-02-17T08:13:06Z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5102300</vt:lpwstr>
  </property>
  <property fmtid="{D5CDD505-2E9C-101B-9397-08002B2CF9AE}" name="NXPowerLiteSettings" pid="3">
    <vt:lpwstr>C7000400038000</vt:lpwstr>
  </property>
  <property fmtid="{D5CDD505-2E9C-101B-9397-08002B2CF9AE}" name="NXPowerLiteVersion" pid="4">
    <vt:lpwstr>S9.0.3</vt:lpwstr>
  </property>
</Properties>
</file>